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971" r:id="rId2"/>
    <p:sldId id="970" r:id="rId3"/>
    <p:sldId id="947" r:id="rId4"/>
    <p:sldId id="913" r:id="rId5"/>
    <p:sldId id="321" r:id="rId6"/>
    <p:sldId id="552" r:id="rId7"/>
    <p:sldId id="285" r:id="rId8"/>
    <p:sldId id="266" r:id="rId9"/>
    <p:sldId id="283" r:id="rId10"/>
    <p:sldId id="946" r:id="rId11"/>
    <p:sldId id="950" r:id="rId12"/>
    <p:sldId id="949" r:id="rId13"/>
    <p:sldId id="951" r:id="rId14"/>
    <p:sldId id="268" r:id="rId15"/>
    <p:sldId id="282" r:id="rId16"/>
    <p:sldId id="256" r:id="rId17"/>
    <p:sldId id="952" r:id="rId18"/>
    <p:sldId id="325" r:id="rId19"/>
    <p:sldId id="954" r:id="rId20"/>
    <p:sldId id="953" r:id="rId21"/>
    <p:sldId id="963" r:id="rId22"/>
    <p:sldId id="267" r:id="rId23"/>
    <p:sldId id="313" r:id="rId24"/>
    <p:sldId id="314" r:id="rId25"/>
    <p:sldId id="955" r:id="rId26"/>
    <p:sldId id="956" r:id="rId27"/>
    <p:sldId id="315" r:id="rId28"/>
    <p:sldId id="957" r:id="rId29"/>
    <p:sldId id="965" r:id="rId30"/>
    <p:sldId id="962" r:id="rId31"/>
    <p:sldId id="964" r:id="rId32"/>
    <p:sldId id="967" r:id="rId33"/>
    <p:sldId id="948" r:id="rId34"/>
    <p:sldId id="546" r:id="rId35"/>
    <p:sldId id="933" r:id="rId36"/>
    <p:sldId id="934" r:id="rId37"/>
    <p:sldId id="935" r:id="rId38"/>
    <p:sldId id="302" r:id="rId39"/>
    <p:sldId id="303" r:id="rId40"/>
    <p:sldId id="928" r:id="rId41"/>
    <p:sldId id="929" r:id="rId42"/>
    <p:sldId id="936" r:id="rId43"/>
    <p:sldId id="961" r:id="rId44"/>
    <p:sldId id="301" r:id="rId45"/>
    <p:sldId id="291" r:id="rId46"/>
    <p:sldId id="939" r:id="rId47"/>
    <p:sldId id="300" r:id="rId48"/>
    <p:sldId id="298" r:id="rId49"/>
    <p:sldId id="960" r:id="rId50"/>
    <p:sldId id="945" r:id="rId51"/>
    <p:sldId id="340" r:id="rId52"/>
    <p:sldId id="341" r:id="rId53"/>
    <p:sldId id="966" r:id="rId54"/>
    <p:sldId id="259" r:id="rId55"/>
    <p:sldId id="258" r:id="rId56"/>
    <p:sldId id="281" r:id="rId57"/>
    <p:sldId id="968" r:id="rId58"/>
    <p:sldId id="969" r:id="rId5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7" autoAdjust="0"/>
    <p:restoredTop sz="94660"/>
  </p:normalViewPr>
  <p:slideViewPr>
    <p:cSldViewPr snapToGrid="0">
      <p:cViewPr varScale="1">
        <p:scale>
          <a:sx n="85" d="100"/>
          <a:sy n="85" d="100"/>
        </p:scale>
        <p:origin x="336" y="53"/>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D:\NMR-800-Lashuel\200108_Httexon1_15N13C_200uM_TBK1\results%20TBK%20kinetics.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NMR-800-Lashuel\200108_Httexon1_15N13C_200uM_TBK1\results%20TBK%20kinetics.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scatterChart>
        <c:scatterStyle val="lineMarker"/>
        <c:varyColors val="0"/>
        <c:ser>
          <c:idx val="2"/>
          <c:order val="0"/>
          <c:tx>
            <c:strRef>
              <c:f>kinetics!$G$39</c:f>
              <c:strCache>
                <c:ptCount val="1"/>
                <c:pt idx="0">
                  <c:v>pS16 (only when pS13)</c:v>
                </c:pt>
              </c:strCache>
            </c:strRef>
          </c:tx>
          <c:spPr>
            <a:ln w="19050" cap="rnd">
              <a:noFill/>
              <a:round/>
            </a:ln>
            <a:effectLst/>
          </c:spPr>
          <c:marker>
            <c:symbol val="circle"/>
            <c:size val="5"/>
            <c:spPr>
              <a:solidFill>
                <a:schemeClr val="accent3"/>
              </a:solidFill>
              <a:ln w="9525">
                <a:solidFill>
                  <a:schemeClr val="accent3"/>
                </a:solidFill>
              </a:ln>
              <a:effectLst/>
            </c:spPr>
          </c:marker>
          <c:xVal>
            <c:numRef>
              <c:f>kinetics!$B$40:$B$201</c:f>
              <c:numCache>
                <c:formatCode>General</c:formatCode>
                <c:ptCount val="162"/>
                <c:pt idx="0">
                  <c:v>0</c:v>
                </c:pt>
                <c:pt idx="1">
                  <c:v>7</c:v>
                </c:pt>
                <c:pt idx="2">
                  <c:v>10</c:v>
                </c:pt>
                <c:pt idx="3">
                  <c:v>13</c:v>
                </c:pt>
                <c:pt idx="4">
                  <c:v>16</c:v>
                </c:pt>
                <c:pt idx="5">
                  <c:v>19</c:v>
                </c:pt>
                <c:pt idx="6">
                  <c:v>22</c:v>
                </c:pt>
                <c:pt idx="7">
                  <c:v>25</c:v>
                </c:pt>
                <c:pt idx="8">
                  <c:v>28</c:v>
                </c:pt>
                <c:pt idx="9">
                  <c:v>31</c:v>
                </c:pt>
                <c:pt idx="10">
                  <c:v>34</c:v>
                </c:pt>
                <c:pt idx="11">
                  <c:v>37</c:v>
                </c:pt>
                <c:pt idx="12">
                  <c:v>40</c:v>
                </c:pt>
                <c:pt idx="13">
                  <c:v>43</c:v>
                </c:pt>
                <c:pt idx="14">
                  <c:v>46</c:v>
                </c:pt>
                <c:pt idx="15">
                  <c:v>49</c:v>
                </c:pt>
                <c:pt idx="16">
                  <c:v>52</c:v>
                </c:pt>
                <c:pt idx="17">
                  <c:v>55</c:v>
                </c:pt>
                <c:pt idx="18">
                  <c:v>58</c:v>
                </c:pt>
                <c:pt idx="19">
                  <c:v>61</c:v>
                </c:pt>
                <c:pt idx="20">
                  <c:v>64</c:v>
                </c:pt>
                <c:pt idx="21">
                  <c:v>67</c:v>
                </c:pt>
                <c:pt idx="22">
                  <c:v>70</c:v>
                </c:pt>
                <c:pt idx="23">
                  <c:v>73</c:v>
                </c:pt>
                <c:pt idx="24">
                  <c:v>76</c:v>
                </c:pt>
                <c:pt idx="25">
                  <c:v>79</c:v>
                </c:pt>
                <c:pt idx="26">
                  <c:v>82</c:v>
                </c:pt>
                <c:pt idx="27">
                  <c:v>85</c:v>
                </c:pt>
                <c:pt idx="28">
                  <c:v>88</c:v>
                </c:pt>
                <c:pt idx="29">
                  <c:v>91</c:v>
                </c:pt>
                <c:pt idx="30">
                  <c:v>94</c:v>
                </c:pt>
                <c:pt idx="31">
                  <c:v>97</c:v>
                </c:pt>
                <c:pt idx="32">
                  <c:v>100</c:v>
                </c:pt>
                <c:pt idx="33">
                  <c:v>103</c:v>
                </c:pt>
                <c:pt idx="34">
                  <c:v>106</c:v>
                </c:pt>
                <c:pt idx="35">
                  <c:v>109</c:v>
                </c:pt>
                <c:pt idx="36">
                  <c:v>112</c:v>
                </c:pt>
                <c:pt idx="37">
                  <c:v>115</c:v>
                </c:pt>
                <c:pt idx="38">
                  <c:v>118</c:v>
                </c:pt>
                <c:pt idx="39">
                  <c:v>121</c:v>
                </c:pt>
                <c:pt idx="40">
                  <c:v>124</c:v>
                </c:pt>
                <c:pt idx="41">
                  <c:v>127</c:v>
                </c:pt>
                <c:pt idx="42">
                  <c:v>130</c:v>
                </c:pt>
                <c:pt idx="43">
                  <c:v>133</c:v>
                </c:pt>
                <c:pt idx="44">
                  <c:v>136</c:v>
                </c:pt>
                <c:pt idx="45">
                  <c:v>139</c:v>
                </c:pt>
                <c:pt idx="46">
                  <c:v>142</c:v>
                </c:pt>
                <c:pt idx="47">
                  <c:v>145</c:v>
                </c:pt>
                <c:pt idx="48">
                  <c:v>148</c:v>
                </c:pt>
                <c:pt idx="49">
                  <c:v>151</c:v>
                </c:pt>
                <c:pt idx="50">
                  <c:v>154</c:v>
                </c:pt>
                <c:pt idx="51">
                  <c:v>164</c:v>
                </c:pt>
                <c:pt idx="52">
                  <c:v>174</c:v>
                </c:pt>
                <c:pt idx="53">
                  <c:v>184</c:v>
                </c:pt>
                <c:pt idx="54">
                  <c:v>194</c:v>
                </c:pt>
                <c:pt idx="55">
                  <c:v>204</c:v>
                </c:pt>
                <c:pt idx="56">
                  <c:v>214</c:v>
                </c:pt>
                <c:pt idx="57">
                  <c:v>224</c:v>
                </c:pt>
                <c:pt idx="58">
                  <c:v>234</c:v>
                </c:pt>
                <c:pt idx="59">
                  <c:v>244</c:v>
                </c:pt>
                <c:pt idx="60">
                  <c:v>254</c:v>
                </c:pt>
                <c:pt idx="61">
                  <c:v>264</c:v>
                </c:pt>
                <c:pt idx="62">
                  <c:v>274</c:v>
                </c:pt>
                <c:pt idx="63">
                  <c:v>284</c:v>
                </c:pt>
                <c:pt idx="64">
                  <c:v>294</c:v>
                </c:pt>
                <c:pt idx="65">
                  <c:v>304</c:v>
                </c:pt>
                <c:pt idx="66">
                  <c:v>314</c:v>
                </c:pt>
                <c:pt idx="67">
                  <c:v>324</c:v>
                </c:pt>
                <c:pt idx="68">
                  <c:v>334</c:v>
                </c:pt>
                <c:pt idx="69">
                  <c:v>344</c:v>
                </c:pt>
                <c:pt idx="70">
                  <c:v>354</c:v>
                </c:pt>
                <c:pt idx="71">
                  <c:v>364</c:v>
                </c:pt>
                <c:pt idx="72">
                  <c:v>374</c:v>
                </c:pt>
                <c:pt idx="73">
                  <c:v>384</c:v>
                </c:pt>
                <c:pt idx="74">
                  <c:v>394</c:v>
                </c:pt>
                <c:pt idx="75">
                  <c:v>404</c:v>
                </c:pt>
                <c:pt idx="76">
                  <c:v>414</c:v>
                </c:pt>
                <c:pt idx="77">
                  <c:v>424</c:v>
                </c:pt>
                <c:pt idx="78">
                  <c:v>434</c:v>
                </c:pt>
                <c:pt idx="79">
                  <c:v>444</c:v>
                </c:pt>
                <c:pt idx="80">
                  <c:v>454</c:v>
                </c:pt>
                <c:pt idx="81">
                  <c:v>464</c:v>
                </c:pt>
                <c:pt idx="82">
                  <c:v>474</c:v>
                </c:pt>
                <c:pt idx="83">
                  <c:v>484</c:v>
                </c:pt>
                <c:pt idx="84">
                  <c:v>494</c:v>
                </c:pt>
                <c:pt idx="85">
                  <c:v>504</c:v>
                </c:pt>
                <c:pt idx="86">
                  <c:v>514</c:v>
                </c:pt>
                <c:pt idx="87">
                  <c:v>524</c:v>
                </c:pt>
                <c:pt idx="88">
                  <c:v>534</c:v>
                </c:pt>
                <c:pt idx="89">
                  <c:v>544</c:v>
                </c:pt>
                <c:pt idx="90">
                  <c:v>554</c:v>
                </c:pt>
                <c:pt idx="91">
                  <c:v>564</c:v>
                </c:pt>
                <c:pt idx="92">
                  <c:v>574</c:v>
                </c:pt>
                <c:pt idx="93">
                  <c:v>584</c:v>
                </c:pt>
                <c:pt idx="94">
                  <c:v>594</c:v>
                </c:pt>
                <c:pt idx="95">
                  <c:v>604</c:v>
                </c:pt>
                <c:pt idx="96">
                  <c:v>614</c:v>
                </c:pt>
                <c:pt idx="97">
                  <c:v>624</c:v>
                </c:pt>
                <c:pt idx="98">
                  <c:v>634</c:v>
                </c:pt>
                <c:pt idx="99">
                  <c:v>644</c:v>
                </c:pt>
                <c:pt idx="100">
                  <c:v>654</c:v>
                </c:pt>
                <c:pt idx="101">
                  <c:v>664</c:v>
                </c:pt>
                <c:pt idx="102">
                  <c:v>674</c:v>
                </c:pt>
                <c:pt idx="103">
                  <c:v>684</c:v>
                </c:pt>
                <c:pt idx="104">
                  <c:v>694</c:v>
                </c:pt>
                <c:pt idx="105">
                  <c:v>704</c:v>
                </c:pt>
                <c:pt idx="106">
                  <c:v>714</c:v>
                </c:pt>
                <c:pt idx="107">
                  <c:v>724</c:v>
                </c:pt>
                <c:pt idx="108">
                  <c:v>734</c:v>
                </c:pt>
                <c:pt idx="109">
                  <c:v>744</c:v>
                </c:pt>
                <c:pt idx="110">
                  <c:v>754</c:v>
                </c:pt>
                <c:pt idx="111">
                  <c:v>764</c:v>
                </c:pt>
                <c:pt idx="112">
                  <c:v>774</c:v>
                </c:pt>
                <c:pt idx="113">
                  <c:v>784</c:v>
                </c:pt>
                <c:pt idx="114">
                  <c:v>794</c:v>
                </c:pt>
                <c:pt idx="115">
                  <c:v>804</c:v>
                </c:pt>
                <c:pt idx="116">
                  <c:v>814</c:v>
                </c:pt>
                <c:pt idx="117">
                  <c:v>824</c:v>
                </c:pt>
                <c:pt idx="118">
                  <c:v>834</c:v>
                </c:pt>
                <c:pt idx="119">
                  <c:v>844</c:v>
                </c:pt>
                <c:pt idx="120">
                  <c:v>854</c:v>
                </c:pt>
                <c:pt idx="121">
                  <c:v>864</c:v>
                </c:pt>
                <c:pt idx="122">
                  <c:v>874</c:v>
                </c:pt>
                <c:pt idx="123">
                  <c:v>884</c:v>
                </c:pt>
                <c:pt idx="124">
                  <c:v>894</c:v>
                </c:pt>
                <c:pt idx="125">
                  <c:v>904</c:v>
                </c:pt>
                <c:pt idx="126">
                  <c:v>914</c:v>
                </c:pt>
                <c:pt idx="127">
                  <c:v>924</c:v>
                </c:pt>
                <c:pt idx="128">
                  <c:v>934</c:v>
                </c:pt>
                <c:pt idx="129">
                  <c:v>944</c:v>
                </c:pt>
                <c:pt idx="130">
                  <c:v>954</c:v>
                </c:pt>
                <c:pt idx="131">
                  <c:v>964</c:v>
                </c:pt>
                <c:pt idx="132">
                  <c:v>974</c:v>
                </c:pt>
                <c:pt idx="133">
                  <c:v>984</c:v>
                </c:pt>
                <c:pt idx="134">
                  <c:v>994</c:v>
                </c:pt>
                <c:pt idx="135">
                  <c:v>1004</c:v>
                </c:pt>
                <c:pt idx="136">
                  <c:v>1014</c:v>
                </c:pt>
                <c:pt idx="137">
                  <c:v>1024</c:v>
                </c:pt>
                <c:pt idx="138">
                  <c:v>1034</c:v>
                </c:pt>
                <c:pt idx="139">
                  <c:v>1044</c:v>
                </c:pt>
                <c:pt idx="140">
                  <c:v>1054</c:v>
                </c:pt>
                <c:pt idx="141">
                  <c:v>1064</c:v>
                </c:pt>
                <c:pt idx="142">
                  <c:v>1074</c:v>
                </c:pt>
                <c:pt idx="143">
                  <c:v>1084</c:v>
                </c:pt>
                <c:pt idx="144">
                  <c:v>1094</c:v>
                </c:pt>
                <c:pt idx="145">
                  <c:v>1104</c:v>
                </c:pt>
                <c:pt idx="146">
                  <c:v>1114</c:v>
                </c:pt>
                <c:pt idx="147">
                  <c:v>1124</c:v>
                </c:pt>
                <c:pt idx="148">
                  <c:v>1134</c:v>
                </c:pt>
                <c:pt idx="149">
                  <c:v>1144</c:v>
                </c:pt>
                <c:pt idx="150">
                  <c:v>1154</c:v>
                </c:pt>
                <c:pt idx="151">
                  <c:v>1164</c:v>
                </c:pt>
                <c:pt idx="152">
                  <c:v>1174</c:v>
                </c:pt>
                <c:pt idx="153">
                  <c:v>1184</c:v>
                </c:pt>
                <c:pt idx="154">
                  <c:v>1194</c:v>
                </c:pt>
                <c:pt idx="155">
                  <c:v>1204</c:v>
                </c:pt>
                <c:pt idx="156">
                  <c:v>1214</c:v>
                </c:pt>
                <c:pt idx="157">
                  <c:v>1224</c:v>
                </c:pt>
                <c:pt idx="158">
                  <c:v>1234</c:v>
                </c:pt>
                <c:pt idx="159">
                  <c:v>1244</c:v>
                </c:pt>
                <c:pt idx="160">
                  <c:v>1254</c:v>
                </c:pt>
              </c:numCache>
            </c:numRef>
          </c:xVal>
          <c:yVal>
            <c:numRef>
              <c:f>kinetics!$G$40:$G$201</c:f>
              <c:numCache>
                <c:formatCode>General</c:formatCode>
                <c:ptCount val="162"/>
                <c:pt idx="0">
                  <c:v>-8940</c:v>
                </c:pt>
                <c:pt idx="1">
                  <c:v>-14660</c:v>
                </c:pt>
                <c:pt idx="2">
                  <c:v>-19385</c:v>
                </c:pt>
                <c:pt idx="3">
                  <c:v>22720</c:v>
                </c:pt>
                <c:pt idx="4">
                  <c:v>-14890</c:v>
                </c:pt>
                <c:pt idx="5">
                  <c:v>1711</c:v>
                </c:pt>
                <c:pt idx="6">
                  <c:v>-4008</c:v>
                </c:pt>
                <c:pt idx="7">
                  <c:v>22580</c:v>
                </c:pt>
                <c:pt idx="8">
                  <c:v>-4430</c:v>
                </c:pt>
                <c:pt idx="9">
                  <c:v>19140</c:v>
                </c:pt>
                <c:pt idx="10">
                  <c:v>16730</c:v>
                </c:pt>
                <c:pt idx="11">
                  <c:v>14280</c:v>
                </c:pt>
                <c:pt idx="12">
                  <c:v>18980</c:v>
                </c:pt>
                <c:pt idx="13">
                  <c:v>1106</c:v>
                </c:pt>
                <c:pt idx="14">
                  <c:v>45380</c:v>
                </c:pt>
                <c:pt idx="15">
                  <c:v>55040</c:v>
                </c:pt>
                <c:pt idx="16">
                  <c:v>70450</c:v>
                </c:pt>
                <c:pt idx="17">
                  <c:v>56120</c:v>
                </c:pt>
                <c:pt idx="18">
                  <c:v>64020</c:v>
                </c:pt>
                <c:pt idx="19">
                  <c:v>40650</c:v>
                </c:pt>
                <c:pt idx="20">
                  <c:v>59320</c:v>
                </c:pt>
                <c:pt idx="21">
                  <c:v>54170</c:v>
                </c:pt>
                <c:pt idx="22">
                  <c:v>77950</c:v>
                </c:pt>
                <c:pt idx="23">
                  <c:v>61540</c:v>
                </c:pt>
                <c:pt idx="24">
                  <c:v>76740</c:v>
                </c:pt>
                <c:pt idx="25">
                  <c:v>47840</c:v>
                </c:pt>
                <c:pt idx="26">
                  <c:v>83410</c:v>
                </c:pt>
                <c:pt idx="27">
                  <c:v>101300</c:v>
                </c:pt>
                <c:pt idx="28">
                  <c:v>74180</c:v>
                </c:pt>
                <c:pt idx="29">
                  <c:v>75800</c:v>
                </c:pt>
                <c:pt idx="30">
                  <c:v>82810</c:v>
                </c:pt>
                <c:pt idx="31">
                  <c:v>85050</c:v>
                </c:pt>
                <c:pt idx="32">
                  <c:v>132400</c:v>
                </c:pt>
                <c:pt idx="33">
                  <c:v>132600</c:v>
                </c:pt>
                <c:pt idx="34">
                  <c:v>116500</c:v>
                </c:pt>
                <c:pt idx="35">
                  <c:v>148900</c:v>
                </c:pt>
                <c:pt idx="36">
                  <c:v>112600</c:v>
                </c:pt>
                <c:pt idx="37">
                  <c:v>126300</c:v>
                </c:pt>
                <c:pt idx="38">
                  <c:v>128900</c:v>
                </c:pt>
                <c:pt idx="39">
                  <c:v>114300</c:v>
                </c:pt>
                <c:pt idx="40">
                  <c:v>169000</c:v>
                </c:pt>
                <c:pt idx="41">
                  <c:v>133900</c:v>
                </c:pt>
                <c:pt idx="42">
                  <c:v>186300</c:v>
                </c:pt>
                <c:pt idx="43">
                  <c:v>143700</c:v>
                </c:pt>
                <c:pt idx="44">
                  <c:v>140700</c:v>
                </c:pt>
                <c:pt idx="45">
                  <c:v>189100</c:v>
                </c:pt>
                <c:pt idx="46">
                  <c:v>177600</c:v>
                </c:pt>
                <c:pt idx="47">
                  <c:v>203900</c:v>
                </c:pt>
                <c:pt idx="48">
                  <c:v>162200</c:v>
                </c:pt>
                <c:pt idx="49">
                  <c:v>234600</c:v>
                </c:pt>
                <c:pt idx="50">
                  <c:v>206500</c:v>
                </c:pt>
                <c:pt idx="51">
                  <c:v>204900</c:v>
                </c:pt>
                <c:pt idx="52">
                  <c:v>236350</c:v>
                </c:pt>
                <c:pt idx="53">
                  <c:v>248400</c:v>
                </c:pt>
                <c:pt idx="54">
                  <c:v>264750</c:v>
                </c:pt>
                <c:pt idx="55">
                  <c:v>318750</c:v>
                </c:pt>
                <c:pt idx="56">
                  <c:v>341000</c:v>
                </c:pt>
                <c:pt idx="57">
                  <c:v>399250</c:v>
                </c:pt>
                <c:pt idx="58">
                  <c:v>389500</c:v>
                </c:pt>
                <c:pt idx="59">
                  <c:v>428500</c:v>
                </c:pt>
                <c:pt idx="60">
                  <c:v>422500</c:v>
                </c:pt>
                <c:pt idx="61">
                  <c:v>465000</c:v>
                </c:pt>
                <c:pt idx="62">
                  <c:v>484250</c:v>
                </c:pt>
                <c:pt idx="63">
                  <c:v>530250</c:v>
                </c:pt>
                <c:pt idx="64">
                  <c:v>559250</c:v>
                </c:pt>
                <c:pt idx="65">
                  <c:v>574000</c:v>
                </c:pt>
                <c:pt idx="66">
                  <c:v>557000</c:v>
                </c:pt>
                <c:pt idx="67">
                  <c:v>608000</c:v>
                </c:pt>
                <c:pt idx="68">
                  <c:v>658750</c:v>
                </c:pt>
                <c:pt idx="69">
                  <c:v>671500</c:v>
                </c:pt>
                <c:pt idx="70">
                  <c:v>706750</c:v>
                </c:pt>
                <c:pt idx="71">
                  <c:v>721500</c:v>
                </c:pt>
                <c:pt idx="72">
                  <c:v>706000</c:v>
                </c:pt>
                <c:pt idx="73">
                  <c:v>774500</c:v>
                </c:pt>
                <c:pt idx="74">
                  <c:v>785000</c:v>
                </c:pt>
                <c:pt idx="75">
                  <c:v>809000</c:v>
                </c:pt>
                <c:pt idx="76">
                  <c:v>852250</c:v>
                </c:pt>
                <c:pt idx="77">
                  <c:v>873750</c:v>
                </c:pt>
                <c:pt idx="78">
                  <c:v>894750</c:v>
                </c:pt>
                <c:pt idx="79">
                  <c:v>911000</c:v>
                </c:pt>
                <c:pt idx="80">
                  <c:v>934500</c:v>
                </c:pt>
                <c:pt idx="81">
                  <c:v>933500</c:v>
                </c:pt>
                <c:pt idx="82">
                  <c:v>980500</c:v>
                </c:pt>
                <c:pt idx="83">
                  <c:v>987250</c:v>
                </c:pt>
                <c:pt idx="84">
                  <c:v>1029750</c:v>
                </c:pt>
                <c:pt idx="85">
                  <c:v>1034500</c:v>
                </c:pt>
                <c:pt idx="86">
                  <c:v>1068750</c:v>
                </c:pt>
                <c:pt idx="87">
                  <c:v>1100250</c:v>
                </c:pt>
                <c:pt idx="88">
                  <c:v>1090000</c:v>
                </c:pt>
                <c:pt idx="89">
                  <c:v>1129000</c:v>
                </c:pt>
                <c:pt idx="90">
                  <c:v>1173000</c:v>
                </c:pt>
                <c:pt idx="91">
                  <c:v>1203000</c:v>
                </c:pt>
                <c:pt idx="92">
                  <c:v>1191500</c:v>
                </c:pt>
                <c:pt idx="93">
                  <c:v>1228250</c:v>
                </c:pt>
                <c:pt idx="94">
                  <c:v>1243250</c:v>
                </c:pt>
                <c:pt idx="95">
                  <c:v>1259250</c:v>
                </c:pt>
                <c:pt idx="96">
                  <c:v>1296250</c:v>
                </c:pt>
                <c:pt idx="97">
                  <c:v>1333750</c:v>
                </c:pt>
                <c:pt idx="98">
                  <c:v>1350500</c:v>
                </c:pt>
                <c:pt idx="99">
                  <c:v>1379000</c:v>
                </c:pt>
                <c:pt idx="100">
                  <c:v>1398250</c:v>
                </c:pt>
                <c:pt idx="101">
                  <c:v>1395250</c:v>
                </c:pt>
                <c:pt idx="102">
                  <c:v>1436000</c:v>
                </c:pt>
                <c:pt idx="103">
                  <c:v>1455750</c:v>
                </c:pt>
                <c:pt idx="104">
                  <c:v>1461000</c:v>
                </c:pt>
                <c:pt idx="105">
                  <c:v>1498000</c:v>
                </c:pt>
                <c:pt idx="106">
                  <c:v>1517500</c:v>
                </c:pt>
                <c:pt idx="107">
                  <c:v>1539250</c:v>
                </c:pt>
                <c:pt idx="108">
                  <c:v>1556000</c:v>
                </c:pt>
                <c:pt idx="109">
                  <c:v>1601000</c:v>
                </c:pt>
                <c:pt idx="110">
                  <c:v>1598250</c:v>
                </c:pt>
                <c:pt idx="111">
                  <c:v>1619750</c:v>
                </c:pt>
                <c:pt idx="112">
                  <c:v>1651000</c:v>
                </c:pt>
                <c:pt idx="113">
                  <c:v>1634000</c:v>
                </c:pt>
                <c:pt idx="114">
                  <c:v>1664750</c:v>
                </c:pt>
                <c:pt idx="115">
                  <c:v>1701750</c:v>
                </c:pt>
                <c:pt idx="116">
                  <c:v>1712000</c:v>
                </c:pt>
                <c:pt idx="117">
                  <c:v>1746250</c:v>
                </c:pt>
                <c:pt idx="118">
                  <c:v>1795250</c:v>
                </c:pt>
                <c:pt idx="119">
                  <c:v>1765250</c:v>
                </c:pt>
                <c:pt idx="120">
                  <c:v>1802000</c:v>
                </c:pt>
                <c:pt idx="121">
                  <c:v>1804750</c:v>
                </c:pt>
                <c:pt idx="122">
                  <c:v>1806250</c:v>
                </c:pt>
                <c:pt idx="123">
                  <c:v>1859000</c:v>
                </c:pt>
                <c:pt idx="124">
                  <c:v>1853250</c:v>
                </c:pt>
                <c:pt idx="125">
                  <c:v>1877750</c:v>
                </c:pt>
                <c:pt idx="126">
                  <c:v>1896250</c:v>
                </c:pt>
                <c:pt idx="127">
                  <c:v>1926250</c:v>
                </c:pt>
                <c:pt idx="128">
                  <c:v>1951500</c:v>
                </c:pt>
                <c:pt idx="129">
                  <c:v>1967000</c:v>
                </c:pt>
                <c:pt idx="130">
                  <c:v>2016750</c:v>
                </c:pt>
                <c:pt idx="131">
                  <c:v>1996250</c:v>
                </c:pt>
                <c:pt idx="132">
                  <c:v>2013250</c:v>
                </c:pt>
                <c:pt idx="133">
                  <c:v>2031000</c:v>
                </c:pt>
                <c:pt idx="134">
                  <c:v>2058500</c:v>
                </c:pt>
                <c:pt idx="135">
                  <c:v>2098750</c:v>
                </c:pt>
                <c:pt idx="136">
                  <c:v>2086250</c:v>
                </c:pt>
                <c:pt idx="137">
                  <c:v>2126250</c:v>
                </c:pt>
                <c:pt idx="138">
                  <c:v>2129500</c:v>
                </c:pt>
                <c:pt idx="139">
                  <c:v>2154500</c:v>
                </c:pt>
                <c:pt idx="140">
                  <c:v>2160500</c:v>
                </c:pt>
                <c:pt idx="141">
                  <c:v>2215750</c:v>
                </c:pt>
                <c:pt idx="142">
                  <c:v>2192750</c:v>
                </c:pt>
                <c:pt idx="143">
                  <c:v>2223750</c:v>
                </c:pt>
                <c:pt idx="144">
                  <c:v>2265500</c:v>
                </c:pt>
                <c:pt idx="145">
                  <c:v>2295000</c:v>
                </c:pt>
                <c:pt idx="146">
                  <c:v>2293750</c:v>
                </c:pt>
                <c:pt idx="147">
                  <c:v>2326000</c:v>
                </c:pt>
                <c:pt idx="148">
                  <c:v>2316000</c:v>
                </c:pt>
                <c:pt idx="149">
                  <c:v>2342500</c:v>
                </c:pt>
                <c:pt idx="150">
                  <c:v>2339750</c:v>
                </c:pt>
                <c:pt idx="151">
                  <c:v>2380250</c:v>
                </c:pt>
                <c:pt idx="152">
                  <c:v>2408250</c:v>
                </c:pt>
                <c:pt idx="153">
                  <c:v>2400000</c:v>
                </c:pt>
                <c:pt idx="154">
                  <c:v>2422250</c:v>
                </c:pt>
                <c:pt idx="155">
                  <c:v>2441000</c:v>
                </c:pt>
                <c:pt idx="156">
                  <c:v>2475250</c:v>
                </c:pt>
                <c:pt idx="157">
                  <c:v>2510000</c:v>
                </c:pt>
                <c:pt idx="158">
                  <c:v>2473750</c:v>
                </c:pt>
                <c:pt idx="159">
                  <c:v>2535000</c:v>
                </c:pt>
                <c:pt idx="160">
                  <c:v>2547500</c:v>
                </c:pt>
              </c:numCache>
            </c:numRef>
          </c:yVal>
          <c:smooth val="0"/>
          <c:extLst>
            <c:ext xmlns:c16="http://schemas.microsoft.com/office/drawing/2014/chart" uri="{C3380CC4-5D6E-409C-BE32-E72D297353CC}">
              <c16:uniqueId val="{00000000-7D78-4BEC-BAD4-7D7EF6A73613}"/>
            </c:ext>
          </c:extLst>
        </c:ser>
        <c:ser>
          <c:idx val="3"/>
          <c:order val="1"/>
          <c:tx>
            <c:strRef>
              <c:f>kinetics!$H$39</c:f>
              <c:strCache>
                <c:ptCount val="1"/>
                <c:pt idx="0">
                  <c:v>pS13 when pS16</c:v>
                </c:pt>
              </c:strCache>
            </c:strRef>
          </c:tx>
          <c:spPr>
            <a:ln w="19050" cap="rnd">
              <a:noFill/>
              <a:round/>
            </a:ln>
            <a:effectLst/>
          </c:spPr>
          <c:marker>
            <c:symbol val="circle"/>
            <c:size val="5"/>
            <c:spPr>
              <a:solidFill>
                <a:schemeClr val="accent4"/>
              </a:solidFill>
              <a:ln w="9525">
                <a:solidFill>
                  <a:schemeClr val="accent4"/>
                </a:solidFill>
              </a:ln>
              <a:effectLst/>
            </c:spPr>
          </c:marker>
          <c:xVal>
            <c:numRef>
              <c:f>kinetics!$B$40:$B$201</c:f>
              <c:numCache>
                <c:formatCode>General</c:formatCode>
                <c:ptCount val="162"/>
                <c:pt idx="0">
                  <c:v>0</c:v>
                </c:pt>
                <c:pt idx="1">
                  <c:v>7</c:v>
                </c:pt>
                <c:pt idx="2">
                  <c:v>10</c:v>
                </c:pt>
                <c:pt idx="3">
                  <c:v>13</c:v>
                </c:pt>
                <c:pt idx="4">
                  <c:v>16</c:v>
                </c:pt>
                <c:pt idx="5">
                  <c:v>19</c:v>
                </c:pt>
                <c:pt idx="6">
                  <c:v>22</c:v>
                </c:pt>
                <c:pt idx="7">
                  <c:v>25</c:v>
                </c:pt>
                <c:pt idx="8">
                  <c:v>28</c:v>
                </c:pt>
                <c:pt idx="9">
                  <c:v>31</c:v>
                </c:pt>
                <c:pt idx="10">
                  <c:v>34</c:v>
                </c:pt>
                <c:pt idx="11">
                  <c:v>37</c:v>
                </c:pt>
                <c:pt idx="12">
                  <c:v>40</c:v>
                </c:pt>
                <c:pt idx="13">
                  <c:v>43</c:v>
                </c:pt>
                <c:pt idx="14">
                  <c:v>46</c:v>
                </c:pt>
                <c:pt idx="15">
                  <c:v>49</c:v>
                </c:pt>
                <c:pt idx="16">
                  <c:v>52</c:v>
                </c:pt>
                <c:pt idx="17">
                  <c:v>55</c:v>
                </c:pt>
                <c:pt idx="18">
                  <c:v>58</c:v>
                </c:pt>
                <c:pt idx="19">
                  <c:v>61</c:v>
                </c:pt>
                <c:pt idx="20">
                  <c:v>64</c:v>
                </c:pt>
                <c:pt idx="21">
                  <c:v>67</c:v>
                </c:pt>
                <c:pt idx="22">
                  <c:v>70</c:v>
                </c:pt>
                <c:pt idx="23">
                  <c:v>73</c:v>
                </c:pt>
                <c:pt idx="24">
                  <c:v>76</c:v>
                </c:pt>
                <c:pt idx="25">
                  <c:v>79</c:v>
                </c:pt>
                <c:pt idx="26">
                  <c:v>82</c:v>
                </c:pt>
                <c:pt idx="27">
                  <c:v>85</c:v>
                </c:pt>
                <c:pt idx="28">
                  <c:v>88</c:v>
                </c:pt>
                <c:pt idx="29">
                  <c:v>91</c:v>
                </c:pt>
                <c:pt idx="30">
                  <c:v>94</c:v>
                </c:pt>
                <c:pt idx="31">
                  <c:v>97</c:v>
                </c:pt>
                <c:pt idx="32">
                  <c:v>100</c:v>
                </c:pt>
                <c:pt idx="33">
                  <c:v>103</c:v>
                </c:pt>
                <c:pt idx="34">
                  <c:v>106</c:v>
                </c:pt>
                <c:pt idx="35">
                  <c:v>109</c:v>
                </c:pt>
                <c:pt idx="36">
                  <c:v>112</c:v>
                </c:pt>
                <c:pt idx="37">
                  <c:v>115</c:v>
                </c:pt>
                <c:pt idx="38">
                  <c:v>118</c:v>
                </c:pt>
                <c:pt idx="39">
                  <c:v>121</c:v>
                </c:pt>
                <c:pt idx="40">
                  <c:v>124</c:v>
                </c:pt>
                <c:pt idx="41">
                  <c:v>127</c:v>
                </c:pt>
                <c:pt idx="42">
                  <c:v>130</c:v>
                </c:pt>
                <c:pt idx="43">
                  <c:v>133</c:v>
                </c:pt>
                <c:pt idx="44">
                  <c:v>136</c:v>
                </c:pt>
                <c:pt idx="45">
                  <c:v>139</c:v>
                </c:pt>
                <c:pt idx="46">
                  <c:v>142</c:v>
                </c:pt>
                <c:pt idx="47">
                  <c:v>145</c:v>
                </c:pt>
                <c:pt idx="48">
                  <c:v>148</c:v>
                </c:pt>
                <c:pt idx="49">
                  <c:v>151</c:v>
                </c:pt>
                <c:pt idx="50">
                  <c:v>154</c:v>
                </c:pt>
                <c:pt idx="51">
                  <c:v>164</c:v>
                </c:pt>
                <c:pt idx="52">
                  <c:v>174</c:v>
                </c:pt>
                <c:pt idx="53">
                  <c:v>184</c:v>
                </c:pt>
                <c:pt idx="54">
                  <c:v>194</c:v>
                </c:pt>
                <c:pt idx="55">
                  <c:v>204</c:v>
                </c:pt>
                <c:pt idx="56">
                  <c:v>214</c:v>
                </c:pt>
                <c:pt idx="57">
                  <c:v>224</c:v>
                </c:pt>
                <c:pt idx="58">
                  <c:v>234</c:v>
                </c:pt>
                <c:pt idx="59">
                  <c:v>244</c:v>
                </c:pt>
                <c:pt idx="60">
                  <c:v>254</c:v>
                </c:pt>
                <c:pt idx="61">
                  <c:v>264</c:v>
                </c:pt>
                <c:pt idx="62">
                  <c:v>274</c:v>
                </c:pt>
                <c:pt idx="63">
                  <c:v>284</c:v>
                </c:pt>
                <c:pt idx="64">
                  <c:v>294</c:v>
                </c:pt>
                <c:pt idx="65">
                  <c:v>304</c:v>
                </c:pt>
                <c:pt idx="66">
                  <c:v>314</c:v>
                </c:pt>
                <c:pt idx="67">
                  <c:v>324</c:v>
                </c:pt>
                <c:pt idx="68">
                  <c:v>334</c:v>
                </c:pt>
                <c:pt idx="69">
                  <c:v>344</c:v>
                </c:pt>
                <c:pt idx="70">
                  <c:v>354</c:v>
                </c:pt>
                <c:pt idx="71">
                  <c:v>364</c:v>
                </c:pt>
                <c:pt idx="72">
                  <c:v>374</c:v>
                </c:pt>
                <c:pt idx="73">
                  <c:v>384</c:v>
                </c:pt>
                <c:pt idx="74">
                  <c:v>394</c:v>
                </c:pt>
                <c:pt idx="75">
                  <c:v>404</c:v>
                </c:pt>
                <c:pt idx="76">
                  <c:v>414</c:v>
                </c:pt>
                <c:pt idx="77">
                  <c:v>424</c:v>
                </c:pt>
                <c:pt idx="78">
                  <c:v>434</c:v>
                </c:pt>
                <c:pt idx="79">
                  <c:v>444</c:v>
                </c:pt>
                <c:pt idx="80">
                  <c:v>454</c:v>
                </c:pt>
                <c:pt idx="81">
                  <c:v>464</c:v>
                </c:pt>
                <c:pt idx="82">
                  <c:v>474</c:v>
                </c:pt>
                <c:pt idx="83">
                  <c:v>484</c:v>
                </c:pt>
                <c:pt idx="84">
                  <c:v>494</c:v>
                </c:pt>
                <c:pt idx="85">
                  <c:v>504</c:v>
                </c:pt>
                <c:pt idx="86">
                  <c:v>514</c:v>
                </c:pt>
                <c:pt idx="87">
                  <c:v>524</c:v>
                </c:pt>
                <c:pt idx="88">
                  <c:v>534</c:v>
                </c:pt>
                <c:pt idx="89">
                  <c:v>544</c:v>
                </c:pt>
                <c:pt idx="90">
                  <c:v>554</c:v>
                </c:pt>
                <c:pt idx="91">
                  <c:v>564</c:v>
                </c:pt>
                <c:pt idx="92">
                  <c:v>574</c:v>
                </c:pt>
                <c:pt idx="93">
                  <c:v>584</c:v>
                </c:pt>
                <c:pt idx="94">
                  <c:v>594</c:v>
                </c:pt>
                <c:pt idx="95">
                  <c:v>604</c:v>
                </c:pt>
                <c:pt idx="96">
                  <c:v>614</c:v>
                </c:pt>
                <c:pt idx="97">
                  <c:v>624</c:v>
                </c:pt>
                <c:pt idx="98">
                  <c:v>634</c:v>
                </c:pt>
                <c:pt idx="99">
                  <c:v>644</c:v>
                </c:pt>
                <c:pt idx="100">
                  <c:v>654</c:v>
                </c:pt>
                <c:pt idx="101">
                  <c:v>664</c:v>
                </c:pt>
                <c:pt idx="102">
                  <c:v>674</c:v>
                </c:pt>
                <c:pt idx="103">
                  <c:v>684</c:v>
                </c:pt>
                <c:pt idx="104">
                  <c:v>694</c:v>
                </c:pt>
                <c:pt idx="105">
                  <c:v>704</c:v>
                </c:pt>
                <c:pt idx="106">
                  <c:v>714</c:v>
                </c:pt>
                <c:pt idx="107">
                  <c:v>724</c:v>
                </c:pt>
                <c:pt idx="108">
                  <c:v>734</c:v>
                </c:pt>
                <c:pt idx="109">
                  <c:v>744</c:v>
                </c:pt>
                <c:pt idx="110">
                  <c:v>754</c:v>
                </c:pt>
                <c:pt idx="111">
                  <c:v>764</c:v>
                </c:pt>
                <c:pt idx="112">
                  <c:v>774</c:v>
                </c:pt>
                <c:pt idx="113">
                  <c:v>784</c:v>
                </c:pt>
                <c:pt idx="114">
                  <c:v>794</c:v>
                </c:pt>
                <c:pt idx="115">
                  <c:v>804</c:v>
                </c:pt>
                <c:pt idx="116">
                  <c:v>814</c:v>
                </c:pt>
                <c:pt idx="117">
                  <c:v>824</c:v>
                </c:pt>
                <c:pt idx="118">
                  <c:v>834</c:v>
                </c:pt>
                <c:pt idx="119">
                  <c:v>844</c:v>
                </c:pt>
                <c:pt idx="120">
                  <c:v>854</c:v>
                </c:pt>
                <c:pt idx="121">
                  <c:v>864</c:v>
                </c:pt>
                <c:pt idx="122">
                  <c:v>874</c:v>
                </c:pt>
                <c:pt idx="123">
                  <c:v>884</c:v>
                </c:pt>
                <c:pt idx="124">
                  <c:v>894</c:v>
                </c:pt>
                <c:pt idx="125">
                  <c:v>904</c:v>
                </c:pt>
                <c:pt idx="126">
                  <c:v>914</c:v>
                </c:pt>
                <c:pt idx="127">
                  <c:v>924</c:v>
                </c:pt>
                <c:pt idx="128">
                  <c:v>934</c:v>
                </c:pt>
                <c:pt idx="129">
                  <c:v>944</c:v>
                </c:pt>
                <c:pt idx="130">
                  <c:v>954</c:v>
                </c:pt>
                <c:pt idx="131">
                  <c:v>964</c:v>
                </c:pt>
                <c:pt idx="132">
                  <c:v>974</c:v>
                </c:pt>
                <c:pt idx="133">
                  <c:v>984</c:v>
                </c:pt>
                <c:pt idx="134">
                  <c:v>994</c:v>
                </c:pt>
                <c:pt idx="135">
                  <c:v>1004</c:v>
                </c:pt>
                <c:pt idx="136">
                  <c:v>1014</c:v>
                </c:pt>
                <c:pt idx="137">
                  <c:v>1024</c:v>
                </c:pt>
                <c:pt idx="138">
                  <c:v>1034</c:v>
                </c:pt>
                <c:pt idx="139">
                  <c:v>1044</c:v>
                </c:pt>
                <c:pt idx="140">
                  <c:v>1054</c:v>
                </c:pt>
                <c:pt idx="141">
                  <c:v>1064</c:v>
                </c:pt>
                <c:pt idx="142">
                  <c:v>1074</c:v>
                </c:pt>
                <c:pt idx="143">
                  <c:v>1084</c:v>
                </c:pt>
                <c:pt idx="144">
                  <c:v>1094</c:v>
                </c:pt>
                <c:pt idx="145">
                  <c:v>1104</c:v>
                </c:pt>
                <c:pt idx="146">
                  <c:v>1114</c:v>
                </c:pt>
                <c:pt idx="147">
                  <c:v>1124</c:v>
                </c:pt>
                <c:pt idx="148">
                  <c:v>1134</c:v>
                </c:pt>
                <c:pt idx="149">
                  <c:v>1144</c:v>
                </c:pt>
                <c:pt idx="150">
                  <c:v>1154</c:v>
                </c:pt>
                <c:pt idx="151">
                  <c:v>1164</c:v>
                </c:pt>
                <c:pt idx="152">
                  <c:v>1174</c:v>
                </c:pt>
                <c:pt idx="153">
                  <c:v>1184</c:v>
                </c:pt>
                <c:pt idx="154">
                  <c:v>1194</c:v>
                </c:pt>
                <c:pt idx="155">
                  <c:v>1204</c:v>
                </c:pt>
                <c:pt idx="156">
                  <c:v>1214</c:v>
                </c:pt>
                <c:pt idx="157">
                  <c:v>1224</c:v>
                </c:pt>
                <c:pt idx="158">
                  <c:v>1234</c:v>
                </c:pt>
                <c:pt idx="159">
                  <c:v>1244</c:v>
                </c:pt>
                <c:pt idx="160">
                  <c:v>1254</c:v>
                </c:pt>
              </c:numCache>
            </c:numRef>
          </c:xVal>
          <c:yVal>
            <c:numRef>
              <c:f>kinetics!$H$40:$H$201</c:f>
              <c:numCache>
                <c:formatCode>General</c:formatCode>
                <c:ptCount val="162"/>
                <c:pt idx="0">
                  <c:v>10740</c:v>
                </c:pt>
                <c:pt idx="1">
                  <c:v>-26025</c:v>
                </c:pt>
                <c:pt idx="2">
                  <c:v>23012.5</c:v>
                </c:pt>
                <c:pt idx="3">
                  <c:v>49260</c:v>
                </c:pt>
                <c:pt idx="4">
                  <c:v>18120</c:v>
                </c:pt>
                <c:pt idx="5">
                  <c:v>42420</c:v>
                </c:pt>
                <c:pt idx="6">
                  <c:v>32770</c:v>
                </c:pt>
                <c:pt idx="7">
                  <c:v>60940</c:v>
                </c:pt>
                <c:pt idx="8">
                  <c:v>39890</c:v>
                </c:pt>
                <c:pt idx="9">
                  <c:v>90900</c:v>
                </c:pt>
                <c:pt idx="10">
                  <c:v>71460</c:v>
                </c:pt>
                <c:pt idx="11">
                  <c:v>101300</c:v>
                </c:pt>
                <c:pt idx="12">
                  <c:v>70440</c:v>
                </c:pt>
                <c:pt idx="13">
                  <c:v>52220</c:v>
                </c:pt>
                <c:pt idx="14">
                  <c:v>94430</c:v>
                </c:pt>
                <c:pt idx="15">
                  <c:v>115500</c:v>
                </c:pt>
                <c:pt idx="16">
                  <c:v>109000</c:v>
                </c:pt>
                <c:pt idx="17">
                  <c:v>129900</c:v>
                </c:pt>
                <c:pt idx="18">
                  <c:v>129800</c:v>
                </c:pt>
                <c:pt idx="19">
                  <c:v>104200</c:v>
                </c:pt>
                <c:pt idx="20">
                  <c:v>173500</c:v>
                </c:pt>
                <c:pt idx="21">
                  <c:v>136800</c:v>
                </c:pt>
                <c:pt idx="22">
                  <c:v>159700</c:v>
                </c:pt>
                <c:pt idx="23">
                  <c:v>175000</c:v>
                </c:pt>
                <c:pt idx="24">
                  <c:v>181000</c:v>
                </c:pt>
                <c:pt idx="25">
                  <c:v>200200</c:v>
                </c:pt>
                <c:pt idx="26">
                  <c:v>196500</c:v>
                </c:pt>
                <c:pt idx="27">
                  <c:v>227300</c:v>
                </c:pt>
                <c:pt idx="28">
                  <c:v>178500</c:v>
                </c:pt>
                <c:pt idx="29">
                  <c:v>230500</c:v>
                </c:pt>
                <c:pt idx="30">
                  <c:v>245500</c:v>
                </c:pt>
                <c:pt idx="31">
                  <c:v>261700</c:v>
                </c:pt>
                <c:pt idx="32">
                  <c:v>243800</c:v>
                </c:pt>
                <c:pt idx="33">
                  <c:v>252100</c:v>
                </c:pt>
                <c:pt idx="34">
                  <c:v>256900</c:v>
                </c:pt>
                <c:pt idx="35">
                  <c:v>253800</c:v>
                </c:pt>
                <c:pt idx="36">
                  <c:v>290700</c:v>
                </c:pt>
                <c:pt idx="37">
                  <c:v>292400</c:v>
                </c:pt>
                <c:pt idx="38">
                  <c:v>303500</c:v>
                </c:pt>
                <c:pt idx="39">
                  <c:v>294000</c:v>
                </c:pt>
                <c:pt idx="40">
                  <c:v>336300</c:v>
                </c:pt>
                <c:pt idx="41">
                  <c:v>317100</c:v>
                </c:pt>
                <c:pt idx="42">
                  <c:v>324300</c:v>
                </c:pt>
                <c:pt idx="43">
                  <c:v>366400</c:v>
                </c:pt>
                <c:pt idx="44">
                  <c:v>317300</c:v>
                </c:pt>
                <c:pt idx="45">
                  <c:v>342100</c:v>
                </c:pt>
                <c:pt idx="46">
                  <c:v>400000</c:v>
                </c:pt>
                <c:pt idx="47">
                  <c:v>387800</c:v>
                </c:pt>
                <c:pt idx="48">
                  <c:v>386300</c:v>
                </c:pt>
                <c:pt idx="49">
                  <c:v>433700</c:v>
                </c:pt>
                <c:pt idx="50">
                  <c:v>393900</c:v>
                </c:pt>
                <c:pt idx="51">
                  <c:v>476250</c:v>
                </c:pt>
                <c:pt idx="52">
                  <c:v>526750</c:v>
                </c:pt>
                <c:pt idx="53">
                  <c:v>594500</c:v>
                </c:pt>
                <c:pt idx="54">
                  <c:v>598000</c:v>
                </c:pt>
                <c:pt idx="55">
                  <c:v>664250</c:v>
                </c:pt>
                <c:pt idx="56">
                  <c:v>682250</c:v>
                </c:pt>
                <c:pt idx="57">
                  <c:v>741750</c:v>
                </c:pt>
                <c:pt idx="58">
                  <c:v>789250</c:v>
                </c:pt>
                <c:pt idx="59">
                  <c:v>817750</c:v>
                </c:pt>
                <c:pt idx="60">
                  <c:v>857250</c:v>
                </c:pt>
                <c:pt idx="61">
                  <c:v>901500</c:v>
                </c:pt>
                <c:pt idx="62">
                  <c:v>951500</c:v>
                </c:pt>
                <c:pt idx="63">
                  <c:v>999250</c:v>
                </c:pt>
                <c:pt idx="64">
                  <c:v>1055500</c:v>
                </c:pt>
                <c:pt idx="65">
                  <c:v>1086250</c:v>
                </c:pt>
                <c:pt idx="66">
                  <c:v>1134000</c:v>
                </c:pt>
                <c:pt idx="67">
                  <c:v>1143500</c:v>
                </c:pt>
                <c:pt idx="68">
                  <c:v>1188500</c:v>
                </c:pt>
                <c:pt idx="69">
                  <c:v>1220250</c:v>
                </c:pt>
                <c:pt idx="70">
                  <c:v>1261500</c:v>
                </c:pt>
                <c:pt idx="71">
                  <c:v>1299250</c:v>
                </c:pt>
                <c:pt idx="72">
                  <c:v>1325250</c:v>
                </c:pt>
                <c:pt idx="73">
                  <c:v>1351750</c:v>
                </c:pt>
                <c:pt idx="74">
                  <c:v>1407000</c:v>
                </c:pt>
                <c:pt idx="75">
                  <c:v>1452750</c:v>
                </c:pt>
                <c:pt idx="76">
                  <c:v>1496000</c:v>
                </c:pt>
                <c:pt idx="77">
                  <c:v>1495750</c:v>
                </c:pt>
                <c:pt idx="78">
                  <c:v>1559250</c:v>
                </c:pt>
                <c:pt idx="79">
                  <c:v>1571750</c:v>
                </c:pt>
                <c:pt idx="80">
                  <c:v>1615750</c:v>
                </c:pt>
                <c:pt idx="81">
                  <c:v>1654500</c:v>
                </c:pt>
                <c:pt idx="82">
                  <c:v>1647500</c:v>
                </c:pt>
                <c:pt idx="83">
                  <c:v>1710500</c:v>
                </c:pt>
                <c:pt idx="84">
                  <c:v>1719500</c:v>
                </c:pt>
                <c:pt idx="85">
                  <c:v>1752500</c:v>
                </c:pt>
                <c:pt idx="86">
                  <c:v>1803000</c:v>
                </c:pt>
                <c:pt idx="87">
                  <c:v>1821000</c:v>
                </c:pt>
                <c:pt idx="88">
                  <c:v>1852500</c:v>
                </c:pt>
                <c:pt idx="89">
                  <c:v>1874500</c:v>
                </c:pt>
                <c:pt idx="90">
                  <c:v>1913000</c:v>
                </c:pt>
                <c:pt idx="91">
                  <c:v>1927750</c:v>
                </c:pt>
                <c:pt idx="92">
                  <c:v>1960250</c:v>
                </c:pt>
                <c:pt idx="93">
                  <c:v>1990500</c:v>
                </c:pt>
                <c:pt idx="94">
                  <c:v>2066000</c:v>
                </c:pt>
                <c:pt idx="95">
                  <c:v>2054250</c:v>
                </c:pt>
                <c:pt idx="96">
                  <c:v>2058250</c:v>
                </c:pt>
                <c:pt idx="97">
                  <c:v>2137250</c:v>
                </c:pt>
                <c:pt idx="98">
                  <c:v>2125750</c:v>
                </c:pt>
                <c:pt idx="99">
                  <c:v>2179000</c:v>
                </c:pt>
                <c:pt idx="100">
                  <c:v>2157250</c:v>
                </c:pt>
                <c:pt idx="101">
                  <c:v>2198500</c:v>
                </c:pt>
                <c:pt idx="102">
                  <c:v>2232500</c:v>
                </c:pt>
                <c:pt idx="103">
                  <c:v>2254750</c:v>
                </c:pt>
                <c:pt idx="104">
                  <c:v>2290250</c:v>
                </c:pt>
                <c:pt idx="105">
                  <c:v>2293250</c:v>
                </c:pt>
                <c:pt idx="106">
                  <c:v>2321500</c:v>
                </c:pt>
                <c:pt idx="107">
                  <c:v>2361000</c:v>
                </c:pt>
                <c:pt idx="108">
                  <c:v>2369000</c:v>
                </c:pt>
                <c:pt idx="109">
                  <c:v>2420000</c:v>
                </c:pt>
                <c:pt idx="110">
                  <c:v>2412000</c:v>
                </c:pt>
                <c:pt idx="111">
                  <c:v>2468500</c:v>
                </c:pt>
                <c:pt idx="112">
                  <c:v>2460250</c:v>
                </c:pt>
                <c:pt idx="113">
                  <c:v>2470750</c:v>
                </c:pt>
                <c:pt idx="114">
                  <c:v>2530000</c:v>
                </c:pt>
                <c:pt idx="115">
                  <c:v>2507500</c:v>
                </c:pt>
                <c:pt idx="116">
                  <c:v>2550000</c:v>
                </c:pt>
                <c:pt idx="117">
                  <c:v>2545000</c:v>
                </c:pt>
                <c:pt idx="118">
                  <c:v>2537500</c:v>
                </c:pt>
                <c:pt idx="119">
                  <c:v>2605000</c:v>
                </c:pt>
                <c:pt idx="120">
                  <c:v>2650000</c:v>
                </c:pt>
                <c:pt idx="121">
                  <c:v>2622500</c:v>
                </c:pt>
                <c:pt idx="122">
                  <c:v>2662500</c:v>
                </c:pt>
                <c:pt idx="123">
                  <c:v>2662500</c:v>
                </c:pt>
                <c:pt idx="124">
                  <c:v>2690000</c:v>
                </c:pt>
                <c:pt idx="125">
                  <c:v>2715000</c:v>
                </c:pt>
                <c:pt idx="126">
                  <c:v>2700000</c:v>
                </c:pt>
                <c:pt idx="127">
                  <c:v>2740000</c:v>
                </c:pt>
                <c:pt idx="128">
                  <c:v>2775000</c:v>
                </c:pt>
                <c:pt idx="129">
                  <c:v>2820000</c:v>
                </c:pt>
                <c:pt idx="130">
                  <c:v>2775000</c:v>
                </c:pt>
                <c:pt idx="131">
                  <c:v>2822500</c:v>
                </c:pt>
                <c:pt idx="132">
                  <c:v>2827500</c:v>
                </c:pt>
                <c:pt idx="133">
                  <c:v>2820000</c:v>
                </c:pt>
                <c:pt idx="134">
                  <c:v>2852500</c:v>
                </c:pt>
                <c:pt idx="135">
                  <c:v>2885000</c:v>
                </c:pt>
                <c:pt idx="136">
                  <c:v>2865000</c:v>
                </c:pt>
                <c:pt idx="137">
                  <c:v>2887500</c:v>
                </c:pt>
                <c:pt idx="138">
                  <c:v>2937500</c:v>
                </c:pt>
                <c:pt idx="139">
                  <c:v>2920000</c:v>
                </c:pt>
                <c:pt idx="140">
                  <c:v>2947500</c:v>
                </c:pt>
                <c:pt idx="141">
                  <c:v>2962500</c:v>
                </c:pt>
                <c:pt idx="142">
                  <c:v>3000000</c:v>
                </c:pt>
                <c:pt idx="143">
                  <c:v>3015000</c:v>
                </c:pt>
                <c:pt idx="144">
                  <c:v>2990000</c:v>
                </c:pt>
                <c:pt idx="145">
                  <c:v>3020000</c:v>
                </c:pt>
                <c:pt idx="146">
                  <c:v>3027500</c:v>
                </c:pt>
                <c:pt idx="147">
                  <c:v>3042500</c:v>
                </c:pt>
                <c:pt idx="148">
                  <c:v>3047500</c:v>
                </c:pt>
                <c:pt idx="149">
                  <c:v>3060000</c:v>
                </c:pt>
                <c:pt idx="150">
                  <c:v>3040000</c:v>
                </c:pt>
                <c:pt idx="151">
                  <c:v>3077500</c:v>
                </c:pt>
                <c:pt idx="152">
                  <c:v>3097500</c:v>
                </c:pt>
                <c:pt idx="153">
                  <c:v>3105000</c:v>
                </c:pt>
                <c:pt idx="154">
                  <c:v>3122500</c:v>
                </c:pt>
                <c:pt idx="155">
                  <c:v>3145000</c:v>
                </c:pt>
                <c:pt idx="156">
                  <c:v>3162500</c:v>
                </c:pt>
                <c:pt idx="157">
                  <c:v>3170000</c:v>
                </c:pt>
                <c:pt idx="158">
                  <c:v>3157500</c:v>
                </c:pt>
                <c:pt idx="159">
                  <c:v>3187500</c:v>
                </c:pt>
                <c:pt idx="160">
                  <c:v>3210000</c:v>
                </c:pt>
              </c:numCache>
            </c:numRef>
          </c:yVal>
          <c:smooth val="0"/>
          <c:extLst>
            <c:ext xmlns:c16="http://schemas.microsoft.com/office/drawing/2014/chart" uri="{C3380CC4-5D6E-409C-BE32-E72D297353CC}">
              <c16:uniqueId val="{00000001-7D78-4BEC-BAD4-7D7EF6A73613}"/>
            </c:ext>
          </c:extLst>
        </c:ser>
        <c:ser>
          <c:idx val="4"/>
          <c:order val="2"/>
          <c:tx>
            <c:strRef>
              <c:f>kinetics!$I$39</c:f>
              <c:strCache>
                <c:ptCount val="1"/>
                <c:pt idx="0">
                  <c:v>pS13 when S16</c:v>
                </c:pt>
              </c:strCache>
            </c:strRef>
          </c:tx>
          <c:spPr>
            <a:ln w="19050" cap="rnd">
              <a:noFill/>
              <a:round/>
            </a:ln>
            <a:effectLst/>
          </c:spPr>
          <c:marker>
            <c:symbol val="circle"/>
            <c:size val="5"/>
            <c:spPr>
              <a:solidFill>
                <a:schemeClr val="accent5"/>
              </a:solidFill>
              <a:ln w="9525">
                <a:solidFill>
                  <a:schemeClr val="accent5"/>
                </a:solidFill>
              </a:ln>
              <a:effectLst/>
            </c:spPr>
          </c:marker>
          <c:xVal>
            <c:numRef>
              <c:f>kinetics!$B$40:$B$201</c:f>
              <c:numCache>
                <c:formatCode>General</c:formatCode>
                <c:ptCount val="162"/>
                <c:pt idx="0">
                  <c:v>0</c:v>
                </c:pt>
                <c:pt idx="1">
                  <c:v>7</c:v>
                </c:pt>
                <c:pt idx="2">
                  <c:v>10</c:v>
                </c:pt>
                <c:pt idx="3">
                  <c:v>13</c:v>
                </c:pt>
                <c:pt idx="4">
                  <c:v>16</c:v>
                </c:pt>
                <c:pt idx="5">
                  <c:v>19</c:v>
                </c:pt>
                <c:pt idx="6">
                  <c:v>22</c:v>
                </c:pt>
                <c:pt idx="7">
                  <c:v>25</c:v>
                </c:pt>
                <c:pt idx="8">
                  <c:v>28</c:v>
                </c:pt>
                <c:pt idx="9">
                  <c:v>31</c:v>
                </c:pt>
                <c:pt idx="10">
                  <c:v>34</c:v>
                </c:pt>
                <c:pt idx="11">
                  <c:v>37</c:v>
                </c:pt>
                <c:pt idx="12">
                  <c:v>40</c:v>
                </c:pt>
                <c:pt idx="13">
                  <c:v>43</c:v>
                </c:pt>
                <c:pt idx="14">
                  <c:v>46</c:v>
                </c:pt>
                <c:pt idx="15">
                  <c:v>49</c:v>
                </c:pt>
                <c:pt idx="16">
                  <c:v>52</c:v>
                </c:pt>
                <c:pt idx="17">
                  <c:v>55</c:v>
                </c:pt>
                <c:pt idx="18">
                  <c:v>58</c:v>
                </c:pt>
                <c:pt idx="19">
                  <c:v>61</c:v>
                </c:pt>
                <c:pt idx="20">
                  <c:v>64</c:v>
                </c:pt>
                <c:pt idx="21">
                  <c:v>67</c:v>
                </c:pt>
                <c:pt idx="22">
                  <c:v>70</c:v>
                </c:pt>
                <c:pt idx="23">
                  <c:v>73</c:v>
                </c:pt>
                <c:pt idx="24">
                  <c:v>76</c:v>
                </c:pt>
                <c:pt idx="25">
                  <c:v>79</c:v>
                </c:pt>
                <c:pt idx="26">
                  <c:v>82</c:v>
                </c:pt>
                <c:pt idx="27">
                  <c:v>85</c:v>
                </c:pt>
                <c:pt idx="28">
                  <c:v>88</c:v>
                </c:pt>
                <c:pt idx="29">
                  <c:v>91</c:v>
                </c:pt>
                <c:pt idx="30">
                  <c:v>94</c:v>
                </c:pt>
                <c:pt idx="31">
                  <c:v>97</c:v>
                </c:pt>
                <c:pt idx="32">
                  <c:v>100</c:v>
                </c:pt>
                <c:pt idx="33">
                  <c:v>103</c:v>
                </c:pt>
                <c:pt idx="34">
                  <c:v>106</c:v>
                </c:pt>
                <c:pt idx="35">
                  <c:v>109</c:v>
                </c:pt>
                <c:pt idx="36">
                  <c:v>112</c:v>
                </c:pt>
                <c:pt idx="37">
                  <c:v>115</c:v>
                </c:pt>
                <c:pt idx="38">
                  <c:v>118</c:v>
                </c:pt>
                <c:pt idx="39">
                  <c:v>121</c:v>
                </c:pt>
                <c:pt idx="40">
                  <c:v>124</c:v>
                </c:pt>
                <c:pt idx="41">
                  <c:v>127</c:v>
                </c:pt>
                <c:pt idx="42">
                  <c:v>130</c:v>
                </c:pt>
                <c:pt idx="43">
                  <c:v>133</c:v>
                </c:pt>
                <c:pt idx="44">
                  <c:v>136</c:v>
                </c:pt>
                <c:pt idx="45">
                  <c:v>139</c:v>
                </c:pt>
                <c:pt idx="46">
                  <c:v>142</c:v>
                </c:pt>
                <c:pt idx="47">
                  <c:v>145</c:v>
                </c:pt>
                <c:pt idx="48">
                  <c:v>148</c:v>
                </c:pt>
                <c:pt idx="49">
                  <c:v>151</c:v>
                </c:pt>
                <c:pt idx="50">
                  <c:v>154</c:v>
                </c:pt>
                <c:pt idx="51">
                  <c:v>164</c:v>
                </c:pt>
                <c:pt idx="52">
                  <c:v>174</c:v>
                </c:pt>
                <c:pt idx="53">
                  <c:v>184</c:v>
                </c:pt>
                <c:pt idx="54">
                  <c:v>194</c:v>
                </c:pt>
                <c:pt idx="55">
                  <c:v>204</c:v>
                </c:pt>
                <c:pt idx="56">
                  <c:v>214</c:v>
                </c:pt>
                <c:pt idx="57">
                  <c:v>224</c:v>
                </c:pt>
                <c:pt idx="58">
                  <c:v>234</c:v>
                </c:pt>
                <c:pt idx="59">
                  <c:v>244</c:v>
                </c:pt>
                <c:pt idx="60">
                  <c:v>254</c:v>
                </c:pt>
                <c:pt idx="61">
                  <c:v>264</c:v>
                </c:pt>
                <c:pt idx="62">
                  <c:v>274</c:v>
                </c:pt>
                <c:pt idx="63">
                  <c:v>284</c:v>
                </c:pt>
                <c:pt idx="64">
                  <c:v>294</c:v>
                </c:pt>
                <c:pt idx="65">
                  <c:v>304</c:v>
                </c:pt>
                <c:pt idx="66">
                  <c:v>314</c:v>
                </c:pt>
                <c:pt idx="67">
                  <c:v>324</c:v>
                </c:pt>
                <c:pt idx="68">
                  <c:v>334</c:v>
                </c:pt>
                <c:pt idx="69">
                  <c:v>344</c:v>
                </c:pt>
                <c:pt idx="70">
                  <c:v>354</c:v>
                </c:pt>
                <c:pt idx="71">
                  <c:v>364</c:v>
                </c:pt>
                <c:pt idx="72">
                  <c:v>374</c:v>
                </c:pt>
                <c:pt idx="73">
                  <c:v>384</c:v>
                </c:pt>
                <c:pt idx="74">
                  <c:v>394</c:v>
                </c:pt>
                <c:pt idx="75">
                  <c:v>404</c:v>
                </c:pt>
                <c:pt idx="76">
                  <c:v>414</c:v>
                </c:pt>
                <c:pt idx="77">
                  <c:v>424</c:v>
                </c:pt>
                <c:pt idx="78">
                  <c:v>434</c:v>
                </c:pt>
                <c:pt idx="79">
                  <c:v>444</c:v>
                </c:pt>
                <c:pt idx="80">
                  <c:v>454</c:v>
                </c:pt>
                <c:pt idx="81">
                  <c:v>464</c:v>
                </c:pt>
                <c:pt idx="82">
                  <c:v>474</c:v>
                </c:pt>
                <c:pt idx="83">
                  <c:v>484</c:v>
                </c:pt>
                <c:pt idx="84">
                  <c:v>494</c:v>
                </c:pt>
                <c:pt idx="85">
                  <c:v>504</c:v>
                </c:pt>
                <c:pt idx="86">
                  <c:v>514</c:v>
                </c:pt>
                <c:pt idx="87">
                  <c:v>524</c:v>
                </c:pt>
                <c:pt idx="88">
                  <c:v>534</c:v>
                </c:pt>
                <c:pt idx="89">
                  <c:v>544</c:v>
                </c:pt>
                <c:pt idx="90">
                  <c:v>554</c:v>
                </c:pt>
                <c:pt idx="91">
                  <c:v>564</c:v>
                </c:pt>
                <c:pt idx="92">
                  <c:v>574</c:v>
                </c:pt>
                <c:pt idx="93">
                  <c:v>584</c:v>
                </c:pt>
                <c:pt idx="94">
                  <c:v>594</c:v>
                </c:pt>
                <c:pt idx="95">
                  <c:v>604</c:v>
                </c:pt>
                <c:pt idx="96">
                  <c:v>614</c:v>
                </c:pt>
                <c:pt idx="97">
                  <c:v>624</c:v>
                </c:pt>
                <c:pt idx="98">
                  <c:v>634</c:v>
                </c:pt>
                <c:pt idx="99">
                  <c:v>644</c:v>
                </c:pt>
                <c:pt idx="100">
                  <c:v>654</c:v>
                </c:pt>
                <c:pt idx="101">
                  <c:v>664</c:v>
                </c:pt>
                <c:pt idx="102">
                  <c:v>674</c:v>
                </c:pt>
                <c:pt idx="103">
                  <c:v>684</c:v>
                </c:pt>
                <c:pt idx="104">
                  <c:v>694</c:v>
                </c:pt>
                <c:pt idx="105">
                  <c:v>704</c:v>
                </c:pt>
                <c:pt idx="106">
                  <c:v>714</c:v>
                </c:pt>
                <c:pt idx="107">
                  <c:v>724</c:v>
                </c:pt>
                <c:pt idx="108">
                  <c:v>734</c:v>
                </c:pt>
                <c:pt idx="109">
                  <c:v>744</c:v>
                </c:pt>
                <c:pt idx="110">
                  <c:v>754</c:v>
                </c:pt>
                <c:pt idx="111">
                  <c:v>764</c:v>
                </c:pt>
                <c:pt idx="112">
                  <c:v>774</c:v>
                </c:pt>
                <c:pt idx="113">
                  <c:v>784</c:v>
                </c:pt>
                <c:pt idx="114">
                  <c:v>794</c:v>
                </c:pt>
                <c:pt idx="115">
                  <c:v>804</c:v>
                </c:pt>
                <c:pt idx="116">
                  <c:v>814</c:v>
                </c:pt>
                <c:pt idx="117">
                  <c:v>824</c:v>
                </c:pt>
                <c:pt idx="118">
                  <c:v>834</c:v>
                </c:pt>
                <c:pt idx="119">
                  <c:v>844</c:v>
                </c:pt>
                <c:pt idx="120">
                  <c:v>854</c:v>
                </c:pt>
                <c:pt idx="121">
                  <c:v>864</c:v>
                </c:pt>
                <c:pt idx="122">
                  <c:v>874</c:v>
                </c:pt>
                <c:pt idx="123">
                  <c:v>884</c:v>
                </c:pt>
                <c:pt idx="124">
                  <c:v>894</c:v>
                </c:pt>
                <c:pt idx="125">
                  <c:v>904</c:v>
                </c:pt>
                <c:pt idx="126">
                  <c:v>914</c:v>
                </c:pt>
                <c:pt idx="127">
                  <c:v>924</c:v>
                </c:pt>
                <c:pt idx="128">
                  <c:v>934</c:v>
                </c:pt>
                <c:pt idx="129">
                  <c:v>944</c:v>
                </c:pt>
                <c:pt idx="130">
                  <c:v>954</c:v>
                </c:pt>
                <c:pt idx="131">
                  <c:v>964</c:v>
                </c:pt>
                <c:pt idx="132">
                  <c:v>974</c:v>
                </c:pt>
                <c:pt idx="133">
                  <c:v>984</c:v>
                </c:pt>
                <c:pt idx="134">
                  <c:v>994</c:v>
                </c:pt>
                <c:pt idx="135">
                  <c:v>1004</c:v>
                </c:pt>
                <c:pt idx="136">
                  <c:v>1014</c:v>
                </c:pt>
                <c:pt idx="137">
                  <c:v>1024</c:v>
                </c:pt>
                <c:pt idx="138">
                  <c:v>1034</c:v>
                </c:pt>
                <c:pt idx="139">
                  <c:v>1044</c:v>
                </c:pt>
                <c:pt idx="140">
                  <c:v>1054</c:v>
                </c:pt>
                <c:pt idx="141">
                  <c:v>1064</c:v>
                </c:pt>
                <c:pt idx="142">
                  <c:v>1074</c:v>
                </c:pt>
                <c:pt idx="143">
                  <c:v>1084</c:v>
                </c:pt>
                <c:pt idx="144">
                  <c:v>1094</c:v>
                </c:pt>
                <c:pt idx="145">
                  <c:v>1104</c:v>
                </c:pt>
                <c:pt idx="146">
                  <c:v>1114</c:v>
                </c:pt>
                <c:pt idx="147">
                  <c:v>1124</c:v>
                </c:pt>
                <c:pt idx="148">
                  <c:v>1134</c:v>
                </c:pt>
                <c:pt idx="149">
                  <c:v>1144</c:v>
                </c:pt>
                <c:pt idx="150">
                  <c:v>1154</c:v>
                </c:pt>
                <c:pt idx="151">
                  <c:v>1164</c:v>
                </c:pt>
                <c:pt idx="152">
                  <c:v>1174</c:v>
                </c:pt>
                <c:pt idx="153">
                  <c:v>1184</c:v>
                </c:pt>
                <c:pt idx="154">
                  <c:v>1194</c:v>
                </c:pt>
                <c:pt idx="155">
                  <c:v>1204</c:v>
                </c:pt>
                <c:pt idx="156">
                  <c:v>1214</c:v>
                </c:pt>
                <c:pt idx="157">
                  <c:v>1224</c:v>
                </c:pt>
                <c:pt idx="158">
                  <c:v>1234</c:v>
                </c:pt>
                <c:pt idx="159">
                  <c:v>1244</c:v>
                </c:pt>
                <c:pt idx="160">
                  <c:v>1254</c:v>
                </c:pt>
              </c:numCache>
            </c:numRef>
          </c:xVal>
          <c:yVal>
            <c:numRef>
              <c:f>kinetics!$I$40:$I$201</c:f>
              <c:numCache>
                <c:formatCode>General</c:formatCode>
                <c:ptCount val="162"/>
                <c:pt idx="0">
                  <c:v>-13075</c:v>
                </c:pt>
                <c:pt idx="1">
                  <c:v>78000</c:v>
                </c:pt>
                <c:pt idx="2">
                  <c:v>100900</c:v>
                </c:pt>
                <c:pt idx="3">
                  <c:v>124300</c:v>
                </c:pt>
                <c:pt idx="4">
                  <c:v>194100</c:v>
                </c:pt>
                <c:pt idx="5">
                  <c:v>161800</c:v>
                </c:pt>
                <c:pt idx="6">
                  <c:v>199800</c:v>
                </c:pt>
                <c:pt idx="7">
                  <c:v>272900</c:v>
                </c:pt>
                <c:pt idx="8">
                  <c:v>314800</c:v>
                </c:pt>
                <c:pt idx="9">
                  <c:v>273500</c:v>
                </c:pt>
                <c:pt idx="10">
                  <c:v>302000</c:v>
                </c:pt>
                <c:pt idx="11">
                  <c:v>399300</c:v>
                </c:pt>
                <c:pt idx="12">
                  <c:v>397700</c:v>
                </c:pt>
                <c:pt idx="13">
                  <c:v>412200</c:v>
                </c:pt>
                <c:pt idx="14">
                  <c:v>495400</c:v>
                </c:pt>
                <c:pt idx="15">
                  <c:v>435600</c:v>
                </c:pt>
                <c:pt idx="16">
                  <c:v>494700</c:v>
                </c:pt>
                <c:pt idx="17">
                  <c:v>527200</c:v>
                </c:pt>
                <c:pt idx="18">
                  <c:v>474500</c:v>
                </c:pt>
                <c:pt idx="19">
                  <c:v>530100</c:v>
                </c:pt>
                <c:pt idx="20">
                  <c:v>586400</c:v>
                </c:pt>
                <c:pt idx="21">
                  <c:v>640300</c:v>
                </c:pt>
                <c:pt idx="22">
                  <c:v>630100</c:v>
                </c:pt>
                <c:pt idx="23">
                  <c:v>661600</c:v>
                </c:pt>
                <c:pt idx="24">
                  <c:v>679100</c:v>
                </c:pt>
                <c:pt idx="25">
                  <c:v>716600</c:v>
                </c:pt>
                <c:pt idx="26">
                  <c:v>687800</c:v>
                </c:pt>
                <c:pt idx="27">
                  <c:v>791800</c:v>
                </c:pt>
                <c:pt idx="28">
                  <c:v>770000</c:v>
                </c:pt>
                <c:pt idx="29">
                  <c:v>761000</c:v>
                </c:pt>
                <c:pt idx="30">
                  <c:v>772800</c:v>
                </c:pt>
                <c:pt idx="31">
                  <c:v>893800</c:v>
                </c:pt>
                <c:pt idx="32">
                  <c:v>835600</c:v>
                </c:pt>
                <c:pt idx="33">
                  <c:v>828500</c:v>
                </c:pt>
                <c:pt idx="34">
                  <c:v>886900</c:v>
                </c:pt>
                <c:pt idx="35">
                  <c:v>877300</c:v>
                </c:pt>
                <c:pt idx="36">
                  <c:v>964700</c:v>
                </c:pt>
                <c:pt idx="37">
                  <c:v>986200</c:v>
                </c:pt>
                <c:pt idx="38">
                  <c:v>962800</c:v>
                </c:pt>
                <c:pt idx="39">
                  <c:v>1025000</c:v>
                </c:pt>
                <c:pt idx="40">
                  <c:v>1057000</c:v>
                </c:pt>
                <c:pt idx="41">
                  <c:v>989100</c:v>
                </c:pt>
                <c:pt idx="42">
                  <c:v>1003000</c:v>
                </c:pt>
                <c:pt idx="43">
                  <c:v>1079000</c:v>
                </c:pt>
                <c:pt idx="44">
                  <c:v>1016000</c:v>
                </c:pt>
                <c:pt idx="45">
                  <c:v>1049000</c:v>
                </c:pt>
                <c:pt idx="46">
                  <c:v>1095000</c:v>
                </c:pt>
                <c:pt idx="47">
                  <c:v>1116000</c:v>
                </c:pt>
                <c:pt idx="48">
                  <c:v>1137000</c:v>
                </c:pt>
                <c:pt idx="49">
                  <c:v>1147000</c:v>
                </c:pt>
                <c:pt idx="50">
                  <c:v>1157000</c:v>
                </c:pt>
                <c:pt idx="51">
                  <c:v>1290500</c:v>
                </c:pt>
                <c:pt idx="52">
                  <c:v>1298750</c:v>
                </c:pt>
                <c:pt idx="53">
                  <c:v>1392250</c:v>
                </c:pt>
                <c:pt idx="54">
                  <c:v>1426750</c:v>
                </c:pt>
                <c:pt idx="55">
                  <c:v>1499500</c:v>
                </c:pt>
                <c:pt idx="56">
                  <c:v>1515500</c:v>
                </c:pt>
                <c:pt idx="57">
                  <c:v>1574000</c:v>
                </c:pt>
                <c:pt idx="58">
                  <c:v>1628750</c:v>
                </c:pt>
                <c:pt idx="59">
                  <c:v>1625250</c:v>
                </c:pt>
                <c:pt idx="60">
                  <c:v>1639500</c:v>
                </c:pt>
                <c:pt idx="61">
                  <c:v>1650750</c:v>
                </c:pt>
                <c:pt idx="62">
                  <c:v>1726250</c:v>
                </c:pt>
                <c:pt idx="63">
                  <c:v>1697250</c:v>
                </c:pt>
                <c:pt idx="64">
                  <c:v>1695750</c:v>
                </c:pt>
                <c:pt idx="65">
                  <c:v>1723250</c:v>
                </c:pt>
                <c:pt idx="66">
                  <c:v>1739500</c:v>
                </c:pt>
                <c:pt idx="67">
                  <c:v>1757500</c:v>
                </c:pt>
                <c:pt idx="68">
                  <c:v>1761500</c:v>
                </c:pt>
                <c:pt idx="69">
                  <c:v>1769750</c:v>
                </c:pt>
                <c:pt idx="70">
                  <c:v>1752250</c:v>
                </c:pt>
                <c:pt idx="71">
                  <c:v>1726250</c:v>
                </c:pt>
                <c:pt idx="72">
                  <c:v>1750750</c:v>
                </c:pt>
                <c:pt idx="73">
                  <c:v>1715750</c:v>
                </c:pt>
                <c:pt idx="74">
                  <c:v>1739500</c:v>
                </c:pt>
                <c:pt idx="75">
                  <c:v>1750500</c:v>
                </c:pt>
                <c:pt idx="76">
                  <c:v>1731250</c:v>
                </c:pt>
                <c:pt idx="77">
                  <c:v>1724000</c:v>
                </c:pt>
                <c:pt idx="78">
                  <c:v>1728500</c:v>
                </c:pt>
                <c:pt idx="79">
                  <c:v>1732500</c:v>
                </c:pt>
                <c:pt idx="80">
                  <c:v>1746500</c:v>
                </c:pt>
                <c:pt idx="81">
                  <c:v>1739000</c:v>
                </c:pt>
                <c:pt idx="82">
                  <c:v>1724750</c:v>
                </c:pt>
                <c:pt idx="83">
                  <c:v>1698000</c:v>
                </c:pt>
                <c:pt idx="84">
                  <c:v>1703000</c:v>
                </c:pt>
                <c:pt idx="85">
                  <c:v>1668000</c:v>
                </c:pt>
                <c:pt idx="86">
                  <c:v>1668500</c:v>
                </c:pt>
                <c:pt idx="87">
                  <c:v>1665750</c:v>
                </c:pt>
                <c:pt idx="88">
                  <c:v>1672000</c:v>
                </c:pt>
                <c:pt idx="89">
                  <c:v>1607750</c:v>
                </c:pt>
                <c:pt idx="90">
                  <c:v>1606750</c:v>
                </c:pt>
                <c:pt idx="91">
                  <c:v>1651750</c:v>
                </c:pt>
                <c:pt idx="92">
                  <c:v>1605250</c:v>
                </c:pt>
                <c:pt idx="93">
                  <c:v>1642750</c:v>
                </c:pt>
                <c:pt idx="94">
                  <c:v>1567000</c:v>
                </c:pt>
                <c:pt idx="95">
                  <c:v>1596250</c:v>
                </c:pt>
                <c:pt idx="96">
                  <c:v>1579250</c:v>
                </c:pt>
                <c:pt idx="97">
                  <c:v>1570500</c:v>
                </c:pt>
                <c:pt idx="98">
                  <c:v>1549000</c:v>
                </c:pt>
                <c:pt idx="99">
                  <c:v>1566500</c:v>
                </c:pt>
                <c:pt idx="100">
                  <c:v>1519750</c:v>
                </c:pt>
                <c:pt idx="101">
                  <c:v>1492250</c:v>
                </c:pt>
                <c:pt idx="102">
                  <c:v>1502250</c:v>
                </c:pt>
                <c:pt idx="103">
                  <c:v>1461250</c:v>
                </c:pt>
                <c:pt idx="104">
                  <c:v>1495500</c:v>
                </c:pt>
                <c:pt idx="105">
                  <c:v>1457750</c:v>
                </c:pt>
                <c:pt idx="106">
                  <c:v>1464500</c:v>
                </c:pt>
                <c:pt idx="107">
                  <c:v>1482500</c:v>
                </c:pt>
                <c:pt idx="108">
                  <c:v>1420500</c:v>
                </c:pt>
                <c:pt idx="109">
                  <c:v>1395750</c:v>
                </c:pt>
                <c:pt idx="110">
                  <c:v>1399000</c:v>
                </c:pt>
                <c:pt idx="111">
                  <c:v>1409000</c:v>
                </c:pt>
                <c:pt idx="112">
                  <c:v>1373750</c:v>
                </c:pt>
                <c:pt idx="113">
                  <c:v>1324250</c:v>
                </c:pt>
                <c:pt idx="114">
                  <c:v>1339250</c:v>
                </c:pt>
                <c:pt idx="115">
                  <c:v>1312250</c:v>
                </c:pt>
                <c:pt idx="116">
                  <c:v>1338000</c:v>
                </c:pt>
                <c:pt idx="117">
                  <c:v>1333750</c:v>
                </c:pt>
                <c:pt idx="118">
                  <c:v>1311250</c:v>
                </c:pt>
                <c:pt idx="119">
                  <c:v>1304500</c:v>
                </c:pt>
                <c:pt idx="120">
                  <c:v>1331750</c:v>
                </c:pt>
                <c:pt idx="121">
                  <c:v>1266500</c:v>
                </c:pt>
                <c:pt idx="122">
                  <c:v>1277000</c:v>
                </c:pt>
                <c:pt idx="123">
                  <c:v>1234750</c:v>
                </c:pt>
                <c:pt idx="124">
                  <c:v>1240000</c:v>
                </c:pt>
                <c:pt idx="125">
                  <c:v>1251000</c:v>
                </c:pt>
                <c:pt idx="126">
                  <c:v>1214000</c:v>
                </c:pt>
                <c:pt idx="127">
                  <c:v>1205750</c:v>
                </c:pt>
                <c:pt idx="128">
                  <c:v>1191500</c:v>
                </c:pt>
                <c:pt idx="129">
                  <c:v>1188250</c:v>
                </c:pt>
                <c:pt idx="130">
                  <c:v>1194000</c:v>
                </c:pt>
                <c:pt idx="131">
                  <c:v>1143000</c:v>
                </c:pt>
                <c:pt idx="132">
                  <c:v>1134500</c:v>
                </c:pt>
                <c:pt idx="133">
                  <c:v>1180000</c:v>
                </c:pt>
                <c:pt idx="134">
                  <c:v>1177750</c:v>
                </c:pt>
                <c:pt idx="135">
                  <c:v>1129000</c:v>
                </c:pt>
                <c:pt idx="136">
                  <c:v>1123500</c:v>
                </c:pt>
                <c:pt idx="137">
                  <c:v>1081000</c:v>
                </c:pt>
                <c:pt idx="138">
                  <c:v>1090750</c:v>
                </c:pt>
                <c:pt idx="139">
                  <c:v>1072750</c:v>
                </c:pt>
                <c:pt idx="140">
                  <c:v>1077250</c:v>
                </c:pt>
                <c:pt idx="141">
                  <c:v>1085750</c:v>
                </c:pt>
                <c:pt idx="142">
                  <c:v>1078500</c:v>
                </c:pt>
                <c:pt idx="143">
                  <c:v>1040750</c:v>
                </c:pt>
                <c:pt idx="144">
                  <c:v>1058750</c:v>
                </c:pt>
                <c:pt idx="145">
                  <c:v>1036750</c:v>
                </c:pt>
                <c:pt idx="146">
                  <c:v>986500</c:v>
                </c:pt>
                <c:pt idx="147">
                  <c:v>990500</c:v>
                </c:pt>
                <c:pt idx="148">
                  <c:v>1024500</c:v>
                </c:pt>
                <c:pt idx="149">
                  <c:v>1004250</c:v>
                </c:pt>
                <c:pt idx="150">
                  <c:v>953250</c:v>
                </c:pt>
                <c:pt idx="151">
                  <c:v>1001000</c:v>
                </c:pt>
                <c:pt idx="152">
                  <c:v>959750</c:v>
                </c:pt>
                <c:pt idx="153">
                  <c:v>951250</c:v>
                </c:pt>
                <c:pt idx="154">
                  <c:v>957500</c:v>
                </c:pt>
                <c:pt idx="155">
                  <c:v>927000</c:v>
                </c:pt>
                <c:pt idx="156">
                  <c:v>941250</c:v>
                </c:pt>
                <c:pt idx="157">
                  <c:v>926000</c:v>
                </c:pt>
                <c:pt idx="158">
                  <c:v>915000</c:v>
                </c:pt>
                <c:pt idx="159">
                  <c:v>899000</c:v>
                </c:pt>
                <c:pt idx="160">
                  <c:v>862000</c:v>
                </c:pt>
              </c:numCache>
            </c:numRef>
          </c:yVal>
          <c:smooth val="0"/>
          <c:extLst>
            <c:ext xmlns:c16="http://schemas.microsoft.com/office/drawing/2014/chart" uri="{C3380CC4-5D6E-409C-BE32-E72D297353CC}">
              <c16:uniqueId val="{00000002-7D78-4BEC-BAD4-7D7EF6A73613}"/>
            </c:ext>
          </c:extLst>
        </c:ser>
        <c:dLbls>
          <c:showLegendKey val="0"/>
          <c:showVal val="0"/>
          <c:showCatName val="0"/>
          <c:showSerName val="0"/>
          <c:showPercent val="0"/>
          <c:showBubbleSize val="0"/>
        </c:dLbls>
        <c:axId val="519045104"/>
        <c:axId val="519041824"/>
      </c:scatterChart>
      <c:valAx>
        <c:axId val="519045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19041824"/>
        <c:crosses val="autoZero"/>
        <c:crossBetween val="midCat"/>
      </c:valAx>
      <c:valAx>
        <c:axId val="51904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19045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scatterChart>
        <c:scatterStyle val="lineMarker"/>
        <c:varyColors val="0"/>
        <c:ser>
          <c:idx val="2"/>
          <c:order val="0"/>
          <c:tx>
            <c:strRef>
              <c:f>kinetics!$K$39</c:f>
              <c:strCache>
                <c:ptCount val="1"/>
                <c:pt idx="0">
                  <c:v>pS16</c:v>
                </c:pt>
              </c:strCache>
            </c:strRef>
          </c:tx>
          <c:spPr>
            <a:ln w="25400" cap="rnd">
              <a:solidFill>
                <a:schemeClr val="bg1">
                  <a:lumMod val="50000"/>
                </a:schemeClr>
              </a:solidFill>
              <a:round/>
            </a:ln>
            <a:effectLst/>
          </c:spPr>
          <c:marker>
            <c:symbol val="none"/>
          </c:marker>
          <c:xVal>
            <c:numRef>
              <c:f>kinetics!$J$40:$J$20000</c:f>
              <c:numCache>
                <c:formatCode>General</c:formatCode>
                <c:ptCount val="199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numCache>
            </c:numRef>
          </c:xVal>
          <c:yVal>
            <c:numRef>
              <c:f>kinetics!$K$40:$K$20000</c:f>
              <c:numCache>
                <c:formatCode>General</c:formatCode>
                <c:ptCount val="19961"/>
                <c:pt idx="0">
                  <c:v>0</c:v>
                </c:pt>
                <c:pt idx="1">
                  <c:v>11.396011396011396</c:v>
                </c:pt>
                <c:pt idx="2">
                  <c:v>34.094116358535778</c:v>
                </c:pt>
                <c:pt idx="3">
                  <c:v>68.001579197125352</c:v>
                </c:pt>
                <c:pt idx="4">
                  <c:v>113.0268255180471</c:v>
                </c:pt>
                <c:pt idx="5">
                  <c:v>169.07942185057186</c:v>
                </c:pt>
                <c:pt idx="6">
                  <c:v>236.07005572908122</c:v>
                </c:pt>
                <c:pt idx="7">
                  <c:v>313.91051621859748</c:v>
                </c:pt>
                <c:pt idx="8">
                  <c:v>402.51367487173775</c:v>
                </c:pt>
                <c:pt idx="9">
                  <c:v>501.7934671054748</c:v>
                </c:pt>
                <c:pt idx="10">
                  <c:v>611.66487398645597</c:v>
                </c:pt>
                <c:pt idx="11">
                  <c:v>732.04390441398448</c:v>
                </c:pt>
                <c:pt idx="12">
                  <c:v>862.84757769011105</c:v>
                </c:pt>
                <c:pt idx="13">
                  <c:v>1003.9939064666104</c:v>
                </c:pt>
                <c:pt idx="14">
                  <c:v>1155.4018800589381</c:v>
                </c:pt>
                <c:pt idx="15">
                  <c:v>1316.9914481175665</c:v>
                </c:pt>
                <c:pt idx="16">
                  <c:v>1488.6835046473932</c:v>
                </c:pt>
                <c:pt idx="17">
                  <c:v>1670.3998723662073</c:v>
                </c:pt>
                <c:pt idx="18">
                  <c:v>1862.0632873934626</c:v>
                </c:pt>
                <c:pt idx="19">
                  <c:v>2063.5973842608796</c:v>
                </c:pt>
                <c:pt idx="20">
                  <c:v>2274.9266812366568</c:v>
                </c:pt>
                <c:pt idx="21">
                  <c:v>2495.9765659553073</c:v>
                </c:pt>
                <c:pt idx="22">
                  <c:v>2726.6732813453877</c:v>
                </c:pt>
                <c:pt idx="23">
                  <c:v>2966.943911847613</c:v>
                </c:pt>
                <c:pt idx="24">
                  <c:v>3216.7163699160665</c:v>
                </c:pt>
                <c:pt idx="25">
                  <c:v>3475.9193827954387</c:v>
                </c:pt>
                <c:pt idx="26">
                  <c:v>3744.4824795674344</c:v>
                </c:pt>
                <c:pt idx="27">
                  <c:v>4022.3359784596832</c:v>
                </c:pt>
                <c:pt idx="28">
                  <c:v>4309.4109744106827</c:v>
                </c:pt>
                <c:pt idx="29">
                  <c:v>4605.6393268845031</c:v>
                </c:pt>
                <c:pt idx="30">
                  <c:v>4910.9536479291446</c:v>
                </c:pt>
                <c:pt idx="31">
                  <c:v>5225.2872904726337</c:v>
                </c:pt>
                <c:pt idx="32">
                  <c:v>5548.5743368510875</c:v>
                </c:pt>
                <c:pt idx="33">
                  <c:v>5880.7495875631757</c:v>
                </c:pt>
                <c:pt idx="34">
                  <c:v>6221.7485502455356</c:v>
                </c:pt>
                <c:pt idx="35">
                  <c:v>6571.5074288638607</c:v>
                </c:pt>
                <c:pt idx="36">
                  <c:v>6929.9631131145352</c:v>
                </c:pt>
                <c:pt idx="37">
                  <c:v>7297.0531680318354</c:v>
                </c:pt>
                <c:pt idx="38">
                  <c:v>7672.7158237958374</c:v>
                </c:pt>
                <c:pt idx="39">
                  <c:v>8056.889965736319</c:v>
                </c:pt>
                <c:pt idx="40">
                  <c:v>8449.5151245280849</c:v>
                </c:pt>
                <c:pt idx="41">
                  <c:v>8850.5314665732403</c:v>
                </c:pt>
                <c:pt idx="42">
                  <c:v>9259.8797845661011</c:v>
                </c:pt>
                <c:pt idx="43">
                  <c:v>9677.5014882364903</c:v>
                </c:pt>
                <c:pt idx="44">
                  <c:v>10103.338595267363</c:v>
                </c:pt>
                <c:pt idx="45">
                  <c:v>10537.333722382722</c:v>
                </c:pt>
                <c:pt idx="46">
                  <c:v>10979.43007660197</c:v>
                </c:pt>
                <c:pt idx="47">
                  <c:v>11429.571446656922</c:v>
                </c:pt>
                <c:pt idx="48">
                  <c:v>11887.702194567775</c:v>
                </c:pt>
                <c:pt idx="49">
                  <c:v>12353.767247374471</c:v>
                </c:pt>
                <c:pt idx="50">
                  <c:v>12827.712089019975</c:v>
                </c:pt>
                <c:pt idx="51">
                  <c:v>13309.48275238205</c:v>
                </c:pt>
                <c:pt idx="52">
                  <c:v>13799.025811450245</c:v>
                </c:pt>
                <c:pt idx="53">
                  <c:v>14296.288373644884</c:v>
                </c:pt>
                <c:pt idx="54">
                  <c:v>14801.218072274887</c:v>
                </c:pt>
                <c:pt idx="55">
                  <c:v>15313.763059131416</c:v>
                </c:pt>
                <c:pt idx="56">
                  <c:v>15833.87199721433</c:v>
                </c:pt>
                <c:pt idx="57">
                  <c:v>16361.494053588593</c:v>
                </c:pt>
                <c:pt idx="58">
                  <c:v>16896.578892367765</c:v>
                </c:pt>
                <c:pt idx="59">
                  <c:v>17439.076667821886</c:v>
                </c:pt>
                <c:pt idx="60">
                  <c:v>17988.938017607001</c:v>
                </c:pt>
                <c:pt idx="61">
                  <c:v>18546.114056113787</c:v>
                </c:pt>
                <c:pt idx="62">
                  <c:v>19110.55636793267</c:v>
                </c:pt>
                <c:pt idx="63">
                  <c:v>19682.217001432997</c:v>
                </c:pt>
                <c:pt idx="64">
                  <c:v>20261.048462453819</c:v>
                </c:pt>
                <c:pt idx="65">
                  <c:v>20847.003708103934</c:v>
                </c:pt>
                <c:pt idx="66">
                  <c:v>21440.036140668893</c:v>
                </c:pt>
                <c:pt idx="67">
                  <c:v>22040.099601622704</c:v>
                </c:pt>
                <c:pt idx="68">
                  <c:v>22647.148365742069</c:v>
                </c:pt>
                <c:pt idx="69">
                  <c:v>23261.137135321012</c:v>
                </c:pt>
                <c:pt idx="70">
                  <c:v>23882.021034483834</c:v>
                </c:pt>
                <c:pt idx="71">
                  <c:v>24509.755603594287</c:v>
                </c:pt>
                <c:pt idx="72">
                  <c:v>25144.296793759117</c:v>
                </c:pt>
                <c:pt idx="73">
                  <c:v>25785.600961423908</c:v>
                </c:pt>
                <c:pt idx="74">
                  <c:v>26433.624863059431</c:v>
                </c:pt>
                <c:pt idx="75">
                  <c:v>27088.325649936622</c:v>
                </c:pt>
                <c:pt idx="76">
                  <c:v>27749.66086298837</c:v>
                </c:pt>
                <c:pt idx="77">
                  <c:v>28417.588427756415</c:v>
                </c:pt>
                <c:pt idx="78">
                  <c:v>29092.066649421598</c:v>
                </c:pt>
                <c:pt idx="79">
                  <c:v>29773.054207915789</c:v>
                </c:pt>
                <c:pt idx="80">
                  <c:v>30460.510153113923</c:v>
                </c:pt>
                <c:pt idx="81">
                  <c:v>31154.393900104438</c:v>
                </c:pt>
                <c:pt idx="82">
                  <c:v>31854.66522453666</c:v>
                </c:pt>
                <c:pt idx="83">
                  <c:v>32561.284258043586</c:v>
                </c:pt>
                <c:pt idx="84">
                  <c:v>33274.211483738538</c:v>
                </c:pt>
                <c:pt idx="85">
                  <c:v>33993.407731784289</c:v>
                </c:pt>
                <c:pt idx="86">
                  <c:v>34718.834175033226</c:v>
                </c:pt>
                <c:pt idx="87">
                  <c:v>35450.452324737147</c:v>
                </c:pt>
                <c:pt idx="88">
                  <c:v>36188.224026325384</c:v>
                </c:pt>
                <c:pt idx="89">
                  <c:v>36932.111455249855</c:v>
                </c:pt>
                <c:pt idx="90">
                  <c:v>37682.077112895851</c:v>
                </c:pt>
                <c:pt idx="91">
                  <c:v>38438.083822557201</c:v>
                </c:pt>
                <c:pt idx="92">
                  <c:v>39200.094725474657</c:v>
                </c:pt>
                <c:pt idx="93">
                  <c:v>39968.073276936251</c:v>
                </c:pt>
                <c:pt idx="94">
                  <c:v>40741.983242438415</c:v>
                </c:pt>
                <c:pt idx="95">
                  <c:v>41521.788693906848</c:v>
                </c:pt>
                <c:pt idx="96">
                  <c:v>42307.454005975771</c:v>
                </c:pt>
                <c:pt idx="97">
                  <c:v>43098.943852324745</c:v>
                </c:pt>
                <c:pt idx="98">
                  <c:v>43896.223202071706</c:v>
                </c:pt>
                <c:pt idx="99">
                  <c:v>44699.257316221374</c:v>
                </c:pt>
                <c:pt idx="100">
                  <c:v>45508.011744167925</c:v>
                </c:pt>
                <c:pt idx="101">
                  <c:v>46322.452320250828</c:v>
                </c:pt>
                <c:pt idx="102">
                  <c:v>47142.545160363043</c:v>
                </c:pt>
                <c:pt idx="103">
                  <c:v>47968.256658610502</c:v>
                </c:pt>
                <c:pt idx="104">
                  <c:v>48799.553484021897</c:v>
                </c:pt>
                <c:pt idx="105">
                  <c:v>49636.402577307977</c:v>
                </c:pt>
                <c:pt idx="106">
                  <c:v>50478.771147669315</c:v>
                </c:pt>
                <c:pt idx="107">
                  <c:v>51326.626669651792</c:v>
                </c:pt>
                <c:pt idx="108">
                  <c:v>52179.936880048801</c:v>
                </c:pt>
                <c:pt idx="109">
                  <c:v>53038.669774849448</c:v>
                </c:pt>
                <c:pt idx="110">
                  <c:v>53902.793606231797</c:v>
                </c:pt>
                <c:pt idx="111">
                  <c:v>54772.276879600511</c:v>
                </c:pt>
                <c:pt idx="112">
                  <c:v>55647.088350667924</c:v>
                </c:pt>
                <c:pt idx="113">
                  <c:v>56527.197022577893</c:v>
                </c:pt>
                <c:pt idx="114">
                  <c:v>57412.572143071542</c:v>
                </c:pt>
                <c:pt idx="115">
                  <c:v>58303.183201694388</c:v>
                </c:pt>
                <c:pt idx="116">
                  <c:v>59198.999927043791</c:v>
                </c:pt>
                <c:pt idx="117">
                  <c:v>60099.992284056316</c:v>
                </c:pt>
                <c:pt idx="118">
                  <c:v>61006.130471334109</c:v>
                </c:pt>
                <c:pt idx="119">
                  <c:v>61917.384918509742</c:v>
                </c:pt>
                <c:pt idx="120">
                  <c:v>62833.726283648721</c:v>
                </c:pt>
                <c:pt idx="121">
                  <c:v>63755.125450689105</c:v>
                </c:pt>
                <c:pt idx="122">
                  <c:v>64681.553526917589</c:v>
                </c:pt>
                <c:pt idx="123">
                  <c:v>65612.981840481327</c:v>
                </c:pt>
                <c:pt idx="124">
                  <c:v>66549.381937935002</c:v>
                </c:pt>
                <c:pt idx="125">
                  <c:v>67490.725581822408</c:v>
                </c:pt>
                <c:pt idx="126">
                  <c:v>68436.984748292132</c:v>
                </c:pt>
                <c:pt idx="127">
                  <c:v>69388.131624746544</c:v>
                </c:pt>
                <c:pt idx="128">
                  <c:v>70344.138607523666</c:v>
                </c:pt>
                <c:pt idx="129">
                  <c:v>71304.978299611321</c:v>
                </c:pt>
                <c:pt idx="130">
                  <c:v>72270.623508393066</c:v>
                </c:pt>
                <c:pt idx="131">
                  <c:v>73241.047243425259</c:v>
                </c:pt>
                <c:pt idx="132">
                  <c:v>74216.222714244839</c:v>
                </c:pt>
                <c:pt idx="133">
                  <c:v>75196.123328207308</c:v>
                </c:pt>
                <c:pt idx="134">
                  <c:v>76180.722688354261</c:v>
                </c:pt>
                <c:pt idx="135">
                  <c:v>77169.994591310257</c:v>
                </c:pt>
                <c:pt idx="136">
                  <c:v>78163.91302520821</c:v>
                </c:pt>
                <c:pt idx="137">
                  <c:v>79162.452167643089</c:v>
                </c:pt>
                <c:pt idx="138">
                  <c:v>80165.586383653295</c:v>
                </c:pt>
                <c:pt idx="139">
                  <c:v>81173.290223729404</c:v>
                </c:pt>
                <c:pt idx="140">
                  <c:v>82185.538421849691</c:v>
                </c:pt>
                <c:pt idx="141">
                  <c:v>83202.305893542056</c:v>
                </c:pt>
                <c:pt idx="142">
                  <c:v>84223.56773397194</c:v>
                </c:pt>
                <c:pt idx="143">
                  <c:v>85249.299216055791</c:v>
                </c:pt>
                <c:pt idx="144">
                  <c:v>86279.475788599637</c:v>
                </c:pt>
                <c:pt idx="145">
                  <c:v>87314.073074462416</c:v>
                </c:pt>
                <c:pt idx="146">
                  <c:v>88353.066868743656</c:v>
                </c:pt>
                <c:pt idx="147">
                  <c:v>89396.433136994994</c:v>
                </c:pt>
                <c:pt idx="148">
                  <c:v>90444.148013455371</c:v>
                </c:pt>
                <c:pt idx="149">
                  <c:v>91496.187799309337</c:v>
                </c:pt>
                <c:pt idx="150">
                  <c:v>92552.528960968193</c:v>
                </c:pt>
                <c:pt idx="151">
                  <c:v>93613.148128373577</c:v>
                </c:pt>
                <c:pt idx="152">
                  <c:v>94678.022093323088</c:v>
                </c:pt>
                <c:pt idx="153">
                  <c:v>95747.127807817771</c:v>
                </c:pt>
                <c:pt idx="154">
                  <c:v>96820.442382430861</c:v>
                </c:pt>
                <c:pt idx="155">
                  <c:v>97897.943084697763</c:v>
                </c:pt>
                <c:pt idx="156">
                  <c:v>98979.607337526541</c:v>
                </c:pt>
                <c:pt idx="157">
                  <c:v>100065.41271762908</c:v>
                </c:pt>
                <c:pt idx="158">
                  <c:v>101155.33695397212</c:v>
                </c:pt>
                <c:pt idx="159">
                  <c:v>102249.35792624821</c:v>
                </c:pt>
                <c:pt idx="160">
                  <c:v>103347.45366336609</c:v>
                </c:pt>
                <c:pt idx="161">
                  <c:v>104449.60234196023</c:v>
                </c:pt>
                <c:pt idx="162">
                  <c:v>105555.78228491932</c:v>
                </c:pt>
                <c:pt idx="163">
                  <c:v>106665.97195993325</c:v>
                </c:pt>
                <c:pt idx="164">
                  <c:v>107780.14997805851</c:v>
                </c:pt>
                <c:pt idx="165">
                  <c:v>108898.29509230152</c:v>
                </c:pt>
                <c:pt idx="166">
                  <c:v>110020.38619621977</c:v>
                </c:pt>
                <c:pt idx="167">
                  <c:v>111146.40232254044</c:v>
                </c:pt>
                <c:pt idx="168">
                  <c:v>112276.32264179626</c:v>
                </c:pt>
                <c:pt idx="169">
                  <c:v>113410.12646097821</c:v>
                </c:pt>
                <c:pt idx="170">
                  <c:v>114547.79322220513</c:v>
                </c:pt>
                <c:pt idx="171">
                  <c:v>115689.30250140962</c:v>
                </c:pt>
                <c:pt idx="172">
                  <c:v>116834.63400704018</c:v>
                </c:pt>
                <c:pt idx="173">
                  <c:v>117983.7675787794</c:v>
                </c:pt>
                <c:pt idx="174">
                  <c:v>119136.68318627773</c:v>
                </c:pt>
                <c:pt idx="175">
                  <c:v>120293.36092790293</c:v>
                </c:pt>
                <c:pt idx="176">
                  <c:v>121453.78102950468</c:v>
                </c:pt>
                <c:pt idx="177">
                  <c:v>122617.92384319415</c:v>
                </c:pt>
                <c:pt idx="178">
                  <c:v>123785.76984613862</c:v>
                </c:pt>
                <c:pt idx="179">
                  <c:v>124957.29963937044</c:v>
                </c:pt>
                <c:pt idx="180">
                  <c:v>126132.4939466106</c:v>
                </c:pt>
                <c:pt idx="181">
                  <c:v>127311.33361310638</c:v>
                </c:pt>
                <c:pt idx="182">
                  <c:v>128493.79960448291</c:v>
                </c:pt>
                <c:pt idx="183">
                  <c:v>129679.87300560859</c:v>
                </c:pt>
                <c:pt idx="184">
                  <c:v>130869.53501947416</c:v>
                </c:pt>
                <c:pt idx="185">
                  <c:v>132062.76696608492</c:v>
                </c:pt>
                <c:pt idx="186">
                  <c:v>133259.5502813663</c:v>
                </c:pt>
                <c:pt idx="187">
                  <c:v>134459.8665160824</c:v>
                </c:pt>
                <c:pt idx="188">
                  <c:v>135663.69733476729</c:v>
                </c:pt>
                <c:pt idx="189">
                  <c:v>136871.02451466897</c:v>
                </c:pt>
                <c:pt idx="190">
                  <c:v>138081.82994470579</c:v>
                </c:pt>
                <c:pt idx="191">
                  <c:v>139296.09562443511</c:v>
                </c:pt>
                <c:pt idx="192">
                  <c:v>140513.80366303396</c:v>
                </c:pt>
                <c:pt idx="193">
                  <c:v>141734.93627829186</c:v>
                </c:pt>
                <c:pt idx="194">
                  <c:v>142959.47579561517</c:v>
                </c:pt>
                <c:pt idx="195">
                  <c:v>144187.40464704309</c:v>
                </c:pt>
                <c:pt idx="196">
                  <c:v>145418.70537027522</c:v>
                </c:pt>
                <c:pt idx="197">
                  <c:v>146653.36060771014</c:v>
                </c:pt>
                <c:pt idx="198">
                  <c:v>147891.35310549531</c:v>
                </c:pt>
                <c:pt idx="199">
                  <c:v>149132.66571258788</c:v>
                </c:pt>
                <c:pt idx="200">
                  <c:v>150377.28137982619</c:v>
                </c:pt>
                <c:pt idx="201">
                  <c:v>151625.18315901206</c:v>
                </c:pt>
                <c:pt idx="202">
                  <c:v>152876.35420200348</c:v>
                </c:pt>
                <c:pt idx="203">
                  <c:v>154130.77775981784</c:v>
                </c:pt>
                <c:pt idx="204">
                  <c:v>155388.43718174507</c:v>
                </c:pt>
                <c:pt idx="205">
                  <c:v>156649.31591447126</c:v>
                </c:pt>
                <c:pt idx="206">
                  <c:v>157913.39750121173</c:v>
                </c:pt>
                <c:pt idx="207">
                  <c:v>159180.66558085452</c:v>
                </c:pt>
                <c:pt idx="208">
                  <c:v>160451.10388711293</c:v>
                </c:pt>
                <c:pt idx="209">
                  <c:v>161724.696247688</c:v>
                </c:pt>
                <c:pt idx="210">
                  <c:v>163001.42658344028</c:v>
                </c:pt>
                <c:pt idx="211">
                  <c:v>164281.2789075709</c:v>
                </c:pt>
                <c:pt idx="212">
                  <c:v>165564.23732481184</c:v>
                </c:pt>
                <c:pt idx="213">
                  <c:v>166850.28603062508</c:v>
                </c:pt>
                <c:pt idx="214">
                  <c:v>168139.40931041085</c:v>
                </c:pt>
                <c:pt idx="215">
                  <c:v>169431.59153872466</c:v>
                </c:pt>
                <c:pt idx="216">
                  <c:v>170726.81717850282</c:v>
                </c:pt>
                <c:pt idx="217">
                  <c:v>172025.07078029681</c:v>
                </c:pt>
                <c:pt idx="218">
                  <c:v>173326.33698151581</c:v>
                </c:pt>
                <c:pt idx="219">
                  <c:v>174630.60050567787</c:v>
                </c:pt>
                <c:pt idx="220">
                  <c:v>175937.84616166909</c:v>
                </c:pt>
                <c:pt idx="221">
                  <c:v>177248.05884301086</c:v>
                </c:pt>
                <c:pt idx="222">
                  <c:v>178561.22352713547</c:v>
                </c:pt>
                <c:pt idx="223">
                  <c:v>179877.32527466922</c:v>
                </c:pt>
                <c:pt idx="224">
                  <c:v>181196.34922872361</c:v>
                </c:pt>
                <c:pt idx="225">
                  <c:v>182518.28061419411</c:v>
                </c:pt>
                <c:pt idx="226">
                  <c:v>183843.10473706652</c:v>
                </c:pt>
                <c:pt idx="227">
                  <c:v>185170.80698373099</c:v>
                </c:pt>
                <c:pt idx="228">
                  <c:v>186501.37282030331</c:v>
                </c:pt>
                <c:pt idx="229">
                  <c:v>187834.78779195342</c:v>
                </c:pt>
                <c:pt idx="230">
                  <c:v>189171.03752224147</c:v>
                </c:pt>
                <c:pt idx="231">
                  <c:v>190510.10771246065</c:v>
                </c:pt>
                <c:pt idx="232">
                  <c:v>191851.98414098728</c:v>
                </c:pt>
                <c:pt idx="233">
                  <c:v>193196.6526626377</c:v>
                </c:pt>
                <c:pt idx="234">
                  <c:v>194544.09920803222</c:v>
                </c:pt>
                <c:pt idx="235">
                  <c:v>195894.30978296557</c:v>
                </c:pt>
                <c:pt idx="236">
                  <c:v>197247.27046778426</c:v>
                </c:pt>
                <c:pt idx="237">
                  <c:v>198602.96741677047</c:v>
                </c:pt>
                <c:pt idx="238">
                  <c:v>199961.38685753231</c:v>
                </c:pt>
                <c:pt idx="239">
                  <c:v>201322.51509040082</c:v>
                </c:pt>
                <c:pt idx="240">
                  <c:v>202686.33848783298</c:v>
                </c:pt>
                <c:pt idx="241">
                  <c:v>204052.84349382133</c:v>
                </c:pt>
                <c:pt idx="242">
                  <c:v>205422.01662330946</c:v>
                </c:pt>
                <c:pt idx="243">
                  <c:v>206793.84446161389</c:v>
                </c:pt>
                <c:pt idx="244">
                  <c:v>208168.31366385179</c:v>
                </c:pt>
                <c:pt idx="245">
                  <c:v>209545.41095437482</c:v>
                </c:pt>
                <c:pt idx="246">
                  <c:v>210925.12312620878</c:v>
                </c:pt>
                <c:pt idx="247">
                  <c:v>212307.43704049906</c:v>
                </c:pt>
                <c:pt idx="248">
                  <c:v>213692.33962596185</c:v>
                </c:pt>
                <c:pt idx="249">
                  <c:v>215079.81787834121</c:v>
                </c:pt>
                <c:pt idx="250">
                  <c:v>216469.85885987143</c:v>
                </c:pt>
                <c:pt idx="251">
                  <c:v>217862.4496987451</c:v>
                </c:pt>
                <c:pt idx="252">
                  <c:v>219257.57758858666</c:v>
                </c:pt>
                <c:pt idx="253">
                  <c:v>220655.22978793146</c:v>
                </c:pt>
                <c:pt idx="254">
                  <c:v>222055.39361970985</c:v>
                </c:pt>
                <c:pt idx="255">
                  <c:v>223458.05647073683</c:v>
                </c:pt>
                <c:pt idx="256">
                  <c:v>224863.20579120677</c:v>
                </c:pt>
                <c:pt idx="257">
                  <c:v>226270.82909419338</c:v>
                </c:pt>
                <c:pt idx="258">
                  <c:v>227680.91395515465</c:v>
                </c:pt>
                <c:pt idx="259">
                  <c:v>229093.44801144284</c:v>
                </c:pt>
                <c:pt idx="260">
                  <c:v>230508.41896181955</c:v>
                </c:pt>
                <c:pt idx="261">
                  <c:v>231925.81456597551</c:v>
                </c:pt>
                <c:pt idx="262">
                  <c:v>233345.6226440554</c:v>
                </c:pt>
                <c:pt idx="263">
                  <c:v>234767.83107618743</c:v>
                </c:pt>
                <c:pt idx="264">
                  <c:v>236192.42780201731</c:v>
                </c:pt>
                <c:pt idx="265">
                  <c:v>237619.40082024751</c:v>
                </c:pt>
                <c:pt idx="266">
                  <c:v>239048.73818818067</c:v>
                </c:pt>
                <c:pt idx="267">
                  <c:v>240480.42802126773</c:v>
                </c:pt>
                <c:pt idx="268">
                  <c:v>241914.45849266049</c:v>
                </c:pt>
                <c:pt idx="269">
                  <c:v>243350.81783276887</c:v>
                </c:pt>
                <c:pt idx="270">
                  <c:v>244789.49432882224</c:v>
                </c:pt>
                <c:pt idx="271">
                  <c:v>246230.47632443538</c:v>
                </c:pt>
                <c:pt idx="272">
                  <c:v>247673.75221917854</c:v>
                </c:pt>
                <c:pt idx="273">
                  <c:v>249119.31046815193</c:v>
                </c:pt>
                <c:pt idx="274">
                  <c:v>250567.13958156435</c:v>
                </c:pt>
                <c:pt idx="275">
                  <c:v>252017.22812431585</c:v>
                </c:pt>
                <c:pt idx="276">
                  <c:v>253469.5647155848</c:v>
                </c:pt>
                <c:pt idx="277">
                  <c:v>254924.13802841856</c:v>
                </c:pt>
                <c:pt idx="278">
                  <c:v>256380.93678932876</c:v>
                </c:pt>
                <c:pt idx="279">
                  <c:v>257839.94977789</c:v>
                </c:pt>
                <c:pt idx="280">
                  <c:v>259301.16582634274</c:v>
                </c:pt>
                <c:pt idx="281">
                  <c:v>260764.57381920001</c:v>
                </c:pt>
                <c:pt idx="282">
                  <c:v>262230.16269285808</c:v>
                </c:pt>
                <c:pt idx="283">
                  <c:v>263697.92143521074</c:v>
                </c:pt>
                <c:pt idx="284">
                  <c:v>265167.83908526727</c:v>
                </c:pt>
                <c:pt idx="285">
                  <c:v>266639.90473277442</c:v>
                </c:pt>
                <c:pt idx="286">
                  <c:v>268114.10751784191</c:v>
                </c:pt>
                <c:pt idx="287">
                  <c:v>269590.4366305712</c:v>
                </c:pt>
                <c:pt idx="288">
                  <c:v>271068.88131068845</c:v>
                </c:pt>
                <c:pt idx="289">
                  <c:v>272549.43084718072</c:v>
                </c:pt>
                <c:pt idx="290">
                  <c:v>274032.07457793545</c:v>
                </c:pt>
                <c:pt idx="291">
                  <c:v>275516.80188938376</c:v>
                </c:pt>
                <c:pt idx="292">
                  <c:v>277003.60221614718</c:v>
                </c:pt>
                <c:pt idx="293">
                  <c:v>278492.4650406873</c:v>
                </c:pt>
                <c:pt idx="294">
                  <c:v>279983.37989295938</c:v>
                </c:pt>
                <c:pt idx="295">
                  <c:v>281476.33635006874</c:v>
                </c:pt>
                <c:pt idx="296">
                  <c:v>282971.32403593085</c:v>
                </c:pt>
                <c:pt idx="297">
                  <c:v>284468.33262093429</c:v>
                </c:pt>
                <c:pt idx="298">
                  <c:v>285967.35182160739</c:v>
                </c:pt>
                <c:pt idx="299">
                  <c:v>287468.37140028732</c:v>
                </c:pt>
                <c:pt idx="300">
                  <c:v>288971.38116479298</c:v>
                </c:pt>
                <c:pt idx="301">
                  <c:v>290476.37096810061</c:v>
                </c:pt>
                <c:pt idx="302">
                  <c:v>291983.33070802281</c:v>
                </c:pt>
                <c:pt idx="303">
                  <c:v>293492.25032688997</c:v>
                </c:pt>
                <c:pt idx="304">
                  <c:v>295003.11981123558</c:v>
                </c:pt>
                <c:pt idx="305">
                  <c:v>296515.92919148348</c:v>
                </c:pt>
                <c:pt idx="306">
                  <c:v>298030.66854163894</c:v>
                </c:pt>
                <c:pt idx="307">
                  <c:v>299547.32797898212</c:v>
                </c:pt>
                <c:pt idx="308">
                  <c:v>301065.89766376466</c:v>
                </c:pt>
                <c:pt idx="309">
                  <c:v>302586.3677989089</c:v>
                </c:pt>
                <c:pt idx="310">
                  <c:v>304108.72862970992</c:v>
                </c:pt>
                <c:pt idx="311">
                  <c:v>305632.97044354072</c:v>
                </c:pt>
                <c:pt idx="312">
                  <c:v>307159.08356955956</c:v>
                </c:pt>
                <c:pt idx="313">
                  <c:v>308687.05837842048</c:v>
                </c:pt>
                <c:pt idx="314">
                  <c:v>310216.88528198638</c:v>
                </c:pt>
                <c:pt idx="315">
                  <c:v>311748.55473304464</c:v>
                </c:pt>
                <c:pt idx="316">
                  <c:v>313282.05722502549</c:v>
                </c:pt>
                <c:pt idx="317">
                  <c:v>314817.38329172303</c:v>
                </c:pt>
                <c:pt idx="318">
                  <c:v>316354.52350701863</c:v>
                </c:pt>
                <c:pt idx="319">
                  <c:v>317893.46848460712</c:v>
                </c:pt>
                <c:pt idx="320">
                  <c:v>319434.20887772529</c:v>
                </c:pt>
                <c:pt idx="321">
                  <c:v>320976.73537888302</c:v>
                </c:pt>
                <c:pt idx="322">
                  <c:v>322521.03871959687</c:v>
                </c:pt>
                <c:pt idx="323">
                  <c:v>324067.10967012605</c:v>
                </c:pt>
                <c:pt idx="324">
                  <c:v>325614.93903921079</c:v>
                </c:pt>
                <c:pt idx="325">
                  <c:v>327164.51767381321</c:v>
                </c:pt>
                <c:pt idx="326">
                  <c:v>328715.83645886049</c:v>
                </c:pt>
                <c:pt idx="327">
                  <c:v>330268.88631699048</c:v>
                </c:pt>
                <c:pt idx="328">
                  <c:v>331823.6582082992</c:v>
                </c:pt>
                <c:pt idx="329">
                  <c:v>333380.14313009154</c:v>
                </c:pt>
                <c:pt idx="330">
                  <c:v>334938.33211663307</c:v>
                </c:pt>
                <c:pt idx="331">
                  <c:v>336498.21623890509</c:v>
                </c:pt>
                <c:pt idx="332">
                  <c:v>338059.78660436138</c:v>
                </c:pt>
                <c:pt idx="333">
                  <c:v>339623.03435668716</c:v>
                </c:pt>
                <c:pt idx="334">
                  <c:v>341187.95067556057</c:v>
                </c:pt>
                <c:pt idx="335">
                  <c:v>342754.52677641588</c:v>
                </c:pt>
                <c:pt idx="336">
                  <c:v>344322.75391020917</c:v>
                </c:pt>
                <c:pt idx="337">
                  <c:v>345892.62336318591</c:v>
                </c:pt>
                <c:pt idx="338">
                  <c:v>347464.12645665061</c:v>
                </c:pt>
                <c:pt idx="339">
                  <c:v>349037.25454673893</c:v>
                </c:pt>
                <c:pt idx="340">
                  <c:v>350611.99902419129</c:v>
                </c:pt>
                <c:pt idx="341">
                  <c:v>352188.35131412873</c:v>
                </c:pt>
                <c:pt idx="342">
                  <c:v>353766.30287583097</c:v>
                </c:pt>
                <c:pt idx="343">
                  <c:v>355345.84520251618</c:v>
                </c:pt>
                <c:pt idx="344">
                  <c:v>356926.96982112294</c:v>
                </c:pt>
                <c:pt idx="345">
                  <c:v>358509.66829209396</c:v>
                </c:pt>
                <c:pt idx="346">
                  <c:v>360093.93220916163</c:v>
                </c:pt>
                <c:pt idx="347">
                  <c:v>361679.75319913606</c:v>
                </c:pt>
                <c:pt idx="348">
                  <c:v>363267.12292169419</c:v>
                </c:pt>
                <c:pt idx="349">
                  <c:v>364856.03306917136</c:v>
                </c:pt>
                <c:pt idx="350">
                  <c:v>366446.47536635463</c:v>
                </c:pt>
                <c:pt idx="351">
                  <c:v>368038.44157027756</c:v>
                </c:pt>
                <c:pt idx="352">
                  <c:v>369631.9234700175</c:v>
                </c:pt>
                <c:pt idx="353">
                  <c:v>371226.9128864939</c:v>
                </c:pt>
                <c:pt idx="354">
                  <c:v>372823.40167226887</c:v>
                </c:pt>
                <c:pt idx="355">
                  <c:v>374421.38171134959</c:v>
                </c:pt>
                <c:pt idx="356">
                  <c:v>376020.8449189919</c:v>
                </c:pt>
                <c:pt idx="357">
                  <c:v>377621.78324150649</c:v>
                </c:pt>
                <c:pt idx="358">
                  <c:v>379224.18865606573</c:v>
                </c:pt>
                <c:pt idx="359">
                  <c:v>380828.05317051313</c:v>
                </c:pt>
                <c:pt idx="360">
                  <c:v>382433.3688231741</c:v>
                </c:pt>
                <c:pt idx="361">
                  <c:v>384040.12768266804</c:v>
                </c:pt>
                <c:pt idx="362">
                  <c:v>385648.32184772287</c:v>
                </c:pt>
                <c:pt idx="363">
                  <c:v>387257.94344699028</c:v>
                </c:pt>
                <c:pt idx="364">
                  <c:v>388868.9846388633</c:v>
                </c:pt>
                <c:pt idx="365">
                  <c:v>390481.4376112952</c:v>
                </c:pt>
                <c:pt idx="366">
                  <c:v>392095.29458161973</c:v>
                </c:pt>
                <c:pt idx="367">
                  <c:v>393710.54779637331</c:v>
                </c:pt>
                <c:pt idx="368">
                  <c:v>395327.18953111867</c:v>
                </c:pt>
                <c:pt idx="369">
                  <c:v>396945.2120902699</c:v>
                </c:pt>
                <c:pt idx="370">
                  <c:v>398564.60780691891</c:v>
                </c:pt>
                <c:pt idx="371">
                  <c:v>400185.36904266407</c:v>
                </c:pt>
                <c:pt idx="372">
                  <c:v>401807.48818743922</c:v>
                </c:pt>
                <c:pt idx="373">
                  <c:v>403430.95765934512</c:v>
                </c:pt>
                <c:pt idx="374">
                  <c:v>405055.76990448195</c:v>
                </c:pt>
                <c:pt idx="375">
                  <c:v>406681.91739678348</c:v>
                </c:pt>
                <c:pt idx="376">
                  <c:v>408309.39263785211</c:v>
                </c:pt>
                <c:pt idx="377">
                  <c:v>409938.18815679615</c:v>
                </c:pt>
                <c:pt idx="378">
                  <c:v>411568.29651006777</c:v>
                </c:pt>
                <c:pt idx="379">
                  <c:v>413199.71028130292</c:v>
                </c:pt>
                <c:pt idx="380">
                  <c:v>414832.42208116216</c:v>
                </c:pt>
                <c:pt idx="381">
                  <c:v>416466.42454717314</c:v>
                </c:pt>
                <c:pt idx="382">
                  <c:v>418101.71034357446</c:v>
                </c:pt>
                <c:pt idx="383">
                  <c:v>419738.27216116054</c:v>
                </c:pt>
                <c:pt idx="384">
                  <c:v>421376.10271712812</c:v>
                </c:pt>
                <c:pt idx="385">
                  <c:v>423015.19475492428</c:v>
                </c:pt>
                <c:pt idx="386">
                  <c:v>424655.54104409489</c:v>
                </c:pt>
                <c:pt idx="387">
                  <c:v>426297.13438013551</c:v>
                </c:pt>
                <c:pt idx="388">
                  <c:v>427939.96758434264</c:v>
                </c:pt>
                <c:pt idx="389">
                  <c:v>429584.03350366675</c:v>
                </c:pt>
                <c:pt idx="390">
                  <c:v>431229.32501056627</c:v>
                </c:pt>
                <c:pt idx="391">
                  <c:v>432875.83500286296</c:v>
                </c:pt>
                <c:pt idx="392">
                  <c:v>434523.55640359875</c:v>
                </c:pt>
                <c:pt idx="393">
                  <c:v>436172.48216089321</c:v>
                </c:pt>
                <c:pt idx="394">
                  <c:v>437822.60524780268</c:v>
                </c:pt>
                <c:pt idx="395">
                  <c:v>439473.9186621806</c:v>
                </c:pt>
                <c:pt idx="396">
                  <c:v>441126.41542653873</c:v>
                </c:pt>
                <c:pt idx="397">
                  <c:v>442780.08858790976</c:v>
                </c:pt>
                <c:pt idx="398">
                  <c:v>444434.93121771119</c:v>
                </c:pt>
                <c:pt idx="399">
                  <c:v>446090.9364116097</c:v>
                </c:pt>
                <c:pt idx="400">
                  <c:v>447748.09728938801</c:v>
                </c:pt>
                <c:pt idx="401">
                  <c:v>449406.4069948112</c:v>
                </c:pt>
                <c:pt idx="402">
                  <c:v>451065.85869549541</c:v>
                </c:pt>
                <c:pt idx="403">
                  <c:v>452726.4455827772</c:v>
                </c:pt>
                <c:pt idx="404">
                  <c:v>454388.16087158374</c:v>
                </c:pt>
                <c:pt idx="405">
                  <c:v>456050.99780030467</c:v>
                </c:pt>
                <c:pt idx="406">
                  <c:v>457714.94963066466</c:v>
                </c:pt>
                <c:pt idx="407">
                  <c:v>459380.00964759692</c:v>
                </c:pt>
                <c:pt idx="408">
                  <c:v>461046.17115911824</c:v>
                </c:pt>
                <c:pt idx="409">
                  <c:v>462713.42749620462</c:v>
                </c:pt>
                <c:pt idx="410">
                  <c:v>464381.77201266814</c:v>
                </c:pt>
                <c:pt idx="411">
                  <c:v>466051.19808503473</c:v>
                </c:pt>
                <c:pt idx="412">
                  <c:v>467721.69911242335</c:v>
                </c:pt>
                <c:pt idx="413">
                  <c:v>469393.26851642551</c:v>
                </c:pt>
                <c:pt idx="414">
                  <c:v>471065.89974098664</c:v>
                </c:pt>
                <c:pt idx="415">
                  <c:v>472739.58625228744</c:v>
                </c:pt>
                <c:pt idx="416">
                  <c:v>474414.32153862709</c:v>
                </c:pt>
                <c:pt idx="417">
                  <c:v>476090.09911030711</c:v>
                </c:pt>
                <c:pt idx="418">
                  <c:v>477766.91249951592</c:v>
                </c:pt>
                <c:pt idx="419">
                  <c:v>479444.75526021497</c:v>
                </c:pt>
                <c:pt idx="420">
                  <c:v>481123.62096802512</c:v>
                </c:pt>
                <c:pt idx="421">
                  <c:v>482803.50322011433</c:v>
                </c:pt>
                <c:pt idx="422">
                  <c:v>484484.3956350864</c:v>
                </c:pt>
                <c:pt idx="423">
                  <c:v>486166.29185287032</c:v>
                </c:pt>
                <c:pt idx="424">
                  <c:v>487849.18553461082</c:v>
                </c:pt>
                <c:pt idx="425">
                  <c:v>489533.07036255946</c:v>
                </c:pt>
                <c:pt idx="426">
                  <c:v>491217.94003996701</c:v>
                </c:pt>
                <c:pt idx="427">
                  <c:v>492903.78829097649</c:v>
                </c:pt>
                <c:pt idx="428">
                  <c:v>494590.60886051715</c:v>
                </c:pt>
                <c:pt idx="429">
                  <c:v>496278.39551419928</c:v>
                </c:pt>
                <c:pt idx="430">
                  <c:v>497967.14203820983</c:v>
                </c:pt>
                <c:pt idx="431">
                  <c:v>499656.84223920922</c:v>
                </c:pt>
                <c:pt idx="432">
                  <c:v>501347.48994422844</c:v>
                </c:pt>
                <c:pt idx="433">
                  <c:v>503039.07900056755</c:v>
                </c:pt>
                <c:pt idx="434">
                  <c:v>504731.60327569465</c:v>
                </c:pt>
                <c:pt idx="435">
                  <c:v>506425.0566571455</c:v>
                </c:pt>
                <c:pt idx="436">
                  <c:v>508119.43305242481</c:v>
                </c:pt>
                <c:pt idx="437">
                  <c:v>509814.72638890735</c:v>
                </c:pt>
                <c:pt idx="438">
                  <c:v>511510.93061374035</c:v>
                </c:pt>
                <c:pt idx="439">
                  <c:v>513208.03969374666</c:v>
                </c:pt>
                <c:pt idx="440">
                  <c:v>514906.04761532845</c:v>
                </c:pt>
                <c:pt idx="441">
                  <c:v>516604.94838437234</c:v>
                </c:pt>
                <c:pt idx="442">
                  <c:v>518304.73602615448</c:v>
                </c:pt>
                <c:pt idx="443">
                  <c:v>520005.40458524687</c:v>
                </c:pt>
                <c:pt idx="444">
                  <c:v>521706.94812542433</c:v>
                </c:pt>
                <c:pt idx="445">
                  <c:v>523409.3607295723</c:v>
                </c:pt>
                <c:pt idx="446">
                  <c:v>525112.63649959525</c:v>
                </c:pt>
                <c:pt idx="447">
                  <c:v>526816.76955632574</c:v>
                </c:pt>
                <c:pt idx="448">
                  <c:v>528521.75403943507</c:v>
                </c:pt>
                <c:pt idx="449">
                  <c:v>530227.58410734264</c:v>
                </c:pt>
                <c:pt idx="450">
                  <c:v>531934.25393712881</c:v>
                </c:pt>
                <c:pt idx="451">
                  <c:v>533641.75772444578</c:v>
                </c:pt>
                <c:pt idx="452">
                  <c:v>535350.08968343132</c:v>
                </c:pt>
                <c:pt idx="453">
                  <c:v>537059.24404662161</c:v>
                </c:pt>
                <c:pt idx="454">
                  <c:v>538769.21506486565</c:v>
                </c:pt>
                <c:pt idx="455">
                  <c:v>540479.99700724042</c:v>
                </c:pt>
                <c:pt idx="456">
                  <c:v>542191.58416096587</c:v>
                </c:pt>
                <c:pt idx="457">
                  <c:v>543903.9708313219</c:v>
                </c:pt>
                <c:pt idx="458">
                  <c:v>545617.15134156437</c:v>
                </c:pt>
                <c:pt idx="459">
                  <c:v>547331.12003284355</c:v>
                </c:pt>
                <c:pt idx="460">
                  <c:v>549045.87126412161</c:v>
                </c:pt>
                <c:pt idx="461">
                  <c:v>550761.39941209182</c:v>
                </c:pt>
                <c:pt idx="462">
                  <c:v>552477.69887109823</c:v>
                </c:pt>
                <c:pt idx="463">
                  <c:v>554194.76405305532</c:v>
                </c:pt>
                <c:pt idx="464">
                  <c:v>555912.58938736923</c:v>
                </c:pt>
                <c:pt idx="465">
                  <c:v>557631.16932085901</c:v>
                </c:pt>
                <c:pt idx="466">
                  <c:v>559350.49831767869</c:v>
                </c:pt>
                <c:pt idx="467">
                  <c:v>561070.57085923955</c:v>
                </c:pt>
                <c:pt idx="468">
                  <c:v>562791.38144413393</c:v>
                </c:pt>
                <c:pt idx="469">
                  <c:v>564512.92458805884</c:v>
                </c:pt>
                <c:pt idx="470">
                  <c:v>566235.19482374017</c:v>
                </c:pt>
                <c:pt idx="471">
                  <c:v>567958.18670085806</c:v>
                </c:pt>
                <c:pt idx="472">
                  <c:v>569681.89478597254</c:v>
                </c:pt>
                <c:pt idx="473">
                  <c:v>571406.31366244925</c:v>
                </c:pt>
                <c:pt idx="474">
                  <c:v>573131.43793038698</c:v>
                </c:pt>
                <c:pt idx="475">
                  <c:v>574857.26220654428</c:v>
                </c:pt>
                <c:pt idx="476">
                  <c:v>576583.78112426784</c:v>
                </c:pt>
                <c:pt idx="477">
                  <c:v>578310.98933342088</c:v>
                </c:pt>
                <c:pt idx="478">
                  <c:v>580038.88150031201</c:v>
                </c:pt>
                <c:pt idx="479">
                  <c:v>581767.45230762509</c:v>
                </c:pt>
                <c:pt idx="480">
                  <c:v>583496.69645434909</c:v>
                </c:pt>
                <c:pt idx="481">
                  <c:v>585226.60865570907</c:v>
                </c:pt>
                <c:pt idx="482">
                  <c:v>586957.18364309694</c:v>
                </c:pt>
                <c:pt idx="483">
                  <c:v>588688.41616400366</c:v>
                </c:pt>
                <c:pt idx="484">
                  <c:v>590420.30098195118</c:v>
                </c:pt>
                <c:pt idx="485">
                  <c:v>592152.83287642535</c:v>
                </c:pt>
                <c:pt idx="486">
                  <c:v>593886.00664280925</c:v>
                </c:pt>
                <c:pt idx="487">
                  <c:v>595619.81709231692</c:v>
                </c:pt>
                <c:pt idx="488">
                  <c:v>597354.2590519276</c:v>
                </c:pt>
                <c:pt idx="489">
                  <c:v>599089.32736432075</c:v>
                </c:pt>
                <c:pt idx="490">
                  <c:v>600825.01688781136</c:v>
                </c:pt>
                <c:pt idx="491">
                  <c:v>602561.32249628531</c:v>
                </c:pt>
                <c:pt idx="492">
                  <c:v>604298.23907913628</c:v>
                </c:pt>
                <c:pt idx="493">
                  <c:v>606035.76154120232</c:v>
                </c:pt>
                <c:pt idx="494">
                  <c:v>607773.8848027027</c:v>
                </c:pt>
                <c:pt idx="495">
                  <c:v>609512.60379917629</c:v>
                </c:pt>
                <c:pt idx="496">
                  <c:v>611251.91348141909</c:v>
                </c:pt>
                <c:pt idx="497">
                  <c:v>612991.80881542363</c:v>
                </c:pt>
                <c:pt idx="498">
                  <c:v>614732.28478231735</c:v>
                </c:pt>
                <c:pt idx="499">
                  <c:v>616473.33637830301</c:v>
                </c:pt>
                <c:pt idx="500">
                  <c:v>618214.95861459768</c:v>
                </c:pt>
                <c:pt idx="501">
                  <c:v>619957.1465173742</c:v>
                </c:pt>
                <c:pt idx="502">
                  <c:v>621699.89512770146</c:v>
                </c:pt>
                <c:pt idx="503">
                  <c:v>623443.19950148626</c:v>
                </c:pt>
                <c:pt idx="504">
                  <c:v>625187.05470941472</c:v>
                </c:pt>
                <c:pt idx="505">
                  <c:v>626931.45583689457</c:v>
                </c:pt>
                <c:pt idx="506">
                  <c:v>628676.39798399818</c:v>
                </c:pt>
                <c:pt idx="507">
                  <c:v>630421.87626540521</c:v>
                </c:pt>
                <c:pt idx="508">
                  <c:v>632167.88581034634</c:v>
                </c:pt>
                <c:pt idx="509">
                  <c:v>633914.42176254711</c:v>
                </c:pt>
                <c:pt idx="510">
                  <c:v>635661.47928017238</c:v>
                </c:pt>
                <c:pt idx="511">
                  <c:v>637409.05353577074</c:v>
                </c:pt>
                <c:pt idx="512">
                  <c:v>639157.13971622032</c:v>
                </c:pt>
                <c:pt idx="513">
                  <c:v>640905.73302267364</c:v>
                </c:pt>
                <c:pt idx="514">
                  <c:v>642654.82867050404</c:v>
                </c:pt>
                <c:pt idx="515">
                  <c:v>644404.42188925156</c:v>
                </c:pt>
                <c:pt idx="516">
                  <c:v>646154.50792257022</c:v>
                </c:pt>
                <c:pt idx="517">
                  <c:v>647905.08202817477</c:v>
                </c:pt>
                <c:pt idx="518">
                  <c:v>649656.13947778824</c:v>
                </c:pt>
                <c:pt idx="519">
                  <c:v>651407.67555708997</c:v>
                </c:pt>
                <c:pt idx="520">
                  <c:v>653159.68556566373</c:v>
                </c:pt>
                <c:pt idx="521">
                  <c:v>654912.16481694626</c:v>
                </c:pt>
                <c:pt idx="522">
                  <c:v>656665.10863817658</c:v>
                </c:pt>
                <c:pt idx="523">
                  <c:v>658418.51237034495</c:v>
                </c:pt>
                <c:pt idx="524">
                  <c:v>660172.37136814289</c:v>
                </c:pt>
                <c:pt idx="525">
                  <c:v>661926.68099991325</c:v>
                </c:pt>
                <c:pt idx="526">
                  <c:v>663681.43664760015</c:v>
                </c:pt>
                <c:pt idx="527">
                  <c:v>665436.63370670064</c:v>
                </c:pt>
                <c:pt idx="528">
                  <c:v>667192.26758621505</c:v>
                </c:pt>
                <c:pt idx="529">
                  <c:v>668948.33370859886</c:v>
                </c:pt>
                <c:pt idx="530">
                  <c:v>670704.82750971429</c:v>
                </c:pt>
                <c:pt idx="531">
                  <c:v>672461.7444387828</c:v>
                </c:pt>
                <c:pt idx="532">
                  <c:v>674219.07995833724</c:v>
                </c:pt>
                <c:pt idx="533">
                  <c:v>675976.82954417448</c:v>
                </c:pt>
                <c:pt idx="534">
                  <c:v>677734.98868530942</c:v>
                </c:pt>
                <c:pt idx="535">
                  <c:v>679493.55288392724</c:v>
                </c:pt>
                <c:pt idx="536">
                  <c:v>681252.51765533851</c:v>
                </c:pt>
                <c:pt idx="537">
                  <c:v>683011.8785279321</c:v>
                </c:pt>
                <c:pt idx="538">
                  <c:v>684771.63104313042</c:v>
                </c:pt>
                <c:pt idx="539">
                  <c:v>686531.7707553436</c:v>
                </c:pt>
                <c:pt idx="540">
                  <c:v>688292.29323192535</c:v>
                </c:pt>
                <c:pt idx="541">
                  <c:v>690053.19405312708</c:v>
                </c:pt>
                <c:pt idx="542">
                  <c:v>691814.46881205472</c:v>
                </c:pt>
                <c:pt idx="543">
                  <c:v>693576.11311462405</c:v>
                </c:pt>
                <c:pt idx="544">
                  <c:v>695338.12257951731</c:v>
                </c:pt>
                <c:pt idx="545">
                  <c:v>697100.49283813918</c:v>
                </c:pt>
                <c:pt idx="546">
                  <c:v>698863.21953457431</c:v>
                </c:pt>
                <c:pt idx="547">
                  <c:v>700626.29832554411</c:v>
                </c:pt>
                <c:pt idx="548">
                  <c:v>702389.72488036391</c:v>
                </c:pt>
                <c:pt idx="549">
                  <c:v>704153.49488090142</c:v>
                </c:pt>
                <c:pt idx="550">
                  <c:v>705917.60402153386</c:v>
                </c:pt>
                <c:pt idx="551">
                  <c:v>707682.04800910666</c:v>
                </c:pt>
                <c:pt idx="552">
                  <c:v>709446.82256289211</c:v>
                </c:pt>
                <c:pt idx="553">
                  <c:v>711211.92341454781</c:v>
                </c:pt>
                <c:pt idx="554">
                  <c:v>712977.34630807594</c:v>
                </c:pt>
                <c:pt idx="555">
                  <c:v>714743.08699978283</c:v>
                </c:pt>
                <c:pt idx="556">
                  <c:v>716509.14125823788</c:v>
                </c:pt>
                <c:pt idx="557">
                  <c:v>718275.50486423413</c:v>
                </c:pt>
                <c:pt idx="558">
                  <c:v>720042.17361074826</c:v>
                </c:pt>
                <c:pt idx="559">
                  <c:v>721809.1433029006</c:v>
                </c:pt>
                <c:pt idx="560">
                  <c:v>723576.40975791612</c:v>
                </c:pt>
                <c:pt idx="561">
                  <c:v>725343.96880508529</c:v>
                </c:pt>
                <c:pt idx="562">
                  <c:v>727111.81628572487</c:v>
                </c:pt>
                <c:pt idx="563">
                  <c:v>728879.94805313996</c:v>
                </c:pt>
                <c:pt idx="564">
                  <c:v>730648.35997258499</c:v>
                </c:pt>
                <c:pt idx="565">
                  <c:v>732417.04792122601</c:v>
                </c:pt>
                <c:pt idx="566">
                  <c:v>734186.00778810238</c:v>
                </c:pt>
                <c:pt idx="567">
                  <c:v>735955.23547408963</c:v>
                </c:pt>
                <c:pt idx="568">
                  <c:v>737724.72689186153</c:v>
                </c:pt>
                <c:pt idx="569">
                  <c:v>739494.47796585353</c:v>
                </c:pt>
                <c:pt idx="570">
                  <c:v>741264.48463222513</c:v>
                </c:pt>
                <c:pt idx="571">
                  <c:v>743034.74283882359</c:v>
                </c:pt>
                <c:pt idx="572">
                  <c:v>744805.24854514713</c:v>
                </c:pt>
                <c:pt idx="573">
                  <c:v>746575.99772230908</c:v>
                </c:pt>
                <c:pt idx="574">
                  <c:v>748346.98635300156</c:v>
                </c:pt>
                <c:pt idx="575">
                  <c:v>750118.21043145913</c:v>
                </c:pt>
                <c:pt idx="576">
                  <c:v>751889.66596342437</c:v>
                </c:pt>
                <c:pt idx="577">
                  <c:v>753661.3489661112</c:v>
                </c:pt>
                <c:pt idx="578">
                  <c:v>755433.25546817062</c:v>
                </c:pt>
                <c:pt idx="579">
                  <c:v>757205.38150965539</c:v>
                </c:pt>
                <c:pt idx="580">
                  <c:v>758977.7231419849</c:v>
                </c:pt>
                <c:pt idx="581">
                  <c:v>760750.27642791101</c:v>
                </c:pt>
                <c:pt idx="582">
                  <c:v>762523.0374414837</c:v>
                </c:pt>
                <c:pt idx="583">
                  <c:v>764296.00226801669</c:v>
                </c:pt>
                <c:pt idx="584">
                  <c:v>766069.1670040536</c:v>
                </c:pt>
                <c:pt idx="585">
                  <c:v>767842.52775733406</c:v>
                </c:pt>
                <c:pt idx="586">
                  <c:v>769616.0806467603</c:v>
                </c:pt>
                <c:pt idx="587">
                  <c:v>771389.8218023635</c:v>
                </c:pt>
                <c:pt idx="588">
                  <c:v>773163.74736527086</c:v>
                </c:pt>
                <c:pt idx="589">
                  <c:v>774937.85348767252</c:v>
                </c:pt>
                <c:pt idx="590">
                  <c:v>776712.13633278862</c:v>
                </c:pt>
                <c:pt idx="591">
                  <c:v>778486.59207483684</c:v>
                </c:pt>
                <c:pt idx="592">
                  <c:v>780261.21689899976</c:v>
                </c:pt>
                <c:pt idx="593">
                  <c:v>782036.00700139289</c:v>
                </c:pt>
                <c:pt idx="594">
                  <c:v>783810.95858903218</c:v>
                </c:pt>
                <c:pt idx="595">
                  <c:v>785586.06787980243</c:v>
                </c:pt>
                <c:pt idx="596">
                  <c:v>787361.33110242535</c:v>
                </c:pt>
                <c:pt idx="597">
                  <c:v>789136.74449642841</c:v>
                </c:pt>
                <c:pt idx="598">
                  <c:v>790912.30431211251</c:v>
                </c:pt>
                <c:pt idx="599">
                  <c:v>792688.00681052206</c:v>
                </c:pt>
                <c:pt idx="600">
                  <c:v>794463.84826341271</c:v>
                </c:pt>
                <c:pt idx="601">
                  <c:v>796239.82495322148</c:v>
                </c:pt>
                <c:pt idx="602">
                  <c:v>798015.93317303516</c:v>
                </c:pt>
                <c:pt idx="603">
                  <c:v>799792.16922656039</c:v>
                </c:pt>
                <c:pt idx="604">
                  <c:v>801568.52942809311</c:v>
                </c:pt>
                <c:pt idx="605">
                  <c:v>803345.0101024881</c:v>
                </c:pt>
                <c:pt idx="606">
                  <c:v>805121.60758512898</c:v>
                </c:pt>
                <c:pt idx="607">
                  <c:v>806898.31822189875</c:v>
                </c:pt>
                <c:pt idx="608">
                  <c:v>808675.13836914953</c:v>
                </c:pt>
                <c:pt idx="609">
                  <c:v>810452.06439367274</c:v>
                </c:pt>
                <c:pt idx="610">
                  <c:v>812229.09267267049</c:v>
                </c:pt>
                <c:pt idx="611">
                  <c:v>814006.2195937254</c:v>
                </c:pt>
                <c:pt idx="612">
                  <c:v>815783.44155477209</c:v>
                </c:pt>
                <c:pt idx="613">
                  <c:v>817560.7549640676</c:v>
                </c:pt>
                <c:pt idx="614">
                  <c:v>819338.15624016302</c:v>
                </c:pt>
                <c:pt idx="615">
                  <c:v>821115.6418118747</c:v>
                </c:pt>
                <c:pt idx="616">
                  <c:v>822893.20811825513</c:v>
                </c:pt>
                <c:pt idx="617">
                  <c:v>824670.85160856531</c:v>
                </c:pt>
                <c:pt idx="618">
                  <c:v>826448.5687422459</c:v>
                </c:pt>
                <c:pt idx="619">
                  <c:v>828226.35598888923</c:v>
                </c:pt>
                <c:pt idx="620">
                  <c:v>830004.20982821123</c:v>
                </c:pt>
                <c:pt idx="621">
                  <c:v>831782.12675002357</c:v>
                </c:pt>
                <c:pt idx="622">
                  <c:v>833560.1032542059</c:v>
                </c:pt>
                <c:pt idx="623">
                  <c:v>835338.13585067831</c:v>
                </c:pt>
                <c:pt idx="624">
                  <c:v>837116.22105937393</c:v>
                </c:pt>
                <c:pt idx="625">
                  <c:v>838894.35541021102</c:v>
                </c:pt>
                <c:pt idx="626">
                  <c:v>840672.53544306627</c:v>
                </c:pt>
                <c:pt idx="627">
                  <c:v>842450.75770774786</c:v>
                </c:pt>
                <c:pt idx="628">
                  <c:v>844229.01876396767</c:v>
                </c:pt>
                <c:pt idx="629">
                  <c:v>846007.31518131541</c:v>
                </c:pt>
                <c:pt idx="630">
                  <c:v>847785.64353923092</c:v>
                </c:pt>
                <c:pt idx="631">
                  <c:v>849564.00042697834</c:v>
                </c:pt>
                <c:pt idx="632">
                  <c:v>851342.38244361919</c:v>
                </c:pt>
                <c:pt idx="633">
                  <c:v>853120.78619798634</c:v>
                </c:pt>
                <c:pt idx="634">
                  <c:v>854899.20830865717</c:v>
                </c:pt>
                <c:pt idx="635">
                  <c:v>856677.64540392801</c:v>
                </c:pt>
                <c:pt idx="636">
                  <c:v>858456.09412178793</c:v>
                </c:pt>
                <c:pt idx="637">
                  <c:v>860234.55110989278</c:v>
                </c:pt>
                <c:pt idx="638">
                  <c:v>862013.01302553923</c:v>
                </c:pt>
                <c:pt idx="639">
                  <c:v>863791.47653563961</c:v>
                </c:pt>
                <c:pt idx="640">
                  <c:v>865569.93831669562</c:v>
                </c:pt>
                <c:pt idx="641">
                  <c:v>867348.39505477343</c:v>
                </c:pt>
                <c:pt idx="642">
                  <c:v>869126.84344547824</c:v>
                </c:pt>
                <c:pt idx="643">
                  <c:v>870905.28019392851</c:v>
                </c:pt>
                <c:pt idx="644">
                  <c:v>872683.70201473171</c:v>
                </c:pt>
                <c:pt idx="645">
                  <c:v>874462.10563195823</c:v>
                </c:pt>
                <c:pt idx="646">
                  <c:v>876240.48777911766</c:v>
                </c:pt>
                <c:pt idx="647">
                  <c:v>878018.84519913257</c:v>
                </c:pt>
                <c:pt idx="648">
                  <c:v>879797.17464431515</c:v>
                </c:pt>
                <c:pt idx="649">
                  <c:v>881575.47287634155</c:v>
                </c:pt>
                <c:pt idx="650">
                  <c:v>883353.73666622769</c:v>
                </c:pt>
                <c:pt idx="651">
                  <c:v>885131.96279430529</c:v>
                </c:pt>
                <c:pt idx="652">
                  <c:v>886910.14805019647</c:v>
                </c:pt>
                <c:pt idx="653">
                  <c:v>888688.28923279047</c:v>
                </c:pt>
                <c:pt idx="654">
                  <c:v>890466.38315021922</c:v>
                </c:pt>
                <c:pt idx="655">
                  <c:v>892244.42661983299</c:v>
                </c:pt>
                <c:pt idx="656">
                  <c:v>894022.41646817687</c:v>
                </c:pt>
                <c:pt idx="657">
                  <c:v>895800.3495309666</c:v>
                </c:pt>
                <c:pt idx="658">
                  <c:v>897578.22265306488</c:v>
                </c:pt>
                <c:pt idx="659">
                  <c:v>899356.03268845775</c:v>
                </c:pt>
                <c:pt idx="660">
                  <c:v>901133.77650023089</c:v>
                </c:pt>
                <c:pt idx="661">
                  <c:v>902911.45096054603</c:v>
                </c:pt>
                <c:pt idx="662">
                  <c:v>904689.05295061774</c:v>
                </c:pt>
                <c:pt idx="663">
                  <c:v>906466.57936068997</c:v>
                </c:pt>
                <c:pt idx="664">
                  <c:v>908244.02709001303</c:v>
                </c:pt>
                <c:pt idx="665">
                  <c:v>910021.39304682007</c:v>
                </c:pt>
                <c:pt idx="666">
                  <c:v>911798.67414830404</c:v>
                </c:pt>
                <c:pt idx="667">
                  <c:v>913575.86732059496</c:v>
                </c:pt>
                <c:pt idx="668">
                  <c:v>915352.96949873667</c:v>
                </c:pt>
                <c:pt idx="669">
                  <c:v>917129.97762666421</c:v>
                </c:pt>
                <c:pt idx="670">
                  <c:v>918906.88865718106</c:v>
                </c:pt>
                <c:pt idx="671">
                  <c:v>920683.69955193647</c:v>
                </c:pt>
                <c:pt idx="672">
                  <c:v>922460.40728140273</c:v>
                </c:pt>
                <c:pt idx="673">
                  <c:v>924237.00882485276</c:v>
                </c:pt>
                <c:pt idx="674">
                  <c:v>926013.50117033743</c:v>
                </c:pt>
                <c:pt idx="675">
                  <c:v>927789.88131466368</c:v>
                </c:pt>
                <c:pt idx="676">
                  <c:v>929566.1462633718</c:v>
                </c:pt>
                <c:pt idx="677">
                  <c:v>931342.29303071357</c:v>
                </c:pt>
                <c:pt idx="678">
                  <c:v>933118.31863962952</c:v>
                </c:pt>
                <c:pt idx="679">
                  <c:v>934894.22012172756</c:v>
                </c:pt>
                <c:pt idx="680">
                  <c:v>936669.99451726046</c:v>
                </c:pt>
                <c:pt idx="681">
                  <c:v>938445.63887510437</c:v>
                </c:pt>
                <c:pt idx="682">
                  <c:v>940221.15025273641</c:v>
                </c:pt>
                <c:pt idx="683">
                  <c:v>941996.52571621339</c:v>
                </c:pt>
                <c:pt idx="684">
                  <c:v>943771.76234014984</c:v>
                </c:pt>
                <c:pt idx="685">
                  <c:v>945546.85720769654</c:v>
                </c:pt>
                <c:pt idx="686">
                  <c:v>947321.80741051864</c:v>
                </c:pt>
                <c:pt idx="687">
                  <c:v>949096.61004877463</c:v>
                </c:pt>
                <c:pt idx="688">
                  <c:v>950871.26223109441</c:v>
                </c:pt>
                <c:pt idx="689">
                  <c:v>952645.7610745579</c:v>
                </c:pt>
                <c:pt idx="690">
                  <c:v>954420.1037046744</c:v>
                </c:pt>
                <c:pt idx="691">
                  <c:v>956194.28725536063</c:v>
                </c:pt>
                <c:pt idx="692">
                  <c:v>957968.30886891973</c:v>
                </c:pt>
                <c:pt idx="693">
                  <c:v>959742.16569602024</c:v>
                </c:pt>
                <c:pt idx="694">
                  <c:v>961515.85489567521</c:v>
                </c:pt>
                <c:pt idx="695">
                  <c:v>963289.37363522092</c:v>
                </c:pt>
                <c:pt idx="696">
                  <c:v>965062.71909029596</c:v>
                </c:pt>
                <c:pt idx="697">
                  <c:v>966835.88844482042</c:v>
                </c:pt>
                <c:pt idx="698">
                  <c:v>968608.87889097526</c:v>
                </c:pt>
                <c:pt idx="699">
                  <c:v>970381.68762918096</c:v>
                </c:pt>
                <c:pt idx="700">
                  <c:v>972154.31186807808</c:v>
                </c:pt>
                <c:pt idx="701">
                  <c:v>973926.74882450514</c:v>
                </c:pt>
                <c:pt idx="702">
                  <c:v>975698.99572347896</c:v>
                </c:pt>
                <c:pt idx="703">
                  <c:v>977471.04979817383</c:v>
                </c:pt>
                <c:pt idx="704">
                  <c:v>979242.90828990145</c:v>
                </c:pt>
                <c:pt idx="705">
                  <c:v>981014.56844808965</c:v>
                </c:pt>
                <c:pt idx="706">
                  <c:v>982786.02753026318</c:v>
                </c:pt>
                <c:pt idx="707">
                  <c:v>984557.28280202264</c:v>
                </c:pt>
                <c:pt idx="708">
                  <c:v>986328.33153702435</c:v>
                </c:pt>
                <c:pt idx="709">
                  <c:v>988099.17101696029</c:v>
                </c:pt>
                <c:pt idx="710">
                  <c:v>989869.79853153811</c:v>
                </c:pt>
                <c:pt idx="711">
                  <c:v>991640.21137846098</c:v>
                </c:pt>
                <c:pt idx="712">
                  <c:v>993410.40686340746</c:v>
                </c:pt>
                <c:pt idx="713">
                  <c:v>995180.38230001135</c:v>
                </c:pt>
                <c:pt idx="714">
                  <c:v>996950.13500984223</c:v>
                </c:pt>
                <c:pt idx="715">
                  <c:v>998719.66232238547</c:v>
                </c:pt>
                <c:pt idx="716">
                  <c:v>1000488.9615750222</c:v>
                </c:pt>
                <c:pt idx="717">
                  <c:v>1002258.0301130097</c:v>
                </c:pt>
                <c:pt idx="718">
                  <c:v>1004026.865289462</c:v>
                </c:pt>
                <c:pt idx="719">
                  <c:v>1005795.4644653294</c:v>
                </c:pt>
                <c:pt idx="720">
                  <c:v>1007563.8250093798</c:v>
                </c:pt>
                <c:pt idx="721">
                  <c:v>1009331.9442981784</c:v>
                </c:pt>
                <c:pt idx="722">
                  <c:v>1011099.8197160688</c:v>
                </c:pt>
                <c:pt idx="723">
                  <c:v>1012867.4486551532</c:v>
                </c:pt>
                <c:pt idx="724">
                  <c:v>1014634.8285152726</c:v>
                </c:pt>
                <c:pt idx="725">
                  <c:v>1016401.9567039887</c:v>
                </c:pt>
                <c:pt idx="726">
                  <c:v>1018168.8306365632</c:v>
                </c:pt>
                <c:pt idx="727">
                  <c:v>1019935.4477359392</c:v>
                </c:pt>
                <c:pt idx="728">
                  <c:v>1021701.8054327219</c:v>
                </c:pt>
                <c:pt idx="729">
                  <c:v>1023467.9011651593</c:v>
                </c:pt>
                <c:pt idx="730">
                  <c:v>1025233.7323791235</c:v>
                </c:pt>
                <c:pt idx="731">
                  <c:v>1026999.296528091</c:v>
                </c:pt>
                <c:pt idx="732">
                  <c:v>1028764.591073124</c:v>
                </c:pt>
                <c:pt idx="733">
                  <c:v>1030529.6134828514</c:v>
                </c:pt>
                <c:pt idx="734">
                  <c:v>1032294.36123345</c:v>
                </c:pt>
                <c:pt idx="735">
                  <c:v>1034058.8318086248</c:v>
                </c:pt>
                <c:pt idx="736">
                  <c:v>1035823.0226995916</c:v>
                </c:pt>
                <c:pt idx="737">
                  <c:v>1037586.9314050565</c:v>
                </c:pt>
                <c:pt idx="738">
                  <c:v>1039350.5554311986</c:v>
                </c:pt>
                <c:pt idx="739">
                  <c:v>1041113.8922916501</c:v>
                </c:pt>
                <c:pt idx="740">
                  <c:v>1042876.9395074785</c:v>
                </c:pt>
                <c:pt idx="741">
                  <c:v>1044639.6946071675</c:v>
                </c:pt>
                <c:pt idx="742">
                  <c:v>1046402.1551265985</c:v>
                </c:pt>
                <c:pt idx="743">
                  <c:v>1048164.3186090318</c:v>
                </c:pt>
                <c:pt idx="744">
                  <c:v>1049926.1826050887</c:v>
                </c:pt>
                <c:pt idx="745">
                  <c:v>1051687.7446727322</c:v>
                </c:pt>
                <c:pt idx="746">
                  <c:v>1053449.0023772491</c:v>
                </c:pt>
                <c:pt idx="747">
                  <c:v>1055209.9532912315</c:v>
                </c:pt>
                <c:pt idx="748">
                  <c:v>1056970.5949945592</c:v>
                </c:pt>
                <c:pt idx="749">
                  <c:v>1058730.9250743792</c:v>
                </c:pt>
                <c:pt idx="750">
                  <c:v>1060490.9411250898</c:v>
                </c:pt>
                <c:pt idx="751">
                  <c:v>1062250.6407483211</c:v>
                </c:pt>
                <c:pt idx="752">
                  <c:v>1064010.0215529173</c:v>
                </c:pt>
                <c:pt idx="753">
                  <c:v>1065769.0811549181</c:v>
                </c:pt>
                <c:pt idx="754">
                  <c:v>1067527.8171775409</c:v>
                </c:pt>
                <c:pt idx="755">
                  <c:v>1069286.2272511628</c:v>
                </c:pt>
                <c:pt idx="756">
                  <c:v>1071044.3090133022</c:v>
                </c:pt>
                <c:pt idx="757">
                  <c:v>1072802.0601086013</c:v>
                </c:pt>
                <c:pt idx="758">
                  <c:v>1074559.4781888076</c:v>
                </c:pt>
                <c:pt idx="759">
                  <c:v>1076316.560912756</c:v>
                </c:pt>
                <c:pt idx="760">
                  <c:v>1078073.3059463515</c:v>
                </c:pt>
                <c:pt idx="761">
                  <c:v>1079829.7109625507</c:v>
                </c:pt>
                <c:pt idx="762">
                  <c:v>1081585.7736413449</c:v>
                </c:pt>
                <c:pt idx="763">
                  <c:v>1083341.4916697405</c:v>
                </c:pt>
                <c:pt idx="764">
                  <c:v>1085096.8627417439</c:v>
                </c:pt>
                <c:pt idx="765">
                  <c:v>1086851.884558341</c:v>
                </c:pt>
                <c:pt idx="766">
                  <c:v>1088606.5548274815</c:v>
                </c:pt>
                <c:pt idx="767">
                  <c:v>1090360.871264061</c:v>
                </c:pt>
                <c:pt idx="768">
                  <c:v>1092114.8315899023</c:v>
                </c:pt>
                <c:pt idx="769">
                  <c:v>1093868.4335337388</c:v>
                </c:pt>
                <c:pt idx="770">
                  <c:v>1095621.6748311971</c:v>
                </c:pt>
                <c:pt idx="771">
                  <c:v>1097374.5532247787</c:v>
                </c:pt>
                <c:pt idx="772">
                  <c:v>1099127.0664638437</c:v>
                </c:pt>
                <c:pt idx="773">
                  <c:v>1100879.2123045921</c:v>
                </c:pt>
                <c:pt idx="774">
                  <c:v>1102630.9885100473</c:v>
                </c:pt>
                <c:pt idx="775">
                  <c:v>1104382.3928500384</c:v>
                </c:pt>
                <c:pt idx="776">
                  <c:v>1106133.4231011828</c:v>
                </c:pt>
                <c:pt idx="777">
                  <c:v>1107884.0770468696</c:v>
                </c:pt>
                <c:pt idx="778">
                  <c:v>1109634.3524772415</c:v>
                </c:pt>
                <c:pt idx="779">
                  <c:v>1111384.2471891781</c:v>
                </c:pt>
                <c:pt idx="780">
                  <c:v>1113133.7589862787</c:v>
                </c:pt>
                <c:pt idx="781">
                  <c:v>1114882.8856788448</c:v>
                </c:pt>
                <c:pt idx="782">
                  <c:v>1116631.6250838633</c:v>
                </c:pt>
                <c:pt idx="783">
                  <c:v>1118379.9750249893</c:v>
                </c:pt>
                <c:pt idx="784">
                  <c:v>1120127.9333325296</c:v>
                </c:pt>
                <c:pt idx="785">
                  <c:v>1121875.4978434246</c:v>
                </c:pt>
                <c:pt idx="786">
                  <c:v>1123622.6664012326</c:v>
                </c:pt>
                <c:pt idx="787">
                  <c:v>1125369.436856112</c:v>
                </c:pt>
                <c:pt idx="788">
                  <c:v>1127115.8070648042</c:v>
                </c:pt>
                <c:pt idx="789">
                  <c:v>1128861.7748906182</c:v>
                </c:pt>
                <c:pt idx="790">
                  <c:v>1130607.338203412</c:v>
                </c:pt>
                <c:pt idx="791">
                  <c:v>1132352.4948795764</c:v>
                </c:pt>
                <c:pt idx="792">
                  <c:v>1134097.242802019</c:v>
                </c:pt>
                <c:pt idx="793">
                  <c:v>1135841.5798601464</c:v>
                </c:pt>
                <c:pt idx="794">
                  <c:v>1137585.5039498482</c:v>
                </c:pt>
                <c:pt idx="795">
                  <c:v>1139329.0129734799</c:v>
                </c:pt>
                <c:pt idx="796">
                  <c:v>1141072.1048398467</c:v>
                </c:pt>
                <c:pt idx="797">
                  <c:v>1142814.7774641865</c:v>
                </c:pt>
                <c:pt idx="798">
                  <c:v>1144557.0287681534</c:v>
                </c:pt>
                <c:pt idx="799">
                  <c:v>1146298.8566798011</c:v>
                </c:pt>
                <c:pt idx="800">
                  <c:v>1148040.2591335671</c:v>
                </c:pt>
                <c:pt idx="801">
                  <c:v>1149781.2340702552</c:v>
                </c:pt>
                <c:pt idx="802">
                  <c:v>1151521.77943702</c:v>
                </c:pt>
                <c:pt idx="803">
                  <c:v>1153261.893187349</c:v>
                </c:pt>
                <c:pt idx="804">
                  <c:v>1155001.5732810486</c:v>
                </c:pt>
                <c:pt idx="805">
                  <c:v>1156740.8176842253</c:v>
                </c:pt>
                <c:pt idx="806">
                  <c:v>1158479.6243692709</c:v>
                </c:pt>
                <c:pt idx="807">
                  <c:v>1160217.9913148461</c:v>
                </c:pt>
                <c:pt idx="808">
                  <c:v>1161955.9165058637</c:v>
                </c:pt>
                <c:pt idx="809">
                  <c:v>1163693.3979334726</c:v>
                </c:pt>
                <c:pt idx="810">
                  <c:v>1165430.4335950415</c:v>
                </c:pt>
                <c:pt idx="811">
                  <c:v>1167167.0214941434</c:v>
                </c:pt>
                <c:pt idx="812">
                  <c:v>1168903.159640539</c:v>
                </c:pt>
                <c:pt idx="813">
                  <c:v>1170638.8460501598</c:v>
                </c:pt>
                <c:pt idx="814">
                  <c:v>1172374.0787450939</c:v>
                </c:pt>
                <c:pt idx="815">
                  <c:v>1174108.855753568</c:v>
                </c:pt>
                <c:pt idx="816">
                  <c:v>1175843.1751099331</c:v>
                </c:pt>
                <c:pt idx="817">
                  <c:v>1177577.0348546475</c:v>
                </c:pt>
                <c:pt idx="818">
                  <c:v>1179310.4330342608</c:v>
                </c:pt>
                <c:pt idx="819">
                  <c:v>1181043.3677013989</c:v>
                </c:pt>
                <c:pt idx="820">
                  <c:v>1182775.8369147473</c:v>
                </c:pt>
                <c:pt idx="821">
                  <c:v>1184507.8387390354</c:v>
                </c:pt>
                <c:pt idx="822">
                  <c:v>1186239.3712450215</c:v>
                </c:pt>
                <c:pt idx="823">
                  <c:v>1187970.4325094752</c:v>
                </c:pt>
                <c:pt idx="824">
                  <c:v>1189701.020615164</c:v>
                </c:pt>
                <c:pt idx="825">
                  <c:v>1191431.1336508358</c:v>
                </c:pt>
                <c:pt idx="826">
                  <c:v>1193160.7697112041</c:v>
                </c:pt>
                <c:pt idx="827">
                  <c:v>1194889.9268969318</c:v>
                </c:pt>
                <c:pt idx="828">
                  <c:v>1196618.603314616</c:v>
                </c:pt>
                <c:pt idx="829">
                  <c:v>1198346.7970767724</c:v>
                </c:pt>
                <c:pt idx="830">
                  <c:v>1200074.5063018193</c:v>
                </c:pt>
                <c:pt idx="831">
                  <c:v>1201801.7291140631</c:v>
                </c:pt>
                <c:pt idx="832">
                  <c:v>1203528.4636436813</c:v>
                </c:pt>
                <c:pt idx="833">
                  <c:v>1205254.7080267083</c:v>
                </c:pt>
                <c:pt idx="834">
                  <c:v>1206980.4604050193</c:v>
                </c:pt>
                <c:pt idx="835">
                  <c:v>1208705.7189263154</c:v>
                </c:pt>
                <c:pt idx="836">
                  <c:v>1210430.4817441078</c:v>
                </c:pt>
                <c:pt idx="837">
                  <c:v>1212154.7470177028</c:v>
                </c:pt>
                <c:pt idx="838">
                  <c:v>1213878.5129121856</c:v>
                </c:pt>
                <c:pt idx="839">
                  <c:v>1215601.7775984069</c:v>
                </c:pt>
                <c:pt idx="840">
                  <c:v>1217324.5392529655</c:v>
                </c:pt>
                <c:pt idx="841">
                  <c:v>1219046.7960581945</c:v>
                </c:pt>
                <c:pt idx="842">
                  <c:v>1220768.5462021457</c:v>
                </c:pt>
                <c:pt idx="843">
                  <c:v>1222489.7878785743</c:v>
                </c:pt>
                <c:pt idx="844">
                  <c:v>1224210.519286924</c:v>
                </c:pt>
                <c:pt idx="845">
                  <c:v>1225930.738632312</c:v>
                </c:pt>
                <c:pt idx="846">
                  <c:v>1227650.4441255135</c:v>
                </c:pt>
                <c:pt idx="847">
                  <c:v>1229369.6339829471</c:v>
                </c:pt>
                <c:pt idx="848">
                  <c:v>1231088.3064266595</c:v>
                </c:pt>
                <c:pt idx="849">
                  <c:v>1232806.4596843107</c:v>
                </c:pt>
                <c:pt idx="850">
                  <c:v>1234524.0919891594</c:v>
                </c:pt>
                <c:pt idx="851">
                  <c:v>1236241.2015800474</c:v>
                </c:pt>
                <c:pt idx="852">
                  <c:v>1237957.7867013852</c:v>
                </c:pt>
                <c:pt idx="853">
                  <c:v>1239673.845603137</c:v>
                </c:pt>
                <c:pt idx="854">
                  <c:v>1241389.3765408059</c:v>
                </c:pt>
                <c:pt idx="855">
                  <c:v>1243104.377775419</c:v>
                </c:pt>
                <c:pt idx="856">
                  <c:v>1244818.8475735132</c:v>
                </c:pt>
                <c:pt idx="857">
                  <c:v>1246532.7842071196</c:v>
                </c:pt>
                <c:pt idx="858">
                  <c:v>1248246.1859537498</c:v>
                </c:pt>
                <c:pt idx="859">
                  <c:v>1249959.0510963802</c:v>
                </c:pt>
                <c:pt idx="860">
                  <c:v>1251671.3779234381</c:v>
                </c:pt>
                <c:pt idx="861">
                  <c:v>1253383.1647287873</c:v>
                </c:pt>
                <c:pt idx="862">
                  <c:v>1255094.4098117123</c:v>
                </c:pt>
                <c:pt idx="863">
                  <c:v>1256805.1114769054</c:v>
                </c:pt>
                <c:pt idx="864">
                  <c:v>1258515.2680344509</c:v>
                </c:pt>
                <c:pt idx="865">
                  <c:v>1260224.8777998118</c:v>
                </c:pt>
                <c:pt idx="866">
                  <c:v>1261933.9390938135</c:v>
                </c:pt>
                <c:pt idx="867">
                  <c:v>1263642.4502426321</c:v>
                </c:pt>
                <c:pt idx="868">
                  <c:v>1265350.4095777776</c:v>
                </c:pt>
                <c:pt idx="869">
                  <c:v>1267057.8154360801</c:v>
                </c:pt>
                <c:pt idx="870">
                  <c:v>1268764.6661596771</c:v>
                </c:pt>
                <c:pt idx="871">
                  <c:v>1270470.9600959967</c:v>
                </c:pt>
                <c:pt idx="872">
                  <c:v>1272176.6955977455</c:v>
                </c:pt>
                <c:pt idx="873">
                  <c:v>1273881.8710228929</c:v>
                </c:pt>
                <c:pt idx="874">
                  <c:v>1275586.4847346579</c:v>
                </c:pt>
                <c:pt idx="875">
                  <c:v>1277290.5351014945</c:v>
                </c:pt>
                <c:pt idx="876">
                  <c:v>1278994.0204970771</c:v>
                </c:pt>
                <c:pt idx="877">
                  <c:v>1280696.939300288</c:v>
                </c:pt>
                <c:pt idx="878">
                  <c:v>1282399.2898952011</c:v>
                </c:pt>
                <c:pt idx="879">
                  <c:v>1284101.0706710694</c:v>
                </c:pt>
                <c:pt idx="880">
                  <c:v>1285802.2800223108</c:v>
                </c:pt>
                <c:pt idx="881">
                  <c:v>1287502.9163484937</c:v>
                </c:pt>
                <c:pt idx="882">
                  <c:v>1289202.9780543235</c:v>
                </c:pt>
                <c:pt idx="883">
                  <c:v>1290902.4635496284</c:v>
                </c:pt>
                <c:pt idx="884">
                  <c:v>1292601.3712493454</c:v>
                </c:pt>
                <c:pt idx="885">
                  <c:v>1294299.6995735071</c:v>
                </c:pt>
                <c:pt idx="886">
                  <c:v>1295997.446947227</c:v>
                </c:pt>
                <c:pt idx="887">
                  <c:v>1297694.6118006862</c:v>
                </c:pt>
                <c:pt idx="888">
                  <c:v>1299391.1925691199</c:v>
                </c:pt>
                <c:pt idx="889">
                  <c:v>1301087.1876928026</c:v>
                </c:pt>
                <c:pt idx="890">
                  <c:v>1302782.5956170363</c:v>
                </c:pt>
                <c:pt idx="891">
                  <c:v>1304477.4147921354</c:v>
                </c:pt>
                <c:pt idx="892">
                  <c:v>1306171.6436734123</c:v>
                </c:pt>
                <c:pt idx="893">
                  <c:v>1307865.2807211662</c:v>
                </c:pt>
                <c:pt idx="894">
                  <c:v>1309558.3244006673</c:v>
                </c:pt>
                <c:pt idx="895">
                  <c:v>1311250.7731821453</c:v>
                </c:pt>
                <c:pt idx="896">
                  <c:v>1312942.6255407734</c:v>
                </c:pt>
                <c:pt idx="897">
                  <c:v>1314633.8799566571</c:v>
                </c:pt>
                <c:pt idx="898">
                  <c:v>1316324.5349148195</c:v>
                </c:pt>
                <c:pt idx="899">
                  <c:v>1318014.5889051887</c:v>
                </c:pt>
                <c:pt idx="900">
                  <c:v>1319704.0404225835</c:v>
                </c:pt>
                <c:pt idx="901">
                  <c:v>1321392.8879667004</c:v>
                </c:pt>
                <c:pt idx="902">
                  <c:v>1323081.130042101</c:v>
                </c:pt>
                <c:pt idx="903">
                  <c:v>1324768.7651581976</c:v>
                </c:pt>
                <c:pt idx="904">
                  <c:v>1326455.7918292405</c:v>
                </c:pt>
                <c:pt idx="905">
                  <c:v>1328142.2085743053</c:v>
                </c:pt>
                <c:pt idx="906">
                  <c:v>1329828.0139172785</c:v>
                </c:pt>
                <c:pt idx="907">
                  <c:v>1331513.2063868453</c:v>
                </c:pt>
                <c:pt idx="908">
                  <c:v>1333197.7845164761</c:v>
                </c:pt>
                <c:pt idx="909">
                  <c:v>1334881.7468444132</c:v>
                </c:pt>
                <c:pt idx="910">
                  <c:v>1336565.0919136587</c:v>
                </c:pt>
                <c:pt idx="911">
                  <c:v>1338247.8182719601</c:v>
                </c:pt>
                <c:pt idx="912">
                  <c:v>1339929.9244717981</c:v>
                </c:pt>
                <c:pt idx="913">
                  <c:v>1341611.4090703737</c:v>
                </c:pt>
                <c:pt idx="914">
                  <c:v>1343292.2706295953</c:v>
                </c:pt>
                <c:pt idx="915">
                  <c:v>1344972.507716065</c:v>
                </c:pt>
                <c:pt idx="916">
                  <c:v>1346652.1189010665</c:v>
                </c:pt>
                <c:pt idx="917">
                  <c:v>1348331.1027605517</c:v>
                </c:pt>
                <c:pt idx="918">
                  <c:v>1350009.4578751291</c:v>
                </c:pt>
                <c:pt idx="919">
                  <c:v>1351687.1828300494</c:v>
                </c:pt>
                <c:pt idx="920">
                  <c:v>1353364.2762151938</c:v>
                </c:pt>
                <c:pt idx="921">
                  <c:v>1355040.7366250604</c:v>
                </c:pt>
                <c:pt idx="922">
                  <c:v>1356716.5626587532</c:v>
                </c:pt>
                <c:pt idx="923">
                  <c:v>1358391.7529199673</c:v>
                </c:pt>
                <c:pt idx="924">
                  <c:v>1360066.3060169776</c:v>
                </c:pt>
                <c:pt idx="925">
                  <c:v>1361740.2205626264</c:v>
                </c:pt>
                <c:pt idx="926">
                  <c:v>1363413.4951743097</c:v>
                </c:pt>
                <c:pt idx="927">
                  <c:v>1365086.1284739657</c:v>
                </c:pt>
                <c:pt idx="928">
                  <c:v>1366758.1190880621</c:v>
                </c:pt>
                <c:pt idx="929">
                  <c:v>1368429.4656475827</c:v>
                </c:pt>
                <c:pt idx="930">
                  <c:v>1370100.1667880164</c:v>
                </c:pt>
                <c:pt idx="931">
                  <c:v>1371770.2211493445</c:v>
                </c:pt>
                <c:pt idx="932">
                  <c:v>1373439.6273760269</c:v>
                </c:pt>
                <c:pt idx="933">
                  <c:v>1375108.3841169917</c:v>
                </c:pt>
                <c:pt idx="934">
                  <c:v>1376776.4900256216</c:v>
                </c:pt>
                <c:pt idx="935">
                  <c:v>1378443.9437597422</c:v>
                </c:pt>
                <c:pt idx="936">
                  <c:v>1380110.7439816094</c:v>
                </c:pt>
                <c:pt idx="937">
                  <c:v>1381776.8893578979</c:v>
                </c:pt>
                <c:pt idx="938">
                  <c:v>1383442.3785596881</c:v>
                </c:pt>
                <c:pt idx="939">
                  <c:v>1385107.2102624546</c:v>
                </c:pt>
                <c:pt idx="940">
                  <c:v>1386771.3831460534</c:v>
                </c:pt>
                <c:pt idx="941">
                  <c:v>1388434.8958947109</c:v>
                </c:pt>
                <c:pt idx="942">
                  <c:v>1390097.7471970106</c:v>
                </c:pt>
                <c:pt idx="943">
                  <c:v>1391759.9357458823</c:v>
                </c:pt>
                <c:pt idx="944">
                  <c:v>1393421.4602385892</c:v>
                </c:pt>
                <c:pt idx="945">
                  <c:v>1395082.3193767164</c:v>
                </c:pt>
                <c:pt idx="946">
                  <c:v>1396742.5118661583</c:v>
                </c:pt>
                <c:pt idx="947">
                  <c:v>1398402.036417108</c:v>
                </c:pt>
                <c:pt idx="948">
                  <c:v>1400060.8917440441</c:v>
                </c:pt>
                <c:pt idx="949">
                  <c:v>1401719.0765657199</c:v>
                </c:pt>
                <c:pt idx="950">
                  <c:v>1403376.5896051505</c:v>
                </c:pt>
                <c:pt idx="951">
                  <c:v>1405033.4295896022</c:v>
                </c:pt>
                <c:pt idx="952">
                  <c:v>1406689.5952505805</c:v>
                </c:pt>
                <c:pt idx="953">
                  <c:v>1408345.0853238171</c:v>
                </c:pt>
                <c:pt idx="954">
                  <c:v>1409999.8985492606</c:v>
                </c:pt>
                <c:pt idx="955">
                  <c:v>1411654.0336710622</c:v>
                </c:pt>
                <c:pt idx="956">
                  <c:v>1413307.4894375661</c:v>
                </c:pt>
                <c:pt idx="957">
                  <c:v>1414960.2646012977</c:v>
                </c:pt>
                <c:pt idx="958">
                  <c:v>1416612.3579189507</c:v>
                </c:pt>
                <c:pt idx="959">
                  <c:v>1418263.7681513766</c:v>
                </c:pt>
                <c:pt idx="960">
                  <c:v>1419914.4940635739</c:v>
                </c:pt>
                <c:pt idx="961">
                  <c:v>1421564.5344246747</c:v>
                </c:pt>
                <c:pt idx="962">
                  <c:v>1423213.8880079356</c:v>
                </c:pt>
                <c:pt idx="963">
                  <c:v>1424862.5535907242</c:v>
                </c:pt>
                <c:pt idx="964">
                  <c:v>1426510.5299545089</c:v>
                </c:pt>
                <c:pt idx="965">
                  <c:v>1428157.8158848479</c:v>
                </c:pt>
                <c:pt idx="966">
                  <c:v>1429804.4101713765</c:v>
                </c:pt>
                <c:pt idx="967">
                  <c:v>1431450.3116077976</c:v>
                </c:pt>
                <c:pt idx="968">
                  <c:v>1433095.5189918689</c:v>
                </c:pt>
                <c:pt idx="969">
                  <c:v>1434740.031125393</c:v>
                </c:pt>
                <c:pt idx="970">
                  <c:v>1436383.8468142049</c:v>
                </c:pt>
                <c:pt idx="971">
                  <c:v>1438026.9648681618</c:v>
                </c:pt>
                <c:pt idx="972">
                  <c:v>1439669.3841011324</c:v>
                </c:pt>
                <c:pt idx="973">
                  <c:v>1441311.1033309842</c:v>
                </c:pt>
                <c:pt idx="974">
                  <c:v>1442952.1213795743</c:v>
                </c:pt>
                <c:pt idx="975">
                  <c:v>1444592.4370727371</c:v>
                </c:pt>
                <c:pt idx="976">
                  <c:v>1446232.0492402744</c:v>
                </c:pt>
                <c:pt idx="977">
                  <c:v>1447870.9567159424</c:v>
                </c:pt>
                <c:pt idx="978">
                  <c:v>1449509.1583374441</c:v>
                </c:pt>
                <c:pt idx="979">
                  <c:v>1451146.6529464149</c:v>
                </c:pt>
                <c:pt idx="980">
                  <c:v>1452783.4393884146</c:v>
                </c:pt>
                <c:pt idx="981">
                  <c:v>1454419.5165129146</c:v>
                </c:pt>
                <c:pt idx="982">
                  <c:v>1456054.8831732885</c:v>
                </c:pt>
                <c:pt idx="983">
                  <c:v>1457689.5382268</c:v>
                </c:pt>
                <c:pt idx="984">
                  <c:v>1459323.4805345936</c:v>
                </c:pt>
                <c:pt idx="985">
                  <c:v>1460956.7089616826</c:v>
                </c:pt>
                <c:pt idx="986">
                  <c:v>1462589.2223769396</c:v>
                </c:pt>
                <c:pt idx="987">
                  <c:v>1464221.0196530847</c:v>
                </c:pt>
                <c:pt idx="988">
                  <c:v>1465852.0996666758</c:v>
                </c:pt>
                <c:pt idx="989">
                  <c:v>1467482.4612980981</c:v>
                </c:pt>
                <c:pt idx="990">
                  <c:v>1469112.1034315526</c:v>
                </c:pt>
                <c:pt idx="991">
                  <c:v>1470741.0249550468</c:v>
                </c:pt>
                <c:pt idx="992">
                  <c:v>1472369.2247603831</c:v>
                </c:pt>
                <c:pt idx="993">
                  <c:v>1473996.701743149</c:v>
                </c:pt>
                <c:pt idx="994">
                  <c:v>1475623.4548027066</c:v>
                </c:pt>
                <c:pt idx="995">
                  <c:v>1477249.4828421823</c:v>
                </c:pt>
                <c:pt idx="996">
                  <c:v>1478874.7847684561</c:v>
                </c:pt>
                <c:pt idx="997">
                  <c:v>1480499.359492152</c:v>
                </c:pt>
                <c:pt idx="998">
                  <c:v>1482123.2059276262</c:v>
                </c:pt>
                <c:pt idx="999">
                  <c:v>1483746.3229929591</c:v>
                </c:pt>
                <c:pt idx="1000">
                  <c:v>1485368.709609943</c:v>
                </c:pt>
                <c:pt idx="1001">
                  <c:v>1486990.3647040727</c:v>
                </c:pt>
                <c:pt idx="1002">
                  <c:v>1488611.2872045361</c:v>
                </c:pt>
                <c:pt idx="1003">
                  <c:v>1490231.4760442027</c:v>
                </c:pt>
                <c:pt idx="1004">
                  <c:v>1491850.9301596144</c:v>
                </c:pt>
                <c:pt idx="1005">
                  <c:v>1493469.6484909747</c:v>
                </c:pt>
                <c:pt idx="1006">
                  <c:v>1495087.6299821399</c:v>
                </c:pt>
                <c:pt idx="1007">
                  <c:v>1496704.8735806081</c:v>
                </c:pt>
                <c:pt idx="1008">
                  <c:v>1498321.3782375087</c:v>
                </c:pt>
                <c:pt idx="1009">
                  <c:v>1499937.1429075939</c:v>
                </c:pt>
                <c:pt idx="1010">
                  <c:v>1501552.1665492279</c:v>
                </c:pt>
                <c:pt idx="1011">
                  <c:v>1503166.4481243771</c:v>
                </c:pt>
                <c:pt idx="1012">
                  <c:v>1504779.9865986006</c:v>
                </c:pt>
                <c:pt idx="1013">
                  <c:v>1506392.7809410396</c:v>
                </c:pt>
                <c:pt idx="1014">
                  <c:v>1508004.8301244085</c:v>
                </c:pt>
                <c:pt idx="1015">
                  <c:v>1509616.1331249843</c:v>
                </c:pt>
                <c:pt idx="1016">
                  <c:v>1511226.688922598</c:v>
                </c:pt>
                <c:pt idx="1017">
                  <c:v>1512836.4965006234</c:v>
                </c:pt>
                <c:pt idx="1018">
                  <c:v>1514445.5548459685</c:v>
                </c:pt>
                <c:pt idx="1019">
                  <c:v>1516053.8629490659</c:v>
                </c:pt>
                <c:pt idx="1020">
                  <c:v>1517661.4198038625</c:v>
                </c:pt>
                <c:pt idx="1021">
                  <c:v>1519268.2244078105</c:v>
                </c:pt>
                <c:pt idx="1022">
                  <c:v>1520874.2757618572</c:v>
                </c:pt>
                <c:pt idx="1023">
                  <c:v>1522479.5728704361</c:v>
                </c:pt>
                <c:pt idx="1024">
                  <c:v>1524084.1147414576</c:v>
                </c:pt>
                <c:pt idx="1025">
                  <c:v>1525687.900386299</c:v>
                </c:pt>
                <c:pt idx="1026">
                  <c:v>1527290.9288197942</c:v>
                </c:pt>
                <c:pt idx="1027">
                  <c:v>1528893.199060227</c:v>
                </c:pt>
                <c:pt idx="1028">
                  <c:v>1530494.7101293188</c:v>
                </c:pt>
                <c:pt idx="1029">
                  <c:v>1532095.4610522212</c:v>
                </c:pt>
                <c:pt idx="1030">
                  <c:v>1533695.4508575052</c:v>
                </c:pt>
                <c:pt idx="1031">
                  <c:v>1535294.6785771537</c:v>
                </c:pt>
                <c:pt idx="1032">
                  <c:v>1536893.1432465501</c:v>
                </c:pt>
                <c:pt idx="1033">
                  <c:v>1538490.8439044715</c:v>
                </c:pt>
                <c:pt idx="1034">
                  <c:v>1540087.7795930773</c:v>
                </c:pt>
                <c:pt idx="1035">
                  <c:v>1541683.949357901</c:v>
                </c:pt>
                <c:pt idx="1036">
                  <c:v>1543279.3522478419</c:v>
                </c:pt>
                <c:pt idx="1037">
                  <c:v>1544873.9873151542</c:v>
                </c:pt>
                <c:pt idx="1038">
                  <c:v>1546467.8536154393</c:v>
                </c:pt>
                <c:pt idx="1039">
                  <c:v>1548060.9502076362</c:v>
                </c:pt>
                <c:pt idx="1040">
                  <c:v>1549653.2761540129</c:v>
                </c:pt>
                <c:pt idx="1041">
                  <c:v>1551244.8305201568</c:v>
                </c:pt>
                <c:pt idx="1042">
                  <c:v>1552835.612374966</c:v>
                </c:pt>
                <c:pt idx="1043">
                  <c:v>1554425.6207906408</c:v>
                </c:pt>
                <c:pt idx="1044">
                  <c:v>1556014.854842674</c:v>
                </c:pt>
                <c:pt idx="1045">
                  <c:v>1557603.3136098431</c:v>
                </c:pt>
                <c:pt idx="1046">
                  <c:v>1559190.9961742007</c:v>
                </c:pt>
                <c:pt idx="1047">
                  <c:v>1560777.9016210651</c:v>
                </c:pt>
                <c:pt idx="1048">
                  <c:v>1562364.0290390132</c:v>
                </c:pt>
                <c:pt idx="1049">
                  <c:v>1563949.3775198704</c:v>
                </c:pt>
                <c:pt idx="1050">
                  <c:v>1565533.9461587025</c:v>
                </c:pt>
                <c:pt idx="1051">
                  <c:v>1567117.7340538062</c:v>
                </c:pt>
                <c:pt idx="1052">
                  <c:v>1568700.7403067015</c:v>
                </c:pt>
                <c:pt idx="1053">
                  <c:v>1570282.9640221233</c:v>
                </c:pt>
                <c:pt idx="1054">
                  <c:v>1571864.4043080104</c:v>
                </c:pt>
                <c:pt idx="1055">
                  <c:v>1573445.0602755004</c:v>
                </c:pt>
                <c:pt idx="1056">
                  <c:v>1575024.9310389182</c:v>
                </c:pt>
                <c:pt idx="1057">
                  <c:v>1576604.0157157695</c:v>
                </c:pt>
                <c:pt idx="1058">
                  <c:v>1578182.3134267305</c:v>
                </c:pt>
                <c:pt idx="1059">
                  <c:v>1579759.8232956415</c:v>
                </c:pt>
                <c:pt idx="1060">
                  <c:v>1581336.5444494965</c:v>
                </c:pt>
                <c:pt idx="1061">
                  <c:v>1582912.4760184363</c:v>
                </c:pt>
                <c:pt idx="1062">
                  <c:v>1584487.6171357392</c:v>
                </c:pt>
                <c:pt idx="1063">
                  <c:v>1586061.966937813</c:v>
                </c:pt>
                <c:pt idx="1064">
                  <c:v>1587635.5245641868</c:v>
                </c:pt>
                <c:pt idx="1065">
                  <c:v>1589208.2891575024</c:v>
                </c:pt>
                <c:pt idx="1066">
                  <c:v>1590780.2598635061</c:v>
                </c:pt>
                <c:pt idx="1067">
                  <c:v>1592351.4358310408</c:v>
                </c:pt>
                <c:pt idx="1068">
                  <c:v>1593921.8162120378</c:v>
                </c:pt>
                <c:pt idx="1069">
                  <c:v>1595491.400161508</c:v>
                </c:pt>
                <c:pt idx="1070">
                  <c:v>1597060.186837534</c:v>
                </c:pt>
                <c:pt idx="1071">
                  <c:v>1598628.1754012625</c:v>
                </c:pt>
                <c:pt idx="1072">
                  <c:v>1600195.3650168956</c:v>
                </c:pt>
                <c:pt idx="1073">
                  <c:v>1601761.754851683</c:v>
                </c:pt>
                <c:pt idx="1074">
                  <c:v>1603327.3440759145</c:v>
                </c:pt>
                <c:pt idx="1075">
                  <c:v>1604892.1318629105</c:v>
                </c:pt>
                <c:pt idx="1076">
                  <c:v>1606456.1173890156</c:v>
                </c:pt>
                <c:pt idx="1077">
                  <c:v>1608019.2998335895</c:v>
                </c:pt>
                <c:pt idx="1078">
                  <c:v>1609581.6783790002</c:v>
                </c:pt>
                <c:pt idx="1079">
                  <c:v>1611143.2522106147</c:v>
                </c:pt>
                <c:pt idx="1080">
                  <c:v>1612704.020516793</c:v>
                </c:pt>
                <c:pt idx="1081">
                  <c:v>1614263.9824888781</c:v>
                </c:pt>
                <c:pt idx="1082">
                  <c:v>1615823.13732119</c:v>
                </c:pt>
                <c:pt idx="1083">
                  <c:v>1617381.4842110164</c:v>
                </c:pt>
                <c:pt idx="1084">
                  <c:v>1618939.0223586066</c:v>
                </c:pt>
                <c:pt idx="1085">
                  <c:v>1620495.7509671622</c:v>
                </c:pt>
                <c:pt idx="1086">
                  <c:v>1622051.6692428305</c:v>
                </c:pt>
                <c:pt idx="1087">
                  <c:v>1623606.7763946962</c:v>
                </c:pt>
                <c:pt idx="1088">
                  <c:v>1625161.0716347741</c:v>
                </c:pt>
                <c:pt idx="1089">
                  <c:v>1626714.5541780014</c:v>
                </c:pt>
                <c:pt idx="1090">
                  <c:v>1628267.2232422293</c:v>
                </c:pt>
                <c:pt idx="1091">
                  <c:v>1629819.0780482171</c:v>
                </c:pt>
                <c:pt idx="1092">
                  <c:v>1631370.1178196233</c:v>
                </c:pt>
                <c:pt idx="1093">
                  <c:v>1632920.3417829988</c:v>
                </c:pt>
                <c:pt idx="1094">
                  <c:v>1634469.7491677785</c:v>
                </c:pt>
                <c:pt idx="1095">
                  <c:v>1636018.3392062751</c:v>
                </c:pt>
                <c:pt idx="1096">
                  <c:v>1637566.1111336707</c:v>
                </c:pt>
                <c:pt idx="1097">
                  <c:v>1639113.0641880098</c:v>
                </c:pt>
                <c:pt idx="1098">
                  <c:v>1640659.197610192</c:v>
                </c:pt>
                <c:pt idx="1099">
                  <c:v>1642204.5106439642</c:v>
                </c:pt>
                <c:pt idx="1100">
                  <c:v>1643749.0025359136</c:v>
                </c:pt>
                <c:pt idx="1101">
                  <c:v>1645292.6725354607</c:v>
                </c:pt>
                <c:pt idx="1102">
                  <c:v>1646835.5198948514</c:v>
                </c:pt>
                <c:pt idx="1103">
                  <c:v>1648377.5438691499</c:v>
                </c:pt>
                <c:pt idx="1104">
                  <c:v>1649918.7437162318</c:v>
                </c:pt>
                <c:pt idx="1105">
                  <c:v>1651459.1186967769</c:v>
                </c:pt>
                <c:pt idx="1106">
                  <c:v>1652998.6680742614</c:v>
                </c:pt>
                <c:pt idx="1107">
                  <c:v>1654537.3911149518</c:v>
                </c:pt>
                <c:pt idx="1108">
                  <c:v>1656075.2870878964</c:v>
                </c:pt>
                <c:pt idx="1109">
                  <c:v>1657612.3552649196</c:v>
                </c:pt>
                <c:pt idx="1110">
                  <c:v>1659148.5949206138</c:v>
                </c:pt>
                <c:pt idx="1111">
                  <c:v>1660684.005332333</c:v>
                </c:pt>
                <c:pt idx="1112">
                  <c:v>1662218.5857801861</c:v>
                </c:pt>
                <c:pt idx="1113">
                  <c:v>1663752.3355470283</c:v>
                </c:pt>
                <c:pt idx="1114">
                  <c:v>1665285.2539184559</c:v>
                </c:pt>
                <c:pt idx="1115">
                  <c:v>1666817.3401827987</c:v>
                </c:pt>
                <c:pt idx="1116">
                  <c:v>1668348.5936311127</c:v>
                </c:pt>
                <c:pt idx="1117">
                  <c:v>1669879.0135571738</c:v>
                </c:pt>
                <c:pt idx="1118">
                  <c:v>1671408.5992574706</c:v>
                </c:pt>
                <c:pt idx="1119">
                  <c:v>1672937.3500311978</c:v>
                </c:pt>
                <c:pt idx="1120">
                  <c:v>1674465.265180249</c:v>
                </c:pt>
                <c:pt idx="1121">
                  <c:v>1675992.3440092108</c:v>
                </c:pt>
                <c:pt idx="1122">
                  <c:v>1677518.5858253548</c:v>
                </c:pt>
                <c:pt idx="1123">
                  <c:v>1679043.9899386314</c:v>
                </c:pt>
                <c:pt idx="1124">
                  <c:v>1680568.5556616634</c:v>
                </c:pt>
                <c:pt idx="1125">
                  <c:v>1682092.2823097399</c:v>
                </c:pt>
                <c:pt idx="1126">
                  <c:v>1683615.1692008071</c:v>
                </c:pt>
                <c:pt idx="1127">
                  <c:v>1685137.2156554647</c:v>
                </c:pt>
                <c:pt idx="1128">
                  <c:v>1686658.4209969577</c:v>
                </c:pt>
                <c:pt idx="1129">
                  <c:v>1688178.7845511697</c:v>
                </c:pt>
                <c:pt idx="1130">
                  <c:v>1689698.305646617</c:v>
                </c:pt>
                <c:pt idx="1131">
                  <c:v>1691216.9836144419</c:v>
                </c:pt>
                <c:pt idx="1132">
                  <c:v>1692734.8177884058</c:v>
                </c:pt>
                <c:pt idx="1133">
                  <c:v>1694251.807504883</c:v>
                </c:pt>
                <c:pt idx="1134">
                  <c:v>1695767.9521028546</c:v>
                </c:pt>
                <c:pt idx="1135">
                  <c:v>1697283.2509239009</c:v>
                </c:pt>
                <c:pt idx="1136">
                  <c:v>1698797.7033121963</c:v>
                </c:pt>
                <c:pt idx="1137">
                  <c:v>1700311.3086145027</c:v>
                </c:pt>
                <c:pt idx="1138">
                  <c:v>1701824.0661801619</c:v>
                </c:pt>
                <c:pt idx="1139">
                  <c:v>1703335.9753610906</c:v>
                </c:pt>
                <c:pt idx="1140">
                  <c:v>1704847.035511774</c:v>
                </c:pt>
                <c:pt idx="1141">
                  <c:v>1706357.2459892584</c:v>
                </c:pt>
                <c:pt idx="1142">
                  <c:v>1707866.6061531459</c:v>
                </c:pt>
                <c:pt idx="1143">
                  <c:v>1709375.1153655883</c:v>
                </c:pt>
                <c:pt idx="1144">
                  <c:v>1710882.7729912803</c:v>
                </c:pt>
                <c:pt idx="1145">
                  <c:v>1712389.5783974528</c:v>
                </c:pt>
                <c:pt idx="1146">
                  <c:v>1713895.5309538685</c:v>
                </c:pt>
                <c:pt idx="1147">
                  <c:v>1715400.6300328136</c:v>
                </c:pt>
                <c:pt idx="1148">
                  <c:v>1716904.8750090934</c:v>
                </c:pt>
                <c:pt idx="1149">
                  <c:v>1718408.2652600256</c:v>
                </c:pt>
                <c:pt idx="1150">
                  <c:v>1719910.8001654334</c:v>
                </c:pt>
                <c:pt idx="1151">
                  <c:v>1721412.4791076407</c:v>
                </c:pt>
                <c:pt idx="1152">
                  <c:v>1722913.3014714653</c:v>
                </c:pt>
                <c:pt idx="1153">
                  <c:v>1724413.2666442131</c:v>
                </c:pt>
                <c:pt idx="1154">
                  <c:v>1725912.3740156721</c:v>
                </c:pt>
                <c:pt idx="1155">
                  <c:v>1727410.6229781071</c:v>
                </c:pt>
                <c:pt idx="1156">
                  <c:v>1728908.0129262516</c:v>
                </c:pt>
                <c:pt idx="1157">
                  <c:v>1730404.5432573047</c:v>
                </c:pt>
                <c:pt idx="1158">
                  <c:v>1731900.2133709234</c:v>
                </c:pt>
                <c:pt idx="1159">
                  <c:v>1733395.0226692171</c:v>
                </c:pt>
                <c:pt idx="1160">
                  <c:v>1734888.9705567416</c:v>
                </c:pt>
                <c:pt idx="1161">
                  <c:v>1736382.0564404943</c:v>
                </c:pt>
                <c:pt idx="1162">
                  <c:v>1737874.2797299065</c:v>
                </c:pt>
                <c:pt idx="1163">
                  <c:v>1739365.6398368396</c:v>
                </c:pt>
                <c:pt idx="1164">
                  <c:v>1740856.1361755778</c:v>
                </c:pt>
                <c:pt idx="1165">
                  <c:v>1742345.7681628233</c:v>
                </c:pt>
                <c:pt idx="1166">
                  <c:v>1743834.5352176903</c:v>
                </c:pt>
                <c:pt idx="1167">
                  <c:v>1745322.4367616989</c:v>
                </c:pt>
                <c:pt idx="1168">
                  <c:v>1746809.4722187703</c:v>
                </c:pt>
                <c:pt idx="1169">
                  <c:v>1748295.6410152197</c:v>
                </c:pt>
                <c:pt idx="1170">
                  <c:v>1749780.9425797528</c:v>
                </c:pt>
                <c:pt idx="1171">
                  <c:v>1751265.376343458</c:v>
                </c:pt>
                <c:pt idx="1172">
                  <c:v>1752748.9417398022</c:v>
                </c:pt>
                <c:pt idx="1173">
                  <c:v>1754231.6382046246</c:v>
                </c:pt>
                <c:pt idx="1174">
                  <c:v>1755713.4651761316</c:v>
                </c:pt>
                <c:pt idx="1175">
                  <c:v>1757194.4220948908</c:v>
                </c:pt>
                <c:pt idx="1176">
                  <c:v>1758674.5084038263</c:v>
                </c:pt>
                <c:pt idx="1177">
                  <c:v>1760153.7235482116</c:v>
                </c:pt>
                <c:pt idx="1178">
                  <c:v>1761632.066975666</c:v>
                </c:pt>
                <c:pt idx="1179">
                  <c:v>1763109.5381361479</c:v>
                </c:pt>
                <c:pt idx="1180">
                  <c:v>1764586.1364819501</c:v>
                </c:pt>
                <c:pt idx="1181">
                  <c:v>1766061.8614676939</c:v>
                </c:pt>
                <c:pt idx="1182">
                  <c:v>1767536.7125503244</c:v>
                </c:pt>
                <c:pt idx="1183">
                  <c:v>1769010.6891891037</c:v>
                </c:pt>
                <c:pt idx="1184">
                  <c:v>1770483.7908456076</c:v>
                </c:pt>
                <c:pt idx="1185">
                  <c:v>1771956.0169837188</c:v>
                </c:pt>
                <c:pt idx="1186">
                  <c:v>1773427.3670696223</c:v>
                </c:pt>
                <c:pt idx="1187">
                  <c:v>1774897.8405717993</c:v>
                </c:pt>
                <c:pt idx="1188">
                  <c:v>1776367.4369610229</c:v>
                </c:pt>
                <c:pt idx="1189">
                  <c:v>1777836.1557103524</c:v>
                </c:pt>
                <c:pt idx="1190">
                  <c:v>1779303.996295128</c:v>
                </c:pt>
                <c:pt idx="1191">
                  <c:v>1780770.9581929666</c:v>
                </c:pt>
                <c:pt idx="1192">
                  <c:v>1782237.0408837546</c:v>
                </c:pt>
                <c:pt idx="1193">
                  <c:v>1783702.2438496449</c:v>
                </c:pt>
                <c:pt idx="1194">
                  <c:v>1785166.5665750501</c:v>
                </c:pt>
                <c:pt idx="1195">
                  <c:v>1786630.0085466385</c:v>
                </c:pt>
                <c:pt idx="1196">
                  <c:v>1788092.5692533292</c:v>
                </c:pt>
                <c:pt idx="1197">
                  <c:v>1789554.2481862856</c:v>
                </c:pt>
                <c:pt idx="1198">
                  <c:v>1791015.0448389109</c:v>
                </c:pt>
                <c:pt idx="1199">
                  <c:v>1792474.9587068446</c:v>
                </c:pt>
                <c:pt idx="1200">
                  <c:v>1793933.9892879555</c:v>
                </c:pt>
                <c:pt idx="1201">
                  <c:v>1795392.1360823372</c:v>
                </c:pt>
                <c:pt idx="1202">
                  <c:v>1796849.3985923037</c:v>
                </c:pt>
                <c:pt idx="1203">
                  <c:v>1798305.7763223851</c:v>
                </c:pt>
                <c:pt idx="1204">
                  <c:v>1799761.2687793199</c:v>
                </c:pt>
                <c:pt idx="1205">
                  <c:v>1801215.8754720537</c:v>
                </c:pt>
                <c:pt idx="1206">
                  <c:v>1802669.5959117312</c:v>
                </c:pt>
                <c:pt idx="1207">
                  <c:v>1804122.4296116934</c:v>
                </c:pt>
                <c:pt idx="1208">
                  <c:v>1805574.3760874716</c:v>
                </c:pt>
                <c:pt idx="1209">
                  <c:v>1807025.4348567834</c:v>
                </c:pt>
                <c:pt idx="1210">
                  <c:v>1808475.6054395267</c:v>
                </c:pt>
                <c:pt idx="1211">
                  <c:v>1809924.8873577763</c:v>
                </c:pt>
                <c:pt idx="1212">
                  <c:v>1811373.2801357785</c:v>
                </c:pt>
                <c:pt idx="1213">
                  <c:v>1812820.7832999453</c:v>
                </c:pt>
                <c:pt idx="1214">
                  <c:v>1814267.3963788522</c:v>
                </c:pt>
                <c:pt idx="1215">
                  <c:v>1815713.1189032309</c:v>
                </c:pt>
                <c:pt idx="1216">
                  <c:v>1817157.9504059658</c:v>
                </c:pt>
                <c:pt idx="1217">
                  <c:v>1818601.8904220895</c:v>
                </c:pt>
                <c:pt idx="1218">
                  <c:v>1820044.9384887775</c:v>
                </c:pt>
                <c:pt idx="1219">
                  <c:v>1821487.0941453439</c:v>
                </c:pt>
                <c:pt idx="1220">
                  <c:v>1822928.3569332366</c:v>
                </c:pt>
                <c:pt idx="1221">
                  <c:v>1824368.7263960328</c:v>
                </c:pt>
                <c:pt idx="1222">
                  <c:v>1825808.2020794351</c:v>
                </c:pt>
                <c:pt idx="1223">
                  <c:v>1827246.7835312653</c:v>
                </c:pt>
                <c:pt idx="1224">
                  <c:v>1828684.4703014616</c:v>
                </c:pt>
                <c:pt idx="1225">
                  <c:v>1830121.2619420728</c:v>
                </c:pt>
                <c:pt idx="1226">
                  <c:v>1831557.1580072539</c:v>
                </c:pt>
                <c:pt idx="1227">
                  <c:v>1832992.1580532626</c:v>
                </c:pt>
                <c:pt idx="1228">
                  <c:v>1834426.2616384542</c:v>
                </c:pt>
                <c:pt idx="1229">
                  <c:v>1835859.4683232764</c:v>
                </c:pt>
                <c:pt idx="1230">
                  <c:v>1837291.7776702661</c:v>
                </c:pt>
                <c:pt idx="1231">
                  <c:v>1838723.1892440447</c:v>
                </c:pt>
                <c:pt idx="1232">
                  <c:v>1840153.7026113123</c:v>
                </c:pt>
                <c:pt idx="1233">
                  <c:v>1841583.3173408452</c:v>
                </c:pt>
                <c:pt idx="1234">
                  <c:v>1843012.0330034909</c:v>
                </c:pt>
                <c:pt idx="1235">
                  <c:v>1844439.8491721628</c:v>
                </c:pt>
                <c:pt idx="1236">
                  <c:v>1845866.7654218373</c:v>
                </c:pt>
                <c:pt idx="1237">
                  <c:v>1847292.7813295489</c:v>
                </c:pt>
                <c:pt idx="1238">
                  <c:v>1848717.8964743849</c:v>
                </c:pt>
                <c:pt idx="1239">
                  <c:v>1850142.1104374835</c:v>
                </c:pt>
                <c:pt idx="1240">
                  <c:v>1851565.4228020264</c:v>
                </c:pt>
                <c:pt idx="1241">
                  <c:v>1852987.8331532371</c:v>
                </c:pt>
                <c:pt idx="1242">
                  <c:v>1854409.3410783757</c:v>
                </c:pt>
                <c:pt idx="1243">
                  <c:v>1855829.9461667349</c:v>
                </c:pt>
                <c:pt idx="1244">
                  <c:v>1857249.6480096348</c:v>
                </c:pt>
                <c:pt idx="1245">
                  <c:v>1858668.4462004204</c:v>
                </c:pt>
                <c:pt idx="1246">
                  <c:v>1860086.3403344557</c:v>
                </c:pt>
                <c:pt idx="1247">
                  <c:v>1861503.3300091214</c:v>
                </c:pt>
                <c:pt idx="1248">
                  <c:v>1862919.4148238094</c:v>
                </c:pt>
                <c:pt idx="1249">
                  <c:v>1864334.5943799184</c:v>
                </c:pt>
                <c:pt idx="1250">
                  <c:v>1865748.8682808513</c:v>
                </c:pt>
                <c:pt idx="1251">
                  <c:v>1867162.2361320094</c:v>
                </c:pt>
                <c:pt idx="1252">
                  <c:v>1868574.6975407903</c:v>
                </c:pt>
                <c:pt idx="1253">
                  <c:v>1869986.2521165819</c:v>
                </c:pt>
                <c:pt idx="1254">
                  <c:v>1871396.8994707593</c:v>
                </c:pt>
                <c:pt idx="1255">
                  <c:v>1872806.6392166805</c:v>
                </c:pt>
                <c:pt idx="1256">
                  <c:v>1874215.4709696835</c:v>
                </c:pt>
                <c:pt idx="1257">
                  <c:v>1875623.39434708</c:v>
                </c:pt>
                <c:pt idx="1258">
                  <c:v>1877030.4089681534</c:v>
                </c:pt>
                <c:pt idx="1259">
                  <c:v>1878436.5144541543</c:v>
                </c:pt>
                <c:pt idx="1260">
                  <c:v>1879841.7104282968</c:v>
                </c:pt>
                <c:pt idx="1261">
                  <c:v>1881245.9965157537</c:v>
                </c:pt>
                <c:pt idx="1262">
                  <c:v>1882649.3723436529</c:v>
                </c:pt>
                <c:pt idx="1263">
                  <c:v>1884051.8375410745</c:v>
                </c:pt>
                <c:pt idx="1264">
                  <c:v>1885453.3917390455</c:v>
                </c:pt>
                <c:pt idx="1265">
                  <c:v>1886854.0345705373</c:v>
                </c:pt>
                <c:pt idx="1266">
                  <c:v>1888253.7656704602</c:v>
                </c:pt>
                <c:pt idx="1267">
                  <c:v>1889652.5846756613</c:v>
                </c:pt>
                <c:pt idx="1268">
                  <c:v>1891050.4912249194</c:v>
                </c:pt>
                <c:pt idx="1269">
                  <c:v>1892447.4849589423</c:v>
                </c:pt>
                <c:pt idx="1270">
                  <c:v>1893843.565520362</c:v>
                </c:pt>
                <c:pt idx="1271">
                  <c:v>1895238.7325537307</c:v>
                </c:pt>
                <c:pt idx="1272">
                  <c:v>1896632.9857055184</c:v>
                </c:pt>
                <c:pt idx="1273">
                  <c:v>1898026.3246241086</c:v>
                </c:pt>
                <c:pt idx="1274">
                  <c:v>1899418.7489597939</c:v>
                </c:pt>
                <c:pt idx="1275">
                  <c:v>1900810.2583647734</c:v>
                </c:pt>
                <c:pt idx="1276">
                  <c:v>1902200.8524931469</c:v>
                </c:pt>
                <c:pt idx="1277">
                  <c:v>1903590.5310009141</c:v>
                </c:pt>
                <c:pt idx="1278">
                  <c:v>1904979.2935459693</c:v>
                </c:pt>
                <c:pt idx="1279">
                  <c:v>1906367.1397880977</c:v>
                </c:pt>
                <c:pt idx="1280">
                  <c:v>1907754.0693889717</c:v>
                </c:pt>
                <c:pt idx="1281">
                  <c:v>1909140.0820121479</c:v>
                </c:pt>
                <c:pt idx="1282">
                  <c:v>1910525.1773230638</c:v>
                </c:pt>
                <c:pt idx="1283">
                  <c:v>1911909.3549890325</c:v>
                </c:pt>
                <c:pt idx="1284">
                  <c:v>1913292.6146792409</c:v>
                </c:pt>
                <c:pt idx="1285">
                  <c:v>1914674.9560647451</c:v>
                </c:pt>
                <c:pt idx="1286">
                  <c:v>1916056.3788184673</c:v>
                </c:pt>
                <c:pt idx="1287">
                  <c:v>1917436.8826151919</c:v>
                </c:pt>
                <c:pt idx="1288">
                  <c:v>1918816.4671315625</c:v>
                </c:pt>
                <c:pt idx="1289">
                  <c:v>1920195.1320460783</c:v>
                </c:pt>
                <c:pt idx="1290">
                  <c:v>1921572.8770390896</c:v>
                </c:pt>
                <c:pt idx="1291">
                  <c:v>1922949.7017927957</c:v>
                </c:pt>
                <c:pt idx="1292">
                  <c:v>1924325.6059912411</c:v>
                </c:pt>
                <c:pt idx="1293">
                  <c:v>1925700.5893203111</c:v>
                </c:pt>
                <c:pt idx="1294">
                  <c:v>1927074.6514677291</c:v>
                </c:pt>
                <c:pt idx="1295">
                  <c:v>1928447.7921230532</c:v>
                </c:pt>
                <c:pt idx="1296">
                  <c:v>1929820.0109776733</c:v>
                </c:pt>
                <c:pt idx="1297">
                  <c:v>1931191.307724806</c:v>
                </c:pt>
                <c:pt idx="1298">
                  <c:v>1932561.6820594929</c:v>
                </c:pt>
                <c:pt idx="1299">
                  <c:v>1933931.1336785969</c:v>
                </c:pt>
                <c:pt idx="1300">
                  <c:v>1935299.662280798</c:v>
                </c:pt>
                <c:pt idx="1301">
                  <c:v>1936667.2675665906</c:v>
                </c:pt>
                <c:pt idx="1302">
                  <c:v>1938033.9492382798</c:v>
                </c:pt>
                <c:pt idx="1303">
                  <c:v>1939399.7069999792</c:v>
                </c:pt>
                <c:pt idx="1304">
                  <c:v>1940764.5405576061</c:v>
                </c:pt>
                <c:pt idx="1305">
                  <c:v>1942128.4496188788</c:v>
                </c:pt>
                <c:pt idx="1306">
                  <c:v>1943491.4338933129</c:v>
                </c:pt>
                <c:pt idx="1307">
                  <c:v>1944853.4930922196</c:v>
                </c:pt>
                <c:pt idx="1308">
                  <c:v>1946214.6269287006</c:v>
                </c:pt>
                <c:pt idx="1309">
                  <c:v>1947574.8351176456</c:v>
                </c:pt>
                <c:pt idx="1310">
                  <c:v>1948934.1173757289</c:v>
                </c:pt>
                <c:pt idx="1311">
                  <c:v>1950292.4734214069</c:v>
                </c:pt>
                <c:pt idx="1312">
                  <c:v>1951649.9029749134</c:v>
                </c:pt>
                <c:pt idx="1313">
                  <c:v>1953006.405758258</c:v>
                </c:pt>
                <c:pt idx="1314">
                  <c:v>1954361.9814952221</c:v>
                </c:pt>
                <c:pt idx="1315">
                  <c:v>1955716.6299113554</c:v>
                </c:pt>
                <c:pt idx="1316">
                  <c:v>1957070.3507339736</c:v>
                </c:pt>
                <c:pt idx="1317">
                  <c:v>1958423.1436921549</c:v>
                </c:pt>
                <c:pt idx="1318">
                  <c:v>1959775.0085167363</c:v>
                </c:pt>
                <c:pt idx="1319">
                  <c:v>1961125.9449403118</c:v>
                </c:pt>
                <c:pt idx="1320">
                  <c:v>1962475.9526972277</c:v>
                </c:pt>
                <c:pt idx="1321">
                  <c:v>1963825.0315235802</c:v>
                </c:pt>
                <c:pt idx="1322">
                  <c:v>1965173.1811572132</c:v>
                </c:pt>
                <c:pt idx="1323">
                  <c:v>1966520.4013377139</c:v>
                </c:pt>
                <c:pt idx="1324">
                  <c:v>1967866.69180641</c:v>
                </c:pt>
                <c:pt idx="1325">
                  <c:v>1969212.0523063676</c:v>
                </c:pt>
                <c:pt idx="1326">
                  <c:v>1970556.4825823866</c:v>
                </c:pt>
                <c:pt idx="1327">
                  <c:v>1971899.9823809993</c:v>
                </c:pt>
                <c:pt idx="1328">
                  <c:v>1973242.551450466</c:v>
                </c:pt>
                <c:pt idx="1329">
                  <c:v>1974584.1895407734</c:v>
                </c:pt>
                <c:pt idx="1330">
                  <c:v>1975924.8964036298</c:v>
                </c:pt>
                <c:pt idx="1331">
                  <c:v>1977264.6717924636</c:v>
                </c:pt>
                <c:pt idx="1332">
                  <c:v>1978603.5154624206</c:v>
                </c:pt>
                <c:pt idx="1333">
                  <c:v>1979941.4271703591</c:v>
                </c:pt>
                <c:pt idx="1334">
                  <c:v>1981278.4066748486</c:v>
                </c:pt>
                <c:pt idx="1335">
                  <c:v>1982614.4537361667</c:v>
                </c:pt>
                <c:pt idx="1336">
                  <c:v>1983949.5681162958</c:v>
                </c:pt>
                <c:pt idx="1337">
                  <c:v>1985283.7495789202</c:v>
                </c:pt>
                <c:pt idx="1338">
                  <c:v>1986616.9978894228</c:v>
                </c:pt>
                <c:pt idx="1339">
                  <c:v>1987949.3128148837</c:v>
                </c:pt>
                <c:pt idx="1340">
                  <c:v>1989280.6941240756</c:v>
                </c:pt>
                <c:pt idx="1341">
                  <c:v>1990611.141587462</c:v>
                </c:pt>
                <c:pt idx="1342">
                  <c:v>1991940.654977194</c:v>
                </c:pt>
                <c:pt idx="1343">
                  <c:v>1993269.2340671066</c:v>
                </c:pt>
                <c:pt idx="1344">
                  <c:v>1994596.8786327185</c:v>
                </c:pt>
                <c:pt idx="1345">
                  <c:v>1995923.5884512253</c:v>
                </c:pt>
                <c:pt idx="1346">
                  <c:v>1997249.3633015007</c:v>
                </c:pt>
                <c:pt idx="1347">
                  <c:v>1998574.2029640907</c:v>
                </c:pt>
                <c:pt idx="1348">
                  <c:v>1999898.1072212122</c:v>
                </c:pt>
                <c:pt idx="1349">
                  <c:v>2001221.0758567506</c:v>
                </c:pt>
                <c:pt idx="1350">
                  <c:v>2002543.1086562555</c:v>
                </c:pt>
                <c:pt idx="1351">
                  <c:v>2003864.2054069396</c:v>
                </c:pt>
                <c:pt idx="1352">
                  <c:v>2005184.365897675</c:v>
                </c:pt>
                <c:pt idx="1353">
                  <c:v>2006503.5899189902</c:v>
                </c:pt>
                <c:pt idx="1354">
                  <c:v>2007821.8772630685</c:v>
                </c:pt>
                <c:pt idx="1355">
                  <c:v>2009139.2277237442</c:v>
                </c:pt>
                <c:pt idx="1356">
                  <c:v>2010455.6410965</c:v>
                </c:pt>
                <c:pt idx="1357">
                  <c:v>2011771.1171784652</c:v>
                </c:pt>
                <c:pt idx="1358">
                  <c:v>2013085.6557684122</c:v>
                </c:pt>
                <c:pt idx="1359">
                  <c:v>2014399.2566667534</c:v>
                </c:pt>
                <c:pt idx="1360">
                  <c:v>2015711.9196755406</c:v>
                </c:pt>
                <c:pt idx="1361">
                  <c:v>2017023.6445984591</c:v>
                </c:pt>
                <c:pt idx="1362">
                  <c:v>2018334.431240828</c:v>
                </c:pt>
                <c:pt idx="1363">
                  <c:v>2019644.279409596</c:v>
                </c:pt>
                <c:pt idx="1364">
                  <c:v>2020953.1889133395</c:v>
                </c:pt>
                <c:pt idx="1365">
                  <c:v>2022261.159562259</c:v>
                </c:pt>
                <c:pt idx="1366">
                  <c:v>2023568.1911681772</c:v>
                </c:pt>
                <c:pt idx="1367">
                  <c:v>2024874.2835445367</c:v>
                </c:pt>
                <c:pt idx="1368">
                  <c:v>2026179.4365063973</c:v>
                </c:pt>
                <c:pt idx="1369">
                  <c:v>2027483.6498704322</c:v>
                </c:pt>
                <c:pt idx="1370">
                  <c:v>2028786.923454927</c:v>
                </c:pt>
                <c:pt idx="1371">
                  <c:v>2030089.2570797761</c:v>
                </c:pt>
                <c:pt idx="1372">
                  <c:v>2031390.6505664811</c:v>
                </c:pt>
                <c:pt idx="1373">
                  <c:v>2032691.1037381471</c:v>
                </c:pt>
                <c:pt idx="1374">
                  <c:v>2033990.6164194809</c:v>
                </c:pt>
                <c:pt idx="1375">
                  <c:v>2035289.1884367885</c:v>
                </c:pt>
                <c:pt idx="1376">
                  <c:v>2036586.8196179722</c:v>
                </c:pt>
                <c:pt idx="1377">
                  <c:v>2037883.5097925283</c:v>
                </c:pt>
                <c:pt idx="1378">
                  <c:v>2039179.2587915447</c:v>
                </c:pt>
                <c:pt idx="1379">
                  <c:v>2040474.0664476985</c:v>
                </c:pt>
                <c:pt idx="1380">
                  <c:v>2041767.9325952528</c:v>
                </c:pt>
                <c:pt idx="1381">
                  <c:v>2043060.8570700546</c:v>
                </c:pt>
                <c:pt idx="1382">
                  <c:v>2044352.8397095331</c:v>
                </c:pt>
                <c:pt idx="1383">
                  <c:v>2045643.8803526964</c:v>
                </c:pt>
                <c:pt idx="1384">
                  <c:v>2046933.9788401292</c:v>
                </c:pt>
                <c:pt idx="1385">
                  <c:v>2048223.1350139899</c:v>
                </c:pt>
                <c:pt idx="1386">
                  <c:v>2049511.3487180092</c:v>
                </c:pt>
                <c:pt idx="1387">
                  <c:v>2050798.6197974877</c:v>
                </c:pt>
                <c:pt idx="1388">
                  <c:v>2052084.9480992914</c:v>
                </c:pt>
                <c:pt idx="1389">
                  <c:v>2053370.3334718524</c:v>
                </c:pt>
                <c:pt idx="1390">
                  <c:v>2054654.7757651638</c:v>
                </c:pt>
                <c:pt idx="1391">
                  <c:v>2055938.2748307795</c:v>
                </c:pt>
                <c:pt idx="1392">
                  <c:v>2057220.8305218099</c:v>
                </c:pt>
                <c:pt idx="1393">
                  <c:v>2058502.4426929203</c:v>
                </c:pt>
                <c:pt idx="1394">
                  <c:v>2059783.1112003294</c:v>
                </c:pt>
                <c:pt idx="1395">
                  <c:v>2061062.8359018054</c:v>
                </c:pt>
                <c:pt idx="1396">
                  <c:v>2062341.6166566652</c:v>
                </c:pt>
                <c:pt idx="1397">
                  <c:v>2063619.4533257706</c:v>
                </c:pt>
                <c:pt idx="1398">
                  <c:v>2064896.3457715262</c:v>
                </c:pt>
                <c:pt idx="1399">
                  <c:v>2066172.293857879</c:v>
                </c:pt>
                <c:pt idx="1400">
                  <c:v>2067447.2974503133</c:v>
                </c:pt>
                <c:pt idx="1401">
                  <c:v>2068721.3564158508</c:v>
                </c:pt>
                <c:pt idx="1402">
                  <c:v>2069994.4706230455</c:v>
                </c:pt>
                <c:pt idx="1403">
                  <c:v>2071266.6399419848</c:v>
                </c:pt>
                <c:pt idx="1404">
                  <c:v>2072537.8642442846</c:v>
                </c:pt>
                <c:pt idx="1405">
                  <c:v>2073808.143403088</c:v>
                </c:pt>
                <c:pt idx="1406">
                  <c:v>2075077.4772930634</c:v>
                </c:pt>
                <c:pt idx="1407">
                  <c:v>2076345.8657904011</c:v>
                </c:pt>
                <c:pt idx="1408">
                  <c:v>2077613.3087728126</c:v>
                </c:pt>
                <c:pt idx="1409">
                  <c:v>2078879.8061195263</c:v>
                </c:pt>
                <c:pt idx="1410">
                  <c:v>2080145.3577112877</c:v>
                </c:pt>
                <c:pt idx="1411">
                  <c:v>2081409.9634303548</c:v>
                </c:pt>
                <c:pt idx="1412">
                  <c:v>2082673.623160498</c:v>
                </c:pt>
                <c:pt idx="1413">
                  <c:v>2083936.3367869963</c:v>
                </c:pt>
                <c:pt idx="1414">
                  <c:v>2085198.1041966358</c:v>
                </c:pt>
                <c:pt idx="1415">
                  <c:v>2086458.9252777072</c:v>
                </c:pt>
                <c:pt idx="1416">
                  <c:v>2087718.7999200036</c:v>
                </c:pt>
                <c:pt idx="1417">
                  <c:v>2088977.7280148191</c:v>
                </c:pt>
                <c:pt idx="1418">
                  <c:v>2090235.7094549453</c:v>
                </c:pt>
                <c:pt idx="1419">
                  <c:v>2091492.7441346701</c:v>
                </c:pt>
                <c:pt idx="1420">
                  <c:v>2092748.8319497753</c:v>
                </c:pt>
                <c:pt idx="1421">
                  <c:v>2094003.9727975344</c:v>
                </c:pt>
                <c:pt idx="1422">
                  <c:v>2095258.1665767101</c:v>
                </c:pt>
                <c:pt idx="1423">
                  <c:v>2096511.4131875527</c:v>
                </c:pt>
                <c:pt idx="1424">
                  <c:v>2097763.7125317981</c:v>
                </c:pt>
                <c:pt idx="1425">
                  <c:v>2099015.064512664</c:v>
                </c:pt>
                <c:pt idx="1426">
                  <c:v>2100265.4690348511</c:v>
                </c:pt>
                <c:pt idx="1427">
                  <c:v>2101514.9260045369</c:v>
                </c:pt>
                <c:pt idx="1428">
                  <c:v>2102763.4353293772</c:v>
                </c:pt>
                <c:pt idx="1429">
                  <c:v>2104010.9969185009</c:v>
                </c:pt>
                <c:pt idx="1430">
                  <c:v>2105257.6106825112</c:v>
                </c:pt>
                <c:pt idx="1431">
                  <c:v>2106503.2765334803</c:v>
                </c:pt>
                <c:pt idx="1432">
                  <c:v>2107747.9943849496</c:v>
                </c:pt>
                <c:pt idx="1433">
                  <c:v>2108991.7641519257</c:v>
                </c:pt>
                <c:pt idx="1434">
                  <c:v>2110234.5857508807</c:v>
                </c:pt>
                <c:pt idx="1435">
                  <c:v>2111476.4590997477</c:v>
                </c:pt>
                <c:pt idx="1436">
                  <c:v>2112717.3841179209</c:v>
                </c:pt>
                <c:pt idx="1437">
                  <c:v>2113957.3607262513</c:v>
                </c:pt>
                <c:pt idx="1438">
                  <c:v>2115196.388847047</c:v>
                </c:pt>
                <c:pt idx="1439">
                  <c:v>2116434.4684040691</c:v>
                </c:pt>
                <c:pt idx="1440">
                  <c:v>2117671.5993225309</c:v>
                </c:pt>
                <c:pt idx="1441">
                  <c:v>2118907.781529095</c:v>
                </c:pt>
                <c:pt idx="1442">
                  <c:v>2120143.0149518736</c:v>
                </c:pt>
                <c:pt idx="1443">
                  <c:v>2121377.2995204227</c:v>
                </c:pt>
                <c:pt idx="1444">
                  <c:v>2122610.6351657426</c:v>
                </c:pt>
                <c:pt idx="1445">
                  <c:v>2123843.0218202756</c:v>
                </c:pt>
                <c:pt idx="1446">
                  <c:v>2125074.4594179038</c:v>
                </c:pt>
                <c:pt idx="1447">
                  <c:v>2126304.9478939469</c:v>
                </c:pt>
                <c:pt idx="1448">
                  <c:v>2127534.4871851606</c:v>
                </c:pt>
                <c:pt idx="1449">
                  <c:v>2128763.077229734</c:v>
                </c:pt>
                <c:pt idx="1450">
                  <c:v>2129990.7179672881</c:v>
                </c:pt>
                <c:pt idx="1451">
                  <c:v>2131217.4093388738</c:v>
                </c:pt>
                <c:pt idx="1452">
                  <c:v>2132443.1512869699</c:v>
                </c:pt>
                <c:pt idx="1453">
                  <c:v>2133667.9437554809</c:v>
                </c:pt>
                <c:pt idx="1454">
                  <c:v>2134891.7866897364</c:v>
                </c:pt>
                <c:pt idx="1455">
                  <c:v>2136114.6800364861</c:v>
                </c:pt>
                <c:pt idx="1456">
                  <c:v>2137336.6237439006</c:v>
                </c:pt>
                <c:pt idx="1457">
                  <c:v>2138557.6177615691</c:v>
                </c:pt>
                <c:pt idx="1458">
                  <c:v>2139777.6620404967</c:v>
                </c:pt>
                <c:pt idx="1459">
                  <c:v>2140996.7565331021</c:v>
                </c:pt>
                <c:pt idx="1460">
                  <c:v>2142214.9011932169</c:v>
                </c:pt>
                <c:pt idx="1461">
                  <c:v>2143432.0959760835</c:v>
                </c:pt>
                <c:pt idx="1462">
                  <c:v>2144648.3408383518</c:v>
                </c:pt>
                <c:pt idx="1463">
                  <c:v>2145863.6357380794</c:v>
                </c:pt>
                <c:pt idx="1464">
                  <c:v>2147077.980634727</c:v>
                </c:pt>
                <c:pt idx="1465">
                  <c:v>2148291.37548916</c:v>
                </c:pt>
                <c:pt idx="1466">
                  <c:v>2149503.8202636428</c:v>
                </c:pt>
                <c:pt idx="1467">
                  <c:v>2150715.3149218406</c:v>
                </c:pt>
                <c:pt idx="1468">
                  <c:v>2151925.8594288151</c:v>
                </c:pt>
                <c:pt idx="1469">
                  <c:v>2153135.453751022</c:v>
                </c:pt>
                <c:pt idx="1470">
                  <c:v>2154344.0978563121</c:v>
                </c:pt>
                <c:pt idx="1471">
                  <c:v>2155551.7917139265</c:v>
                </c:pt>
                <c:pt idx="1472">
                  <c:v>2156758.5352944969</c:v>
                </c:pt>
                <c:pt idx="1473">
                  <c:v>2157964.3285700423</c:v>
                </c:pt>
                <c:pt idx="1474">
                  <c:v>2159169.1715139668</c:v>
                </c:pt>
                <c:pt idx="1475">
                  <c:v>2160373.0641010604</c:v>
                </c:pt>
                <c:pt idx="1476">
                  <c:v>2161576.0063074939</c:v>
                </c:pt>
                <c:pt idx="1477">
                  <c:v>2162777.9981108191</c:v>
                </c:pt>
                <c:pt idx="1478">
                  <c:v>2163979.0394899659</c:v>
                </c:pt>
                <c:pt idx="1479">
                  <c:v>2165179.1304252418</c:v>
                </c:pt>
                <c:pt idx="1480">
                  <c:v>2166378.2708983277</c:v>
                </c:pt>
                <c:pt idx="1481">
                  <c:v>2167576.4608922792</c:v>
                </c:pt>
                <c:pt idx="1482">
                  <c:v>2168773.7003915226</c:v>
                </c:pt>
                <c:pt idx="1483">
                  <c:v>2169969.989381853</c:v>
                </c:pt>
                <c:pt idx="1484">
                  <c:v>2171165.3278504345</c:v>
                </c:pt>
                <c:pt idx="1485">
                  <c:v>2172359.7157857958</c:v>
                </c:pt>
                <c:pt idx="1486">
                  <c:v>2173553.1531778304</c:v>
                </c:pt>
                <c:pt idx="1487">
                  <c:v>2174745.6400177935</c:v>
                </c:pt>
                <c:pt idx="1488">
                  <c:v>2175937.1762983012</c:v>
                </c:pt>
                <c:pt idx="1489">
                  <c:v>2177127.7620133278</c:v>
                </c:pt>
                <c:pt idx="1490">
                  <c:v>2178317.3971582055</c:v>
                </c:pt>
                <c:pt idx="1491">
                  <c:v>2179506.0817296207</c:v>
                </c:pt>
                <c:pt idx="1492">
                  <c:v>2180693.8157256134</c:v>
                </c:pt>
                <c:pt idx="1493">
                  <c:v>2181880.5991455754</c:v>
                </c:pt>
                <c:pt idx="1494">
                  <c:v>2183066.4319902477</c:v>
                </c:pt>
                <c:pt idx="1495">
                  <c:v>2184251.3142617205</c:v>
                </c:pt>
                <c:pt idx="1496">
                  <c:v>2185435.2459634291</c:v>
                </c:pt>
                <c:pt idx="1497">
                  <c:v>2186618.2271001539</c:v>
                </c:pt>
                <c:pt idx="1498">
                  <c:v>2187800.2576780184</c:v>
                </c:pt>
                <c:pt idx="1499">
                  <c:v>2188981.3377044871</c:v>
                </c:pt>
                <c:pt idx="1500">
                  <c:v>2190161.4671883634</c:v>
                </c:pt>
              </c:numCache>
            </c:numRef>
          </c:yVal>
          <c:smooth val="0"/>
          <c:extLst>
            <c:ext xmlns:c16="http://schemas.microsoft.com/office/drawing/2014/chart" uri="{C3380CC4-5D6E-409C-BE32-E72D297353CC}">
              <c16:uniqueId val="{00000000-AA31-463F-B8E2-A7EBC94692F8}"/>
            </c:ext>
          </c:extLst>
        </c:ser>
        <c:ser>
          <c:idx val="3"/>
          <c:order val="1"/>
          <c:tx>
            <c:strRef>
              <c:f>kinetics!$L$39</c:f>
              <c:strCache>
                <c:ptCount val="1"/>
                <c:pt idx="0">
                  <c:v>pS13 when pS16</c:v>
                </c:pt>
              </c:strCache>
            </c:strRef>
          </c:tx>
          <c:spPr>
            <a:ln w="19050" cap="rnd">
              <a:solidFill>
                <a:schemeClr val="accent4"/>
              </a:solidFill>
              <a:round/>
            </a:ln>
            <a:effectLst/>
          </c:spPr>
          <c:marker>
            <c:symbol val="none"/>
          </c:marker>
          <c:xVal>
            <c:numRef>
              <c:f>kinetics!$J$40:$J$20000</c:f>
              <c:numCache>
                <c:formatCode>General</c:formatCode>
                <c:ptCount val="199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numCache>
            </c:numRef>
          </c:xVal>
          <c:yVal>
            <c:numRef>
              <c:f>kinetics!$L$40:$L$20000</c:f>
              <c:numCache>
                <c:formatCode>General</c:formatCode>
                <c:ptCount val="19961"/>
                <c:pt idx="0">
                  <c:v>0</c:v>
                </c:pt>
                <c:pt idx="1">
                  <c:v>14.245014245014243</c:v>
                </c:pt>
                <c:pt idx="2">
                  <c:v>42.617645448169725</c:v>
                </c:pt>
                <c:pt idx="3">
                  <c:v>85.00197399640669</c:v>
                </c:pt>
                <c:pt idx="4">
                  <c:v>141.28353189755887</c:v>
                </c:pt>
                <c:pt idx="5">
                  <c:v>211.34927731321483</c:v>
                </c:pt>
                <c:pt idx="6">
                  <c:v>295.08756966135149</c:v>
                </c:pt>
                <c:pt idx="7">
                  <c:v>392.38814527324683</c:v>
                </c:pt>
                <c:pt idx="8">
                  <c:v>503.14209358967219</c:v>
                </c:pt>
                <c:pt idx="9">
                  <c:v>627.24183388184349</c:v>
                </c:pt>
                <c:pt idx="10">
                  <c:v>764.58109248306994</c:v>
                </c:pt>
                <c:pt idx="11">
                  <c:v>915.05488051748057</c:v>
                </c:pt>
                <c:pt idx="12">
                  <c:v>1078.5594721126388</c:v>
                </c:pt>
                <c:pt idx="13">
                  <c:v>1254.9923830832629</c:v>
                </c:pt>
                <c:pt idx="14">
                  <c:v>1444.2523500736727</c:v>
                </c:pt>
                <c:pt idx="15">
                  <c:v>1646.2393101469579</c:v>
                </c:pt>
                <c:pt idx="16">
                  <c:v>1860.8543808092413</c:v>
                </c:pt>
                <c:pt idx="17">
                  <c:v>2087.9998404577591</c:v>
                </c:pt>
                <c:pt idx="18">
                  <c:v>2327.5791092418281</c:v>
                </c:pt>
                <c:pt idx="19">
                  <c:v>2579.4967303260996</c:v>
                </c:pt>
                <c:pt idx="20">
                  <c:v>2843.658351545821</c:v>
                </c:pt>
                <c:pt idx="21">
                  <c:v>3119.970707444134</c:v>
                </c:pt>
                <c:pt idx="22">
                  <c:v>3408.3416016817346</c:v>
                </c:pt>
                <c:pt idx="23">
                  <c:v>3708.6798898095162</c:v>
                </c:pt>
                <c:pt idx="24">
                  <c:v>4020.8954623950826</c:v>
                </c:pt>
                <c:pt idx="25">
                  <c:v>4344.8992284942979</c:v>
                </c:pt>
                <c:pt idx="26">
                  <c:v>4680.6030994592929</c:v>
                </c:pt>
                <c:pt idx="27">
                  <c:v>5027.9199730746041</c:v>
                </c:pt>
                <c:pt idx="28">
                  <c:v>5386.7637180133534</c:v>
                </c:pt>
                <c:pt idx="29">
                  <c:v>5757.0491586056287</c:v>
                </c:pt>
                <c:pt idx="30">
                  <c:v>6138.692059911431</c:v>
                </c:pt>
                <c:pt idx="31">
                  <c:v>6531.6091130907917</c:v>
                </c:pt>
                <c:pt idx="32">
                  <c:v>6935.7179210638587</c:v>
                </c:pt>
                <c:pt idx="33">
                  <c:v>7350.9369844539697</c:v>
                </c:pt>
                <c:pt idx="34">
                  <c:v>7777.1856878069193</c:v>
                </c:pt>
                <c:pt idx="35">
                  <c:v>8214.384286079825</c:v>
                </c:pt>
                <c:pt idx="36">
                  <c:v>8662.4538913931683</c:v>
                </c:pt>
                <c:pt idx="37">
                  <c:v>9121.316460039794</c:v>
                </c:pt>
                <c:pt idx="38">
                  <c:v>9590.8947797447963</c:v>
                </c:pt>
                <c:pt idx="39">
                  <c:v>10071.112457170399</c:v>
                </c:pt>
                <c:pt idx="40">
                  <c:v>10561.893905660105</c:v>
                </c:pt>
                <c:pt idx="41">
                  <c:v>11063.164333216549</c:v>
                </c:pt>
                <c:pt idx="42">
                  <c:v>11574.849730707625</c:v>
                </c:pt>
                <c:pt idx="43">
                  <c:v>12096.876860295613</c:v>
                </c:pt>
                <c:pt idx="44">
                  <c:v>12629.173244084204</c:v>
                </c:pt>
                <c:pt idx="45">
                  <c:v>13171.667152978402</c:v>
                </c:pt>
                <c:pt idx="46">
                  <c:v>13724.287595752461</c:v>
                </c:pt>
                <c:pt idx="47">
                  <c:v>14286.964308321152</c:v>
                </c:pt>
                <c:pt idx="48">
                  <c:v>14859.627743209718</c:v>
                </c:pt>
                <c:pt idx="49">
                  <c:v>15442.209059218088</c:v>
                </c:pt>
                <c:pt idx="50">
                  <c:v>16034.640111274968</c:v>
                </c:pt>
                <c:pt idx="51">
                  <c:v>16636.85344047756</c:v>
                </c:pt>
                <c:pt idx="52">
                  <c:v>17248.782264312806</c:v>
                </c:pt>
                <c:pt idx="53">
                  <c:v>17870.360467056104</c:v>
                </c:pt>
                <c:pt idx="54">
                  <c:v>18501.522590343608</c:v>
                </c:pt>
                <c:pt idx="55">
                  <c:v>19142.203823914268</c:v>
                </c:pt>
                <c:pt idx="56">
                  <c:v>19792.339996517912</c:v>
                </c:pt>
                <c:pt idx="57">
                  <c:v>20451.86756698574</c:v>
                </c:pt>
                <c:pt idx="58">
                  <c:v>21120.723615459705</c:v>
                </c:pt>
                <c:pt idx="59">
                  <c:v>21798.845834777356</c:v>
                </c:pt>
                <c:pt idx="60">
                  <c:v>22486.17252200875</c:v>
                </c:pt>
                <c:pt idx="61">
                  <c:v>23182.642570142234</c:v>
                </c:pt>
                <c:pt idx="62">
                  <c:v>23888.195459915838</c:v>
                </c:pt>
                <c:pt idx="63">
                  <c:v>24602.771251791244</c:v>
                </c:pt>
                <c:pt idx="64">
                  <c:v>25326.31057806727</c:v>
                </c:pt>
                <c:pt idx="65">
                  <c:v>26058.754635129917</c:v>
                </c:pt>
                <c:pt idx="66">
                  <c:v>26800.045175836116</c:v>
                </c:pt>
                <c:pt idx="67">
                  <c:v>27550.124502028379</c:v>
                </c:pt>
                <c:pt idx="68">
                  <c:v>28308.935457177584</c:v>
                </c:pt>
                <c:pt idx="69">
                  <c:v>29076.421419151266</c:v>
                </c:pt>
                <c:pt idx="70">
                  <c:v>29852.526293104791</c:v>
                </c:pt>
                <c:pt idx="71">
                  <c:v>30637.194504492858</c:v>
                </c:pt>
                <c:pt idx="72">
                  <c:v>31430.370992198896</c:v>
                </c:pt>
                <c:pt idx="73">
                  <c:v>32232.001201779884</c:v>
                </c:pt>
                <c:pt idx="74">
                  <c:v>33042.031078824286</c:v>
                </c:pt>
                <c:pt idx="75">
                  <c:v>33860.407062420774</c:v>
                </c:pt>
                <c:pt idx="76">
                  <c:v>34687.076078735459</c:v>
                </c:pt>
                <c:pt idx="77">
                  <c:v>35521.985534695516</c:v>
                </c:pt>
                <c:pt idx="78">
                  <c:v>36365.083311776994</c:v>
                </c:pt>
                <c:pt idx="79">
                  <c:v>37216.317759894737</c:v>
                </c:pt>
                <c:pt idx="80">
                  <c:v>38075.637691392403</c:v>
                </c:pt>
                <c:pt idx="81">
                  <c:v>38942.992375130547</c:v>
                </c:pt>
                <c:pt idx="82">
                  <c:v>39818.331530670825</c:v>
                </c:pt>
                <c:pt idx="83">
                  <c:v>40701.605322554482</c:v>
                </c:pt>
                <c:pt idx="84">
                  <c:v>41592.764354673171</c:v>
                </c:pt>
                <c:pt idx="85">
                  <c:v>42491.759664730358</c:v>
                </c:pt>
                <c:pt idx="86">
                  <c:v>43398.542718791527</c:v>
                </c:pt>
                <c:pt idx="87">
                  <c:v>44313.065405921436</c:v>
                </c:pt>
                <c:pt idx="88">
                  <c:v>45235.280032906732</c:v>
                </c:pt>
                <c:pt idx="89">
                  <c:v>46165.13931906232</c:v>
                </c:pt>
                <c:pt idx="90">
                  <c:v>47102.596391119812</c:v>
                </c:pt>
                <c:pt idx="91">
                  <c:v>48047.604778196503</c:v>
                </c:pt>
                <c:pt idx="92">
                  <c:v>49000.118406843321</c:v>
                </c:pt>
                <c:pt idx="93">
                  <c:v>49960.091596170307</c:v>
                </c:pt>
                <c:pt idx="94">
                  <c:v>50927.479053048017</c:v>
                </c:pt>
                <c:pt idx="95">
                  <c:v>51902.235867383555</c:v>
                </c:pt>
                <c:pt idx="96">
                  <c:v>52884.317507469714</c:v>
                </c:pt>
                <c:pt idx="97">
                  <c:v>53873.679815405929</c:v>
                </c:pt>
                <c:pt idx="98">
                  <c:v>54870.279002589625</c:v>
                </c:pt>
                <c:pt idx="99">
                  <c:v>55874.071645276716</c:v>
                </c:pt>
                <c:pt idx="100">
                  <c:v>56885.014680209904</c:v>
                </c:pt>
                <c:pt idx="101">
                  <c:v>57903.065400313528</c:v>
                </c:pt>
                <c:pt idx="102">
                  <c:v>58928.181450453798</c:v>
                </c:pt>
                <c:pt idx="103">
                  <c:v>59960.320823263122</c:v>
                </c:pt>
                <c:pt idx="104">
                  <c:v>60999.441855027369</c:v>
                </c:pt>
                <c:pt idx="105">
                  <c:v>62045.503221634965</c:v>
                </c:pt>
                <c:pt idx="106">
                  <c:v>63098.463934586638</c:v>
                </c:pt>
                <c:pt idx="107">
                  <c:v>64158.283337064735</c:v>
                </c:pt>
                <c:pt idx="108">
                  <c:v>65224.921100061001</c:v>
                </c:pt>
                <c:pt idx="109">
                  <c:v>66298.337218561806</c:v>
                </c:pt>
                <c:pt idx="110">
                  <c:v>67378.49200778974</c:v>
                </c:pt>
                <c:pt idx="111">
                  <c:v>68465.346099500632</c:v>
                </c:pt>
                <c:pt idx="112">
                  <c:v>69558.860438334901</c:v>
                </c:pt>
                <c:pt idx="113">
                  <c:v>70658.996278222359</c:v>
                </c:pt>
                <c:pt idx="114">
                  <c:v>71765.715178839426</c:v>
                </c:pt>
                <c:pt idx="115">
                  <c:v>72878.97900211798</c:v>
                </c:pt>
                <c:pt idx="116">
                  <c:v>73998.749908804733</c:v>
                </c:pt>
                <c:pt idx="117">
                  <c:v>75124.990355070389</c:v>
                </c:pt>
                <c:pt idx="118">
                  <c:v>76257.663089167632</c:v>
                </c:pt>
                <c:pt idx="119">
                  <c:v>77396.731148137173</c:v>
                </c:pt>
                <c:pt idx="120">
                  <c:v>78542.157854560894</c:v>
                </c:pt>
                <c:pt idx="121">
                  <c:v>79693.906813361376</c:v>
                </c:pt>
                <c:pt idx="122">
                  <c:v>80851.941908646986</c:v>
                </c:pt>
                <c:pt idx="123">
                  <c:v>82016.227300601662</c:v>
                </c:pt>
                <c:pt idx="124">
                  <c:v>83186.727422418742</c:v>
                </c:pt>
                <c:pt idx="125">
                  <c:v>84363.406977278006</c:v>
                </c:pt>
                <c:pt idx="126">
                  <c:v>85546.230935365165</c:v>
                </c:pt>
                <c:pt idx="127">
                  <c:v>86735.16453093318</c:v>
                </c:pt>
                <c:pt idx="128">
                  <c:v>87930.173259404575</c:v>
                </c:pt>
                <c:pt idx="129">
                  <c:v>89131.222874514147</c:v>
                </c:pt>
                <c:pt idx="130">
                  <c:v>90338.279385491333</c:v>
                </c:pt>
                <c:pt idx="131">
                  <c:v>91551.309054281577</c:v>
                </c:pt>
                <c:pt idx="132">
                  <c:v>92770.278392806053</c:v>
                </c:pt>
                <c:pt idx="133">
                  <c:v>93995.154160259131</c:v>
                </c:pt>
                <c:pt idx="134">
                  <c:v>95225.903360442826</c:v>
                </c:pt>
                <c:pt idx="135">
                  <c:v>96462.493239137824</c:v>
                </c:pt>
                <c:pt idx="136">
                  <c:v>97704.891281510267</c:v>
                </c:pt>
                <c:pt idx="137">
                  <c:v>98953.065209553853</c:v>
                </c:pt>
                <c:pt idx="138">
                  <c:v>100206.98297956662</c:v>
                </c:pt>
                <c:pt idx="139">
                  <c:v>101466.61277966175</c:v>
                </c:pt>
                <c:pt idx="140">
                  <c:v>102731.92302731211</c:v>
                </c:pt>
                <c:pt idx="141">
                  <c:v>104002.88236692756</c:v>
                </c:pt>
                <c:pt idx="142">
                  <c:v>105279.45966746492</c:v>
                </c:pt>
                <c:pt idx="143">
                  <c:v>106561.62402006974</c:v>
                </c:pt>
                <c:pt idx="144">
                  <c:v>107849.34473574955</c:v>
                </c:pt>
                <c:pt idx="145">
                  <c:v>109142.59134307802</c:v>
                </c:pt>
                <c:pt idx="146">
                  <c:v>110441.33358592956</c:v>
                </c:pt>
                <c:pt idx="147">
                  <c:v>111745.54142124373</c:v>
                </c:pt>
                <c:pt idx="148">
                  <c:v>113055.1850168192</c:v>
                </c:pt>
                <c:pt idx="149">
                  <c:v>114370.23474913667</c:v>
                </c:pt>
                <c:pt idx="150">
                  <c:v>115690.66120121024</c:v>
                </c:pt>
                <c:pt idx="151">
                  <c:v>117016.43516046696</c:v>
                </c:pt>
                <c:pt idx="152">
                  <c:v>118347.52761665385</c:v>
                </c:pt>
                <c:pt idx="153">
                  <c:v>119683.9097597722</c:v>
                </c:pt>
                <c:pt idx="154">
                  <c:v>121025.55297803857</c:v>
                </c:pt>
                <c:pt idx="155">
                  <c:v>122372.42885587219</c:v>
                </c:pt>
                <c:pt idx="156">
                  <c:v>123724.50917190817</c:v>
                </c:pt>
                <c:pt idx="157">
                  <c:v>125081.76589703634</c:v>
                </c:pt>
                <c:pt idx="158">
                  <c:v>126444.17119246513</c:v>
                </c:pt>
                <c:pt idx="159">
                  <c:v>127811.69740781025</c:v>
                </c:pt>
                <c:pt idx="160">
                  <c:v>129184.3170792076</c:v>
                </c:pt>
                <c:pt idx="161">
                  <c:v>130562.00292745027</c:v>
                </c:pt>
                <c:pt idx="162">
                  <c:v>131944.72785614914</c:v>
                </c:pt>
                <c:pt idx="163">
                  <c:v>133332.46494991655</c:v>
                </c:pt>
                <c:pt idx="164">
                  <c:v>134725.18747257313</c:v>
                </c:pt>
                <c:pt idx="165">
                  <c:v>136122.86886537689</c:v>
                </c:pt>
                <c:pt idx="166">
                  <c:v>137525.4827452747</c:v>
                </c:pt>
                <c:pt idx="167">
                  <c:v>138933.00290317554</c:v>
                </c:pt>
                <c:pt idx="168">
                  <c:v>140345.40330224531</c:v>
                </c:pt>
                <c:pt idx="169">
                  <c:v>141762.65807622275</c:v>
                </c:pt>
                <c:pt idx="170">
                  <c:v>143184.74152775641</c:v>
                </c:pt>
                <c:pt idx="171">
                  <c:v>144611.62812676202</c:v>
                </c:pt>
                <c:pt idx="172">
                  <c:v>146043.29250880022</c:v>
                </c:pt>
                <c:pt idx="173">
                  <c:v>147479.70947347424</c:v>
                </c:pt>
                <c:pt idx="174">
                  <c:v>148920.85398284715</c:v>
                </c:pt>
                <c:pt idx="175">
                  <c:v>150366.70115987866</c:v>
                </c:pt>
                <c:pt idx="176">
                  <c:v>151817.22628688085</c:v>
                </c:pt>
                <c:pt idx="177">
                  <c:v>153272.40480399269</c:v>
                </c:pt>
                <c:pt idx="178">
                  <c:v>154732.21230767327</c:v>
                </c:pt>
                <c:pt idx="179">
                  <c:v>156196.62454921304</c:v>
                </c:pt>
                <c:pt idx="180">
                  <c:v>157665.61743326325</c:v>
                </c:pt>
                <c:pt idx="181">
                  <c:v>159139.16701638297</c:v>
                </c:pt>
                <c:pt idx="182">
                  <c:v>160617.24950560363</c:v>
                </c:pt>
                <c:pt idx="183">
                  <c:v>162099.84125701073</c:v>
                </c:pt>
                <c:pt idx="184">
                  <c:v>163586.91877434269</c:v>
                </c:pt>
                <c:pt idx="185">
                  <c:v>165078.45870760613</c:v>
                </c:pt>
                <c:pt idx="186">
                  <c:v>166574.43785170786</c:v>
                </c:pt>
                <c:pt idx="187">
                  <c:v>168074.83314510298</c:v>
                </c:pt>
                <c:pt idx="188">
                  <c:v>169579.62166845909</c:v>
                </c:pt>
                <c:pt idx="189">
                  <c:v>171088.78064333621</c:v>
                </c:pt>
                <c:pt idx="190">
                  <c:v>172602.28743088225</c:v>
                </c:pt>
                <c:pt idx="191">
                  <c:v>174120.11953054389</c:v>
                </c:pt>
                <c:pt idx="192">
                  <c:v>175642.25457879246</c:v>
                </c:pt>
                <c:pt idx="193">
                  <c:v>177168.67034786483</c:v>
                </c:pt>
                <c:pt idx="194">
                  <c:v>178699.34474451895</c:v>
                </c:pt>
                <c:pt idx="195">
                  <c:v>180234.25580880386</c:v>
                </c:pt>
                <c:pt idx="196">
                  <c:v>181773.38171284401</c:v>
                </c:pt>
                <c:pt idx="197">
                  <c:v>183316.70075963766</c:v>
                </c:pt>
                <c:pt idx="198">
                  <c:v>184864.19138186914</c:v>
                </c:pt>
                <c:pt idx="199">
                  <c:v>186415.83214073486</c:v>
                </c:pt>
                <c:pt idx="200">
                  <c:v>187971.60172478273</c:v>
                </c:pt>
                <c:pt idx="201">
                  <c:v>189531.47894876506</c:v>
                </c:pt>
                <c:pt idx="202">
                  <c:v>191095.44275250434</c:v>
                </c:pt>
                <c:pt idx="203">
                  <c:v>192663.47219977228</c:v>
                </c:pt>
                <c:pt idx="204">
                  <c:v>194235.54647718134</c:v>
                </c:pt>
                <c:pt idx="205">
                  <c:v>195811.64489308905</c:v>
                </c:pt>
                <c:pt idx="206">
                  <c:v>197391.74687651466</c:v>
                </c:pt>
                <c:pt idx="207">
                  <c:v>198975.83197606815</c:v>
                </c:pt>
                <c:pt idx="208">
                  <c:v>200563.87985889116</c:v>
                </c:pt>
                <c:pt idx="209">
                  <c:v>202155.87030960998</c:v>
                </c:pt>
                <c:pt idx="210">
                  <c:v>203751.78322930032</c:v>
                </c:pt>
                <c:pt idx="211">
                  <c:v>205351.59863446362</c:v>
                </c:pt>
                <c:pt idx="212">
                  <c:v>206955.29665601478</c:v>
                </c:pt>
                <c:pt idx="213">
                  <c:v>208562.85753828133</c:v>
                </c:pt>
                <c:pt idx="214">
                  <c:v>210174.26163801356</c:v>
                </c:pt>
                <c:pt idx="215">
                  <c:v>211789.48942340582</c:v>
                </c:pt>
                <c:pt idx="216">
                  <c:v>213408.52147312852</c:v>
                </c:pt>
                <c:pt idx="217">
                  <c:v>215031.33847537098</c:v>
                </c:pt>
                <c:pt idx="218">
                  <c:v>216657.92122689474</c:v>
                </c:pt>
                <c:pt idx="219">
                  <c:v>218288.25063209733</c:v>
                </c:pt>
                <c:pt idx="220">
                  <c:v>219922.30770208634</c:v>
                </c:pt>
                <c:pt idx="221">
                  <c:v>221560.07355376356</c:v>
                </c:pt>
                <c:pt idx="222">
                  <c:v>223201.52940891933</c:v>
                </c:pt>
                <c:pt idx="223">
                  <c:v>224846.65659333652</c:v>
                </c:pt>
                <c:pt idx="224">
                  <c:v>226495.4365359045</c:v>
                </c:pt>
                <c:pt idx="225">
                  <c:v>228147.85076774261</c:v>
                </c:pt>
                <c:pt idx="226">
                  <c:v>229803.88092133313</c:v>
                </c:pt>
                <c:pt idx="227">
                  <c:v>231463.50872966374</c:v>
                </c:pt>
                <c:pt idx="228">
                  <c:v>233126.71602537911</c:v>
                </c:pt>
                <c:pt idx="229">
                  <c:v>234793.48473994175</c:v>
                </c:pt>
                <c:pt idx="230">
                  <c:v>236463.79690280181</c:v>
                </c:pt>
                <c:pt idx="231">
                  <c:v>238137.63464057579</c:v>
                </c:pt>
                <c:pt idx="232">
                  <c:v>239814.98017623406</c:v>
                </c:pt>
                <c:pt idx="233">
                  <c:v>241495.81582829711</c:v>
                </c:pt>
                <c:pt idx="234">
                  <c:v>243180.12401004025</c:v>
                </c:pt>
                <c:pt idx="235">
                  <c:v>244867.88722870694</c:v>
                </c:pt>
                <c:pt idx="236">
                  <c:v>246559.08808473032</c:v>
                </c:pt>
                <c:pt idx="237">
                  <c:v>248253.70927096307</c:v>
                </c:pt>
                <c:pt idx="238">
                  <c:v>249951.73357191536</c:v>
                </c:pt>
                <c:pt idx="239">
                  <c:v>251653.14386300099</c:v>
                </c:pt>
                <c:pt idx="240">
                  <c:v>253357.92310979121</c:v>
                </c:pt>
                <c:pt idx="241">
                  <c:v>255066.05436727664</c:v>
                </c:pt>
                <c:pt idx="242">
                  <c:v>256777.5207791368</c:v>
                </c:pt>
                <c:pt idx="243">
                  <c:v>258492.30557701734</c:v>
                </c:pt>
                <c:pt idx="244">
                  <c:v>260210.39207981472</c:v>
                </c:pt>
                <c:pt idx="245">
                  <c:v>261931.76369296852</c:v>
                </c:pt>
                <c:pt idx="246">
                  <c:v>263656.40390776098</c:v>
                </c:pt>
                <c:pt idx="247">
                  <c:v>265384.2963006238</c:v>
                </c:pt>
                <c:pt idx="248">
                  <c:v>267115.42453245231</c:v>
                </c:pt>
                <c:pt idx="249">
                  <c:v>268849.77234792651</c:v>
                </c:pt>
                <c:pt idx="250">
                  <c:v>270587.32357483928</c:v>
                </c:pt>
                <c:pt idx="251">
                  <c:v>272328.06212343136</c:v>
                </c:pt>
                <c:pt idx="252">
                  <c:v>274071.97198573331</c:v>
                </c:pt>
                <c:pt idx="253">
                  <c:v>275819.03723491431</c:v>
                </c:pt>
                <c:pt idx="254">
                  <c:v>277569.24202463729</c:v>
                </c:pt>
                <c:pt idx="255">
                  <c:v>279322.57058842102</c:v>
                </c:pt>
                <c:pt idx="256">
                  <c:v>281079.00723900844</c:v>
                </c:pt>
                <c:pt idx="257">
                  <c:v>282838.5363677417</c:v>
                </c:pt>
                <c:pt idx="258">
                  <c:v>284601.1424439433</c:v>
                </c:pt>
                <c:pt idx="259">
                  <c:v>286366.81001430354</c:v>
                </c:pt>
                <c:pt idx="260">
                  <c:v>288135.52370227443</c:v>
                </c:pt>
                <c:pt idx="261">
                  <c:v>289907.26820746937</c:v>
                </c:pt>
                <c:pt idx="262">
                  <c:v>291682.02830506925</c:v>
                </c:pt>
                <c:pt idx="263">
                  <c:v>293459.78884523426</c:v>
                </c:pt>
                <c:pt idx="264">
                  <c:v>295240.53475252161</c:v>
                </c:pt>
                <c:pt idx="265">
                  <c:v>297024.25102530938</c:v>
                </c:pt>
                <c:pt idx="266">
                  <c:v>298810.92273522582</c:v>
                </c:pt>
                <c:pt idx="267">
                  <c:v>300600.53502658464</c:v>
                </c:pt>
                <c:pt idx="268">
                  <c:v>302393.07311582559</c:v>
                </c:pt>
                <c:pt idx="269">
                  <c:v>304188.52229096106</c:v>
                </c:pt>
                <c:pt idx="270">
                  <c:v>305986.8679110278</c:v>
                </c:pt>
                <c:pt idx="271">
                  <c:v>307788.09540554421</c:v>
                </c:pt>
                <c:pt idx="272">
                  <c:v>309592.19027397316</c:v>
                </c:pt>
                <c:pt idx="273">
                  <c:v>311399.13808518992</c:v>
                </c:pt>
                <c:pt idx="274">
                  <c:v>313208.92447695544</c:v>
                </c:pt>
                <c:pt idx="275">
                  <c:v>315021.53515539481</c:v>
                </c:pt>
                <c:pt idx="276">
                  <c:v>316836.95589448098</c:v>
                </c:pt>
                <c:pt idx="277">
                  <c:v>318655.17253552319</c:v>
                </c:pt>
                <c:pt idx="278">
                  <c:v>320476.17098666093</c:v>
                </c:pt>
                <c:pt idx="279">
                  <c:v>322299.9372223625</c:v>
                </c:pt>
                <c:pt idx="280">
                  <c:v>324126.4572829284</c:v>
                </c:pt>
                <c:pt idx="281">
                  <c:v>325955.717274</c:v>
                </c:pt>
                <c:pt idx="282">
                  <c:v>327787.70336607262</c:v>
                </c:pt>
                <c:pt idx="283">
                  <c:v>329622.40179401339</c:v>
                </c:pt>
                <c:pt idx="284">
                  <c:v>331459.79885658406</c:v>
                </c:pt>
                <c:pt idx="285">
                  <c:v>333299.88091596804</c:v>
                </c:pt>
                <c:pt idx="286">
                  <c:v>335142.63439730235</c:v>
                </c:pt>
                <c:pt idx="287">
                  <c:v>336988.04578821396</c:v>
                </c:pt>
                <c:pt idx="288">
                  <c:v>338836.10163836053</c:v>
                </c:pt>
                <c:pt idx="289">
                  <c:v>340686.78855897585</c:v>
                </c:pt>
                <c:pt idx="290">
                  <c:v>342540.09322241927</c:v>
                </c:pt>
                <c:pt idx="291">
                  <c:v>344396.00236172968</c:v>
                </c:pt>
                <c:pt idx="292">
                  <c:v>346254.50277018396</c:v>
                </c:pt>
                <c:pt idx="293">
                  <c:v>348115.58130085911</c:v>
                </c:pt>
                <c:pt idx="294">
                  <c:v>349979.22486619919</c:v>
                </c:pt>
                <c:pt idx="295">
                  <c:v>351845.42043758591</c:v>
                </c:pt>
                <c:pt idx="296">
                  <c:v>353714.15504491352</c:v>
                </c:pt>
                <c:pt idx="297">
                  <c:v>355585.41577616788</c:v>
                </c:pt>
                <c:pt idx="298">
                  <c:v>357459.18977700925</c:v>
                </c:pt>
                <c:pt idx="299">
                  <c:v>359335.46425035916</c:v>
                </c:pt>
                <c:pt idx="300">
                  <c:v>361214.22645599121</c:v>
                </c:pt>
                <c:pt idx="301">
                  <c:v>363095.46371012577</c:v>
                </c:pt>
                <c:pt idx="302">
                  <c:v>364979.16338502849</c:v>
                </c:pt>
                <c:pt idx="303">
                  <c:v>366865.31290861248</c:v>
                </c:pt>
                <c:pt idx="304">
                  <c:v>368753.89976404444</c:v>
                </c:pt>
                <c:pt idx="305">
                  <c:v>370644.91148935433</c:v>
                </c:pt>
                <c:pt idx="306">
                  <c:v>372538.33567704866</c:v>
                </c:pt>
                <c:pt idx="307">
                  <c:v>374434.15997372766</c:v>
                </c:pt>
                <c:pt idx="308">
                  <c:v>376332.37207970582</c:v>
                </c:pt>
                <c:pt idx="309">
                  <c:v>378232.95974863612</c:v>
                </c:pt>
                <c:pt idx="310">
                  <c:v>380135.9107871374</c:v>
                </c:pt>
                <c:pt idx="311">
                  <c:v>382041.2130544259</c:v>
                </c:pt>
                <c:pt idx="312">
                  <c:v>383948.85446194944</c:v>
                </c:pt>
                <c:pt idx="313">
                  <c:v>385858.82297302561</c:v>
                </c:pt>
                <c:pt idx="314">
                  <c:v>387771.10660248296</c:v>
                </c:pt>
                <c:pt idx="315">
                  <c:v>389685.69341630576</c:v>
                </c:pt>
                <c:pt idx="316">
                  <c:v>391602.57153128186</c:v>
                </c:pt>
                <c:pt idx="317">
                  <c:v>393521.72911465378</c:v>
                </c:pt>
                <c:pt idx="318">
                  <c:v>395443.15438377328</c:v>
                </c:pt>
                <c:pt idx="319">
                  <c:v>397366.83560575888</c:v>
                </c:pt>
                <c:pt idx="320">
                  <c:v>399292.76109715656</c:v>
                </c:pt>
                <c:pt idx="321">
                  <c:v>401220.91922360373</c:v>
                </c:pt>
                <c:pt idx="322">
                  <c:v>403151.29839949607</c:v>
                </c:pt>
                <c:pt idx="323">
                  <c:v>405083.88708765752</c:v>
                </c:pt>
                <c:pt idx="324">
                  <c:v>407018.67379901343</c:v>
                </c:pt>
                <c:pt idx="325">
                  <c:v>408955.64709226647</c:v>
                </c:pt>
                <c:pt idx="326">
                  <c:v>410894.7955735756</c:v>
                </c:pt>
                <c:pt idx="327">
                  <c:v>412836.10789623804</c:v>
                </c:pt>
                <c:pt idx="328">
                  <c:v>414779.57276037399</c:v>
                </c:pt>
                <c:pt idx="329">
                  <c:v>416725.17891261441</c:v>
                </c:pt>
                <c:pt idx="330">
                  <c:v>418672.91514579131</c:v>
                </c:pt>
                <c:pt idx="331">
                  <c:v>420622.77029863134</c:v>
                </c:pt>
                <c:pt idx="332">
                  <c:v>422574.73325545166</c:v>
                </c:pt>
                <c:pt idx="333">
                  <c:v>424528.79294585891</c:v>
                </c:pt>
                <c:pt idx="334">
                  <c:v>426484.93834445067</c:v>
                </c:pt>
                <c:pt idx="335">
                  <c:v>428443.15847051982</c:v>
                </c:pt>
                <c:pt idx="336">
                  <c:v>430403.44238776143</c:v>
                </c:pt>
                <c:pt idx="337">
                  <c:v>432365.77920398233</c:v>
                </c:pt>
                <c:pt idx="338">
                  <c:v>434330.15807081322</c:v>
                </c:pt>
                <c:pt idx="339">
                  <c:v>436296.56818342366</c:v>
                </c:pt>
                <c:pt idx="340">
                  <c:v>438264.99878023908</c:v>
                </c:pt>
                <c:pt idx="341">
                  <c:v>440235.43914266088</c:v>
                </c:pt>
                <c:pt idx="342">
                  <c:v>442207.87859478866</c:v>
                </c:pt>
                <c:pt idx="343">
                  <c:v>444182.3065031452</c:v>
                </c:pt>
                <c:pt idx="344">
                  <c:v>446158.71227640368</c:v>
                </c:pt>
                <c:pt idx="345">
                  <c:v>448137.08536511741</c:v>
                </c:pt>
                <c:pt idx="346">
                  <c:v>450117.41526145203</c:v>
                </c:pt>
                <c:pt idx="347">
                  <c:v>452099.69149892003</c:v>
                </c:pt>
                <c:pt idx="348">
                  <c:v>454083.9036521177</c:v>
                </c:pt>
                <c:pt idx="349">
                  <c:v>456070.04133646417</c:v>
                </c:pt>
                <c:pt idx="350">
                  <c:v>458058.09420794324</c:v>
                </c:pt>
                <c:pt idx="351">
                  <c:v>460048.05196284695</c:v>
                </c:pt>
                <c:pt idx="352">
                  <c:v>462039.90433752188</c:v>
                </c:pt>
                <c:pt idx="353">
                  <c:v>464033.64110811736</c:v>
                </c:pt>
                <c:pt idx="354">
                  <c:v>466029.25209033606</c:v>
                </c:pt>
                <c:pt idx="355">
                  <c:v>468026.72713918693</c:v>
                </c:pt>
                <c:pt idx="356">
                  <c:v>470026.05614873988</c:v>
                </c:pt>
                <c:pt idx="357">
                  <c:v>472027.2290518831</c:v>
                </c:pt>
                <c:pt idx="358">
                  <c:v>474030.23582008213</c:v>
                </c:pt>
                <c:pt idx="359">
                  <c:v>476035.06646314141</c:v>
                </c:pt>
                <c:pt idx="360">
                  <c:v>478041.71102896758</c:v>
                </c:pt>
                <c:pt idx="361">
                  <c:v>480050.15960333502</c:v>
                </c:pt>
                <c:pt idx="362">
                  <c:v>482060.40230965352</c:v>
                </c:pt>
                <c:pt idx="363">
                  <c:v>484072.4293087378</c:v>
                </c:pt>
                <c:pt idx="364">
                  <c:v>486086.23079857911</c:v>
                </c:pt>
                <c:pt idx="365">
                  <c:v>488101.79701411899</c:v>
                </c:pt>
                <c:pt idx="366">
                  <c:v>490119.11822702462</c:v>
                </c:pt>
                <c:pt idx="367">
                  <c:v>492138.18474546663</c:v>
                </c:pt>
                <c:pt idx="368">
                  <c:v>494158.98691389832</c:v>
                </c:pt>
                <c:pt idx="369">
                  <c:v>496181.51511283731</c:v>
                </c:pt>
                <c:pt idx="370">
                  <c:v>498205.75975864864</c:v>
                </c:pt>
                <c:pt idx="371">
                  <c:v>500231.71130333008</c:v>
                </c:pt>
                <c:pt idx="372">
                  <c:v>502259.36023429898</c:v>
                </c:pt>
                <c:pt idx="373">
                  <c:v>504288.69707418134</c:v>
                </c:pt>
                <c:pt idx="374">
                  <c:v>506319.71238060243</c:v>
                </c:pt>
                <c:pt idx="375">
                  <c:v>508352.39674597932</c:v>
                </c:pt>
                <c:pt idx="376">
                  <c:v>510386.74079731514</c:v>
                </c:pt>
                <c:pt idx="377">
                  <c:v>512422.73519599513</c:v>
                </c:pt>
                <c:pt idx="378">
                  <c:v>514460.37063758465</c:v>
                </c:pt>
                <c:pt idx="379">
                  <c:v>516499.63785162859</c:v>
                </c:pt>
                <c:pt idx="380">
                  <c:v>518540.52760145266</c:v>
                </c:pt>
                <c:pt idx="381">
                  <c:v>520583.03068396641</c:v>
                </c:pt>
                <c:pt idx="382">
                  <c:v>522627.13792946807</c:v>
                </c:pt>
                <c:pt idx="383">
                  <c:v>524672.84020145063</c:v>
                </c:pt>
                <c:pt idx="384">
                  <c:v>526720.12839641015</c:v>
                </c:pt>
                <c:pt idx="385">
                  <c:v>528768.99344365532</c:v>
                </c:pt>
                <c:pt idx="386">
                  <c:v>530819.4263051186</c:v>
                </c:pt>
                <c:pt idx="387">
                  <c:v>532871.41797516937</c:v>
                </c:pt>
                <c:pt idx="388">
                  <c:v>534924.95948042825</c:v>
                </c:pt>
                <c:pt idx="389">
                  <c:v>536980.04187958338</c:v>
                </c:pt>
                <c:pt idx="390">
                  <c:v>539036.65626320778</c:v>
                </c:pt>
                <c:pt idx="391">
                  <c:v>541094.79375357868</c:v>
                </c:pt>
                <c:pt idx="392">
                  <c:v>543154.44550449844</c:v>
                </c:pt>
                <c:pt idx="393">
                  <c:v>545215.60270111647</c:v>
                </c:pt>
                <c:pt idx="394">
                  <c:v>547278.25655975332</c:v>
                </c:pt>
                <c:pt idx="395">
                  <c:v>549342.39832772571</c:v>
                </c:pt>
                <c:pt idx="396">
                  <c:v>551408.01928317337</c:v>
                </c:pt>
                <c:pt idx="397">
                  <c:v>553475.11073488719</c:v>
                </c:pt>
                <c:pt idx="398">
                  <c:v>555543.66402213892</c:v>
                </c:pt>
                <c:pt idx="399">
                  <c:v>557613.67051451211</c:v>
                </c:pt>
                <c:pt idx="400">
                  <c:v>559685.12161173497</c:v>
                </c:pt>
                <c:pt idx="401">
                  <c:v>561758.00874351396</c:v>
                </c:pt>
                <c:pt idx="402">
                  <c:v>563832.32336936926</c:v>
                </c:pt>
                <c:pt idx="403">
                  <c:v>565908.05697847146</c:v>
                </c:pt>
                <c:pt idx="404">
                  <c:v>567985.20108947961</c:v>
                </c:pt>
                <c:pt idx="405">
                  <c:v>570063.74725038081</c:v>
                </c:pt>
                <c:pt idx="406">
                  <c:v>572143.68703833083</c:v>
                </c:pt>
                <c:pt idx="407">
                  <c:v>574225.01205949613</c:v>
                </c:pt>
                <c:pt idx="408">
                  <c:v>576307.71394889778</c:v>
                </c:pt>
                <c:pt idx="409">
                  <c:v>578391.78437025577</c:v>
                </c:pt>
                <c:pt idx="410">
                  <c:v>580477.21501583513</c:v>
                </c:pt>
                <c:pt idx="411">
                  <c:v>582563.99760629341</c:v>
                </c:pt>
                <c:pt idx="412">
                  <c:v>584652.12389052915</c:v>
                </c:pt>
                <c:pt idx="413">
                  <c:v>586741.58564553189</c:v>
                </c:pt>
                <c:pt idx="414">
                  <c:v>588832.37467623327</c:v>
                </c:pt>
                <c:pt idx="415">
                  <c:v>590924.48281535925</c:v>
                </c:pt>
                <c:pt idx="416">
                  <c:v>593017.90192328382</c:v>
                </c:pt>
                <c:pt idx="417">
                  <c:v>595112.62388788385</c:v>
                </c:pt>
                <c:pt idx="418">
                  <c:v>597208.64062439487</c:v>
                </c:pt>
                <c:pt idx="419">
                  <c:v>599305.94407526869</c:v>
                </c:pt>
                <c:pt idx="420">
                  <c:v>601404.52621003136</c:v>
                </c:pt>
                <c:pt idx="421">
                  <c:v>603504.37902514287</c:v>
                </c:pt>
                <c:pt idx="422">
                  <c:v>605605.49454385799</c:v>
                </c:pt>
                <c:pt idx="423">
                  <c:v>607707.86481608788</c:v>
                </c:pt>
                <c:pt idx="424">
                  <c:v>609811.48191826348</c:v>
                </c:pt>
                <c:pt idx="425">
                  <c:v>611916.33795319928</c:v>
                </c:pt>
                <c:pt idx="426">
                  <c:v>614022.42504995875</c:v>
                </c:pt>
                <c:pt idx="427">
                  <c:v>616129.73536372057</c:v>
                </c:pt>
                <c:pt idx="428">
                  <c:v>618238.26107564638</c:v>
                </c:pt>
                <c:pt idx="429">
                  <c:v>620347.99439274904</c:v>
                </c:pt>
                <c:pt idx="430">
                  <c:v>622458.92754776229</c:v>
                </c:pt>
                <c:pt idx="431">
                  <c:v>624571.05279901146</c:v>
                </c:pt>
                <c:pt idx="432">
                  <c:v>626684.36243028555</c:v>
                </c:pt>
                <c:pt idx="433">
                  <c:v>628798.84875070944</c:v>
                </c:pt>
                <c:pt idx="434">
                  <c:v>630914.50409461826</c:v>
                </c:pt>
                <c:pt idx="435">
                  <c:v>633031.32082143181</c:v>
                </c:pt>
                <c:pt idx="436">
                  <c:v>635149.29131553101</c:v>
                </c:pt>
                <c:pt idx="437">
                  <c:v>637268.40798613417</c:v>
                </c:pt>
                <c:pt idx="438">
                  <c:v>639388.66326717543</c:v>
                </c:pt>
                <c:pt idx="439">
                  <c:v>641510.04961718328</c:v>
                </c:pt>
                <c:pt idx="440">
                  <c:v>643632.55951916054</c:v>
                </c:pt>
                <c:pt idx="441">
                  <c:v>645756.18548046541</c:v>
                </c:pt>
                <c:pt idx="442">
                  <c:v>647880.92003269307</c:v>
                </c:pt>
                <c:pt idx="443">
                  <c:v>650006.75573155854</c:v>
                </c:pt>
                <c:pt idx="444">
                  <c:v>652133.68515678041</c:v>
                </c:pt>
                <c:pt idx="445">
                  <c:v>654261.70091196534</c:v>
                </c:pt>
                <c:pt idx="446">
                  <c:v>656390.79562449397</c:v>
                </c:pt>
                <c:pt idx="447">
                  <c:v>658520.96194540721</c:v>
                </c:pt>
                <c:pt idx="448">
                  <c:v>660652.19254929374</c:v>
                </c:pt>
                <c:pt idx="449">
                  <c:v>662784.4801341783</c:v>
                </c:pt>
                <c:pt idx="450">
                  <c:v>664917.81742141093</c:v>
                </c:pt>
                <c:pt idx="451">
                  <c:v>667052.19715555722</c:v>
                </c:pt>
                <c:pt idx="452">
                  <c:v>669187.61210428912</c:v>
                </c:pt>
                <c:pt idx="453">
                  <c:v>671324.05505827698</c:v>
                </c:pt>
                <c:pt idx="454">
                  <c:v>673461.51883108204</c:v>
                </c:pt>
                <c:pt idx="455">
                  <c:v>675599.99625905044</c:v>
                </c:pt>
                <c:pt idx="456">
                  <c:v>677739.48020120733</c:v>
                </c:pt>
                <c:pt idx="457">
                  <c:v>679879.96353915229</c:v>
                </c:pt>
                <c:pt idx="458">
                  <c:v>682021.43917695549</c:v>
                </c:pt>
                <c:pt idx="459">
                  <c:v>684163.90004105447</c:v>
                </c:pt>
                <c:pt idx="460">
                  <c:v>686307.33908015199</c:v>
                </c:pt>
                <c:pt idx="461">
                  <c:v>688451.74926511478</c:v>
                </c:pt>
                <c:pt idx="462">
                  <c:v>690597.12358887272</c:v>
                </c:pt>
                <c:pt idx="463">
                  <c:v>692743.45506631909</c:v>
                </c:pt>
                <c:pt idx="464">
                  <c:v>694890.73673421156</c:v>
                </c:pt>
                <c:pt idx="465">
                  <c:v>697038.96165107377</c:v>
                </c:pt>
                <c:pt idx="466">
                  <c:v>699188.12289709831</c:v>
                </c:pt>
                <c:pt idx="467">
                  <c:v>701338.21357404941</c:v>
                </c:pt>
                <c:pt idx="468">
                  <c:v>703489.22680516739</c:v>
                </c:pt>
                <c:pt idx="469">
                  <c:v>705641.15573507349</c:v>
                </c:pt>
                <c:pt idx="470">
                  <c:v>707793.99352967518</c:v>
                </c:pt>
                <c:pt idx="471">
                  <c:v>709947.7333760726</c:v>
                </c:pt>
                <c:pt idx="472">
                  <c:v>712102.36848246562</c:v>
                </c:pt>
                <c:pt idx="473">
                  <c:v>714257.89207806159</c:v>
                </c:pt>
                <c:pt idx="474">
                  <c:v>716414.29741298372</c:v>
                </c:pt>
                <c:pt idx="475">
                  <c:v>718571.57775818033</c:v>
                </c:pt>
                <c:pt idx="476">
                  <c:v>720729.72640533478</c:v>
                </c:pt>
                <c:pt idx="477">
                  <c:v>722888.73666677601</c:v>
                </c:pt>
                <c:pt idx="478">
                  <c:v>725048.60187538993</c:v>
                </c:pt>
                <c:pt idx="479">
                  <c:v>727209.31538453128</c:v>
                </c:pt>
                <c:pt idx="480">
                  <c:v>729370.87056793633</c:v>
                </c:pt>
                <c:pt idx="481">
                  <c:v>731533.26081963629</c:v>
                </c:pt>
                <c:pt idx="482">
                  <c:v>733696.47955387109</c:v>
                </c:pt>
                <c:pt idx="483">
                  <c:v>735860.52020500449</c:v>
                </c:pt>
                <c:pt idx="484">
                  <c:v>738025.37622743892</c:v>
                </c:pt>
                <c:pt idx="485">
                  <c:v>740191.04109553166</c:v>
                </c:pt>
                <c:pt idx="486">
                  <c:v>742357.50830351154</c:v>
                </c:pt>
                <c:pt idx="487">
                  <c:v>744524.7713653961</c:v>
                </c:pt>
                <c:pt idx="488">
                  <c:v>746692.82381490944</c:v>
                </c:pt>
                <c:pt idx="489">
                  <c:v>748861.65920540097</c:v>
                </c:pt>
                <c:pt idx="490">
                  <c:v>751031.27110976411</c:v>
                </c:pt>
                <c:pt idx="491">
                  <c:v>753201.65312035661</c:v>
                </c:pt>
                <c:pt idx="492">
                  <c:v>755372.79884892039</c:v>
                </c:pt>
                <c:pt idx="493">
                  <c:v>757544.70192650286</c:v>
                </c:pt>
                <c:pt idx="494">
                  <c:v>759717.3560033784</c:v>
                </c:pt>
                <c:pt idx="495">
                  <c:v>761890.75474897027</c:v>
                </c:pt>
                <c:pt idx="496">
                  <c:v>764064.89185177383</c:v>
                </c:pt>
                <c:pt idx="497">
                  <c:v>766239.76101927948</c:v>
                </c:pt>
                <c:pt idx="498">
                  <c:v>768415.35597789672</c:v>
                </c:pt>
                <c:pt idx="499">
                  <c:v>770591.67047287873</c:v>
                </c:pt>
                <c:pt idx="500">
                  <c:v>772768.69826824707</c:v>
                </c:pt>
                <c:pt idx="501">
                  <c:v>774946.43314671773</c:v>
                </c:pt>
                <c:pt idx="502">
                  <c:v>777124.86890962685</c:v>
                </c:pt>
                <c:pt idx="503">
                  <c:v>779303.99937685777</c:v>
                </c:pt>
                <c:pt idx="504">
                  <c:v>781483.81838676834</c:v>
                </c:pt>
                <c:pt idx="505">
                  <c:v>783664.31979611819</c:v>
                </c:pt>
                <c:pt idx="506">
                  <c:v>785845.49747999769</c:v>
                </c:pt>
                <c:pt idx="507">
                  <c:v>788027.34533175651</c:v>
                </c:pt>
                <c:pt idx="508">
                  <c:v>790209.85726293293</c:v>
                </c:pt>
                <c:pt idx="509">
                  <c:v>792393.02720318385</c:v>
                </c:pt>
                <c:pt idx="510">
                  <c:v>794576.84910021536</c:v>
                </c:pt>
                <c:pt idx="511">
                  <c:v>796761.3169197134</c:v>
                </c:pt>
                <c:pt idx="512">
                  <c:v>798946.42464527534</c:v>
                </c:pt>
                <c:pt idx="513">
                  <c:v>801132.16627834202</c:v>
                </c:pt>
                <c:pt idx="514">
                  <c:v>803318.53583812993</c:v>
                </c:pt>
                <c:pt idx="515">
                  <c:v>805505.52736156434</c:v>
                </c:pt>
                <c:pt idx="516">
                  <c:v>807693.13490321266</c:v>
                </c:pt>
                <c:pt idx="517">
                  <c:v>809881.35253521835</c:v>
                </c:pt>
                <c:pt idx="518">
                  <c:v>812070.17434723524</c:v>
                </c:pt>
                <c:pt idx="519">
                  <c:v>814259.59444636246</c:v>
                </c:pt>
                <c:pt idx="520">
                  <c:v>816449.60695707961</c:v>
                </c:pt>
                <c:pt idx="521">
                  <c:v>818640.20602118282</c:v>
                </c:pt>
                <c:pt idx="522">
                  <c:v>820831.38579772064</c:v>
                </c:pt>
                <c:pt idx="523">
                  <c:v>823023.14046293113</c:v>
                </c:pt>
                <c:pt idx="524">
                  <c:v>825215.46421017859</c:v>
                </c:pt>
                <c:pt idx="525">
                  <c:v>827408.35124989145</c:v>
                </c:pt>
                <c:pt idx="526">
                  <c:v>829601.79580950015</c:v>
                </c:pt>
                <c:pt idx="527">
                  <c:v>831795.79213337577</c:v>
                </c:pt>
                <c:pt idx="528">
                  <c:v>833990.33448276878</c:v>
                </c:pt>
                <c:pt idx="529">
                  <c:v>836185.41713574855</c:v>
                </c:pt>
                <c:pt idx="530">
                  <c:v>838381.03438714286</c:v>
                </c:pt>
                <c:pt idx="531">
                  <c:v>840577.1805484785</c:v>
                </c:pt>
                <c:pt idx="532">
                  <c:v>842773.84994792147</c:v>
                </c:pt>
                <c:pt idx="533">
                  <c:v>844971.03693021811</c:v>
                </c:pt>
                <c:pt idx="534">
                  <c:v>847168.73585663666</c:v>
                </c:pt>
                <c:pt idx="535">
                  <c:v>849366.94110490906</c:v>
                </c:pt>
                <c:pt idx="536">
                  <c:v>851565.64706917305</c:v>
                </c:pt>
                <c:pt idx="537">
                  <c:v>853764.84815991507</c:v>
                </c:pt>
                <c:pt idx="538">
                  <c:v>855964.53880391293</c:v>
                </c:pt>
                <c:pt idx="539">
                  <c:v>858164.71344417951</c:v>
                </c:pt>
                <c:pt idx="540">
                  <c:v>860365.36653990659</c:v>
                </c:pt>
                <c:pt idx="541">
                  <c:v>862566.49256640882</c:v>
                </c:pt>
                <c:pt idx="542">
                  <c:v>864768.08601506834</c:v>
                </c:pt>
                <c:pt idx="543">
                  <c:v>866970.14139328001</c:v>
                </c:pt>
                <c:pt idx="544">
                  <c:v>869172.65322439652</c:v>
                </c:pt>
                <c:pt idx="545">
                  <c:v>871375.61604767386</c:v>
                </c:pt>
                <c:pt idx="546">
                  <c:v>873579.02441821783</c:v>
                </c:pt>
                <c:pt idx="547">
                  <c:v>875782.87290693005</c:v>
                </c:pt>
                <c:pt idx="548">
                  <c:v>877987.15610045486</c:v>
                </c:pt>
                <c:pt idx="549">
                  <c:v>880191.86860112671</c:v>
                </c:pt>
                <c:pt idx="550">
                  <c:v>882397.00502691721</c:v>
                </c:pt>
                <c:pt idx="551">
                  <c:v>884602.56001138326</c:v>
                </c:pt>
                <c:pt idx="552">
                  <c:v>886808.5282036151</c:v>
                </c:pt>
                <c:pt idx="553">
                  <c:v>889014.90426818468</c:v>
                </c:pt>
                <c:pt idx="554">
                  <c:v>891221.6828850949</c:v>
                </c:pt>
                <c:pt idx="555">
                  <c:v>893428.85874972842</c:v>
                </c:pt>
                <c:pt idx="556">
                  <c:v>895636.42657279724</c:v>
                </c:pt>
                <c:pt idx="557">
                  <c:v>897844.38108029263</c:v>
                </c:pt>
                <c:pt idx="558">
                  <c:v>900052.71701343521</c:v>
                </c:pt>
                <c:pt idx="559">
                  <c:v>902261.42912862566</c:v>
                </c:pt>
                <c:pt idx="560">
                  <c:v>904470.51219739509</c:v>
                </c:pt>
                <c:pt idx="561">
                  <c:v>906679.96100635652</c:v>
                </c:pt>
                <c:pt idx="562">
                  <c:v>908889.77035715606</c:v>
                </c:pt>
                <c:pt idx="563">
                  <c:v>911099.93506642489</c:v>
                </c:pt>
                <c:pt idx="564">
                  <c:v>913310.44996573124</c:v>
                </c:pt>
                <c:pt idx="565">
                  <c:v>915521.30990153248</c:v>
                </c:pt>
                <c:pt idx="566">
                  <c:v>917732.50973512791</c:v>
                </c:pt>
                <c:pt idx="567">
                  <c:v>919944.04434261192</c:v>
                </c:pt>
                <c:pt idx="568">
                  <c:v>922155.90861482685</c:v>
                </c:pt>
                <c:pt idx="569">
                  <c:v>924368.09745731682</c:v>
                </c:pt>
                <c:pt idx="570">
                  <c:v>926580.60579028132</c:v>
                </c:pt>
                <c:pt idx="571">
                  <c:v>928793.42854852939</c:v>
                </c:pt>
                <c:pt idx="572">
                  <c:v>931006.56068143388</c:v>
                </c:pt>
                <c:pt idx="573">
                  <c:v>933219.99715288635</c:v>
                </c:pt>
                <c:pt idx="574">
                  <c:v>935433.73294125183</c:v>
                </c:pt>
                <c:pt idx="575">
                  <c:v>937647.76303932385</c:v>
                </c:pt>
                <c:pt idx="576">
                  <c:v>939862.08245428035</c:v>
                </c:pt>
                <c:pt idx="577">
                  <c:v>942076.68620763894</c:v>
                </c:pt>
                <c:pt idx="578">
                  <c:v>944291.56933521328</c:v>
                </c:pt>
                <c:pt idx="579">
                  <c:v>946506.72688706918</c:v>
                </c:pt>
                <c:pt idx="580">
                  <c:v>948722.15392748103</c:v>
                </c:pt>
                <c:pt idx="581">
                  <c:v>950937.84553488868</c:v>
                </c:pt>
                <c:pt idx="582">
                  <c:v>953153.79680185451</c:v>
                </c:pt>
                <c:pt idx="583">
                  <c:v>955370.00283502077</c:v>
                </c:pt>
                <c:pt idx="584">
                  <c:v>957586.45875506697</c:v>
                </c:pt>
                <c:pt idx="585">
                  <c:v>959803.15969666757</c:v>
                </c:pt>
                <c:pt idx="586">
                  <c:v>962020.10080845037</c:v>
                </c:pt>
                <c:pt idx="587">
                  <c:v>964237.27725295431</c:v>
                </c:pt>
                <c:pt idx="588">
                  <c:v>966454.68420658854</c:v>
                </c:pt>
                <c:pt idx="589">
                  <c:v>968672.31685959059</c:v>
                </c:pt>
                <c:pt idx="590">
                  <c:v>970890.17041598575</c:v>
                </c:pt>
                <c:pt idx="591">
                  <c:v>973108.24009354599</c:v>
                </c:pt>
                <c:pt idx="592">
                  <c:v>975326.52112374967</c:v>
                </c:pt>
                <c:pt idx="593">
                  <c:v>977545.00875174103</c:v>
                </c:pt>
                <c:pt idx="594">
                  <c:v>979763.69823629013</c:v>
                </c:pt>
                <c:pt idx="595">
                  <c:v>981982.58484975295</c:v>
                </c:pt>
                <c:pt idx="596">
                  <c:v>984201.66387803166</c:v>
                </c:pt>
                <c:pt idx="597">
                  <c:v>986420.93062053539</c:v>
                </c:pt>
                <c:pt idx="598">
                  <c:v>988640.38039014058</c:v>
                </c:pt>
                <c:pt idx="599">
                  <c:v>990860.00851315248</c:v>
                </c:pt>
                <c:pt idx="600">
                  <c:v>993079.81032926589</c:v>
                </c:pt>
                <c:pt idx="601">
                  <c:v>995299.7811915268</c:v>
                </c:pt>
                <c:pt idx="602">
                  <c:v>997519.91646629386</c:v>
                </c:pt>
                <c:pt idx="603">
                  <c:v>999740.21153320046</c:v>
                </c:pt>
                <c:pt idx="604">
                  <c:v>1001960.6617851163</c:v>
                </c:pt>
                <c:pt idx="605">
                  <c:v>1004181.26262811</c:v>
                </c:pt>
                <c:pt idx="606">
                  <c:v>1006402.0094814112</c:v>
                </c:pt>
                <c:pt idx="607">
                  <c:v>1008622.8977773734</c:v>
                </c:pt>
                <c:pt idx="608">
                  <c:v>1010843.9229614368</c:v>
                </c:pt>
                <c:pt idx="609">
                  <c:v>1013065.0804920909</c:v>
                </c:pt>
                <c:pt idx="610">
                  <c:v>1015286.3658408381</c:v>
                </c:pt>
                <c:pt idx="611">
                  <c:v>1017507.7744921567</c:v>
                </c:pt>
                <c:pt idx="612">
                  <c:v>1019729.301943465</c:v>
                </c:pt>
                <c:pt idx="613">
                  <c:v>1021950.9437050844</c:v>
                </c:pt>
                <c:pt idx="614">
                  <c:v>1024172.6953002037</c:v>
                </c:pt>
                <c:pt idx="615">
                  <c:v>1026394.5522648433</c:v>
                </c:pt>
                <c:pt idx="616">
                  <c:v>1028616.5101478188</c:v>
                </c:pt>
                <c:pt idx="617">
                  <c:v>1030838.5645107066</c:v>
                </c:pt>
                <c:pt idx="618">
                  <c:v>1033060.7109278074</c:v>
                </c:pt>
                <c:pt idx="619">
                  <c:v>1035282.9449861115</c:v>
                </c:pt>
                <c:pt idx="620">
                  <c:v>1037505.262285264</c:v>
                </c:pt>
                <c:pt idx="621">
                  <c:v>1039727.6584375293</c:v>
                </c:pt>
                <c:pt idx="622">
                  <c:v>1041950.1290677573</c:v>
                </c:pt>
                <c:pt idx="623">
                  <c:v>1044172.6698133479</c:v>
                </c:pt>
                <c:pt idx="624">
                  <c:v>1046395.2763242173</c:v>
                </c:pt>
                <c:pt idx="625">
                  <c:v>1048617.9442627637</c:v>
                </c:pt>
                <c:pt idx="626">
                  <c:v>1050840.6693038328</c:v>
                </c:pt>
                <c:pt idx="627">
                  <c:v>1053063.4471346848</c:v>
                </c:pt>
                <c:pt idx="628">
                  <c:v>1055286.2734549595</c:v>
                </c:pt>
                <c:pt idx="629">
                  <c:v>1057509.1439766441</c:v>
                </c:pt>
                <c:pt idx="630">
                  <c:v>1059732.0544240386</c:v>
                </c:pt>
                <c:pt idx="631">
                  <c:v>1061955.0005337228</c:v>
                </c:pt>
                <c:pt idx="632">
                  <c:v>1064177.9780545239</c:v>
                </c:pt>
                <c:pt idx="633">
                  <c:v>1066400.9827474828</c:v>
                </c:pt>
                <c:pt idx="634">
                  <c:v>1068624.0103858213</c:v>
                </c:pt>
                <c:pt idx="635">
                  <c:v>1070847.0567549099</c:v>
                </c:pt>
                <c:pt idx="636">
                  <c:v>1073070.1176522349</c:v>
                </c:pt>
                <c:pt idx="637">
                  <c:v>1075293.1888873659</c:v>
                </c:pt>
                <c:pt idx="638">
                  <c:v>1077516.266281924</c:v>
                </c:pt>
                <c:pt idx="639">
                  <c:v>1079739.3456695494</c:v>
                </c:pt>
                <c:pt idx="640">
                  <c:v>1081962.4228958695</c:v>
                </c:pt>
                <c:pt idx="641">
                  <c:v>1084185.4938184668</c:v>
                </c:pt>
                <c:pt idx="642">
                  <c:v>1086408.5543068477</c:v>
                </c:pt>
                <c:pt idx="643">
                  <c:v>1088631.6002424106</c:v>
                </c:pt>
                <c:pt idx="644">
                  <c:v>1090854.6275184145</c:v>
                </c:pt>
                <c:pt idx="645">
                  <c:v>1093077.6320399477</c:v>
                </c:pt>
                <c:pt idx="646">
                  <c:v>1095300.609723897</c:v>
                </c:pt>
                <c:pt idx="647">
                  <c:v>1097523.5564989157</c:v>
                </c:pt>
                <c:pt idx="648">
                  <c:v>1099746.4683053938</c:v>
                </c:pt>
                <c:pt idx="649">
                  <c:v>1101969.3410954268</c:v>
                </c:pt>
                <c:pt idx="650">
                  <c:v>1104192.1708327846</c:v>
                </c:pt>
                <c:pt idx="651">
                  <c:v>1106414.9534928815</c:v>
                </c:pt>
                <c:pt idx="652">
                  <c:v>1108637.6850627456</c:v>
                </c:pt>
                <c:pt idx="653">
                  <c:v>1110860.3615409881</c:v>
                </c:pt>
                <c:pt idx="654">
                  <c:v>1113082.978937774</c:v>
                </c:pt>
                <c:pt idx="655">
                  <c:v>1115305.5332747912</c:v>
                </c:pt>
                <c:pt idx="656">
                  <c:v>1117528.020585221</c:v>
                </c:pt>
                <c:pt idx="657">
                  <c:v>1119750.4369137082</c:v>
                </c:pt>
                <c:pt idx="658">
                  <c:v>1121972.7783163311</c:v>
                </c:pt>
                <c:pt idx="659">
                  <c:v>1124195.0408605721</c:v>
                </c:pt>
                <c:pt idx="660">
                  <c:v>1126417.2206252886</c:v>
                </c:pt>
                <c:pt idx="661">
                  <c:v>1128639.3137006825</c:v>
                </c:pt>
                <c:pt idx="662">
                  <c:v>1130861.3161882721</c:v>
                </c:pt>
                <c:pt idx="663">
                  <c:v>1133083.2242008625</c:v>
                </c:pt>
                <c:pt idx="664">
                  <c:v>1135305.0338625163</c:v>
                </c:pt>
                <c:pt idx="665">
                  <c:v>1137526.741308525</c:v>
                </c:pt>
                <c:pt idx="666">
                  <c:v>1139748.34268538</c:v>
                </c:pt>
                <c:pt idx="667">
                  <c:v>1141969.8341507437</c:v>
                </c:pt>
                <c:pt idx="668">
                  <c:v>1144191.2118734207</c:v>
                </c:pt>
                <c:pt idx="669">
                  <c:v>1146412.4720333302</c:v>
                </c:pt>
                <c:pt idx="670">
                  <c:v>1148633.6108214762</c:v>
                </c:pt>
                <c:pt idx="671">
                  <c:v>1150854.6244399205</c:v>
                </c:pt>
                <c:pt idx="672">
                  <c:v>1153075.5091017534</c:v>
                </c:pt>
                <c:pt idx="673">
                  <c:v>1155296.2610310658</c:v>
                </c:pt>
                <c:pt idx="674">
                  <c:v>1157516.8764629217</c:v>
                </c:pt>
                <c:pt idx="675">
                  <c:v>1159737.3516433295</c:v>
                </c:pt>
                <c:pt idx="676">
                  <c:v>1161957.6828292147</c:v>
                </c:pt>
                <c:pt idx="677">
                  <c:v>1164177.8662883919</c:v>
                </c:pt>
                <c:pt idx="678">
                  <c:v>1166397.8982995369</c:v>
                </c:pt>
                <c:pt idx="679">
                  <c:v>1168617.7751521594</c:v>
                </c:pt>
                <c:pt idx="680">
                  <c:v>1170837.4931465755</c:v>
                </c:pt>
                <c:pt idx="681">
                  <c:v>1173057.0485938804</c:v>
                </c:pt>
                <c:pt idx="682">
                  <c:v>1175276.4378159204</c:v>
                </c:pt>
                <c:pt idx="683">
                  <c:v>1177495.6571452667</c:v>
                </c:pt>
                <c:pt idx="684">
                  <c:v>1179714.7029251873</c:v>
                </c:pt>
                <c:pt idx="685">
                  <c:v>1181933.5715096206</c:v>
                </c:pt>
                <c:pt idx="686">
                  <c:v>1184152.2592631483</c:v>
                </c:pt>
                <c:pt idx="687">
                  <c:v>1186370.7625609683</c:v>
                </c:pt>
                <c:pt idx="688">
                  <c:v>1188589.077788868</c:v>
                </c:pt>
                <c:pt idx="689">
                  <c:v>1190807.2013431974</c:v>
                </c:pt>
                <c:pt idx="690">
                  <c:v>1193025.1296308429</c:v>
                </c:pt>
                <c:pt idx="691">
                  <c:v>1195242.8590692007</c:v>
                </c:pt>
                <c:pt idx="692">
                  <c:v>1197460.3860861496</c:v>
                </c:pt>
                <c:pt idx="693">
                  <c:v>1199677.7071200253</c:v>
                </c:pt>
                <c:pt idx="694">
                  <c:v>1201894.818619594</c:v>
                </c:pt>
                <c:pt idx="695">
                  <c:v>1204111.7170440261</c:v>
                </c:pt>
                <c:pt idx="696">
                  <c:v>1206328.3988628699</c:v>
                </c:pt>
                <c:pt idx="697">
                  <c:v>1208544.8605560255</c:v>
                </c:pt>
                <c:pt idx="698">
                  <c:v>1210761.098613719</c:v>
                </c:pt>
                <c:pt idx="699">
                  <c:v>1212977.1095364762</c:v>
                </c:pt>
                <c:pt idx="700">
                  <c:v>1215192.8898350976</c:v>
                </c:pt>
                <c:pt idx="701">
                  <c:v>1217408.4360306314</c:v>
                </c:pt>
                <c:pt idx="702">
                  <c:v>1219623.7446543486</c:v>
                </c:pt>
                <c:pt idx="703">
                  <c:v>1221838.8122477173</c:v>
                </c:pt>
                <c:pt idx="704">
                  <c:v>1224053.6353623767</c:v>
                </c:pt>
                <c:pt idx="705">
                  <c:v>1226268.210560112</c:v>
                </c:pt>
                <c:pt idx="706">
                  <c:v>1228482.534412829</c:v>
                </c:pt>
                <c:pt idx="707">
                  <c:v>1230696.6035025283</c:v>
                </c:pt>
                <c:pt idx="708">
                  <c:v>1232910.4144212804</c:v>
                </c:pt>
                <c:pt idx="709">
                  <c:v>1235123.9637712003</c:v>
                </c:pt>
                <c:pt idx="710">
                  <c:v>1237337.2481644226</c:v>
                </c:pt>
                <c:pt idx="711">
                  <c:v>1239550.2642230762</c:v>
                </c:pt>
                <c:pt idx="712">
                  <c:v>1241763.0085792593</c:v>
                </c:pt>
                <c:pt idx="713">
                  <c:v>1243975.4778750141</c:v>
                </c:pt>
                <c:pt idx="714">
                  <c:v>1246187.6687623027</c:v>
                </c:pt>
                <c:pt idx="715">
                  <c:v>1248399.5779029818</c:v>
                </c:pt>
                <c:pt idx="716">
                  <c:v>1250611.2019687777</c:v>
                </c:pt>
                <c:pt idx="717">
                  <c:v>1252822.5376412622</c:v>
                </c:pt>
                <c:pt idx="718">
                  <c:v>1255033.5816118275</c:v>
                </c:pt>
                <c:pt idx="719">
                  <c:v>1257244.3305816618</c:v>
                </c:pt>
                <c:pt idx="720">
                  <c:v>1259454.7812617247</c:v>
                </c:pt>
                <c:pt idx="721">
                  <c:v>1261664.9303727229</c:v>
                </c:pt>
                <c:pt idx="722">
                  <c:v>1263874.7746450859</c:v>
                </c:pt>
                <c:pt idx="723">
                  <c:v>1266084.3108189413</c:v>
                </c:pt>
                <c:pt idx="724">
                  <c:v>1268293.5356440907</c:v>
                </c:pt>
                <c:pt idx="725">
                  <c:v>1270502.4458799858</c:v>
                </c:pt>
                <c:pt idx="726">
                  <c:v>1272711.0382957039</c:v>
                </c:pt>
                <c:pt idx="727">
                  <c:v>1274919.309669924</c:v>
                </c:pt>
                <c:pt idx="728">
                  <c:v>1277127.2567909022</c:v>
                </c:pt>
                <c:pt idx="729">
                  <c:v>1279334.876456449</c:v>
                </c:pt>
                <c:pt idx="730">
                  <c:v>1281542.1654739042</c:v>
                </c:pt>
                <c:pt idx="731">
                  <c:v>1283749.1206601136</c:v>
                </c:pt>
                <c:pt idx="732">
                  <c:v>1285955.7388414049</c:v>
                </c:pt>
                <c:pt idx="733">
                  <c:v>1288162.0168535642</c:v>
                </c:pt>
                <c:pt idx="734">
                  <c:v>1290367.9515418124</c:v>
                </c:pt>
                <c:pt idx="735">
                  <c:v>1292573.539760781</c:v>
                </c:pt>
                <c:pt idx="736">
                  <c:v>1294778.7783744894</c:v>
                </c:pt>
                <c:pt idx="737">
                  <c:v>1296983.6642563206</c:v>
                </c:pt>
                <c:pt idx="738">
                  <c:v>1299188.1942889981</c:v>
                </c:pt>
                <c:pt idx="739">
                  <c:v>1301392.3653645625</c:v>
                </c:pt>
                <c:pt idx="740">
                  <c:v>1303596.1743843481</c:v>
                </c:pt>
                <c:pt idx="741">
                  <c:v>1305799.6182589594</c:v>
                </c:pt>
                <c:pt idx="742">
                  <c:v>1308002.6939082481</c:v>
                </c:pt>
                <c:pt idx="743">
                  <c:v>1310205.3982612898</c:v>
                </c:pt>
                <c:pt idx="744">
                  <c:v>1312407.7282563609</c:v>
                </c:pt>
                <c:pt idx="745">
                  <c:v>1314609.6808409151</c:v>
                </c:pt>
                <c:pt idx="746">
                  <c:v>1316811.2529715612</c:v>
                </c:pt>
                <c:pt idx="747">
                  <c:v>1319012.4416140395</c:v>
                </c:pt>
                <c:pt idx="748">
                  <c:v>1321213.2437431989</c:v>
                </c:pt>
                <c:pt idx="749">
                  <c:v>1323413.6563429739</c:v>
                </c:pt>
                <c:pt idx="750">
                  <c:v>1325613.6764063621</c:v>
                </c:pt>
                <c:pt idx="751">
                  <c:v>1327813.3009354013</c:v>
                </c:pt>
                <c:pt idx="752">
                  <c:v>1330012.5269411465</c:v>
                </c:pt>
                <c:pt idx="753">
                  <c:v>1332211.3514436474</c:v>
                </c:pt>
                <c:pt idx="754">
                  <c:v>1334409.771471926</c:v>
                </c:pt>
                <c:pt idx="755">
                  <c:v>1336607.7840639534</c:v>
                </c:pt>
                <c:pt idx="756">
                  <c:v>1338805.3862666278</c:v>
                </c:pt>
                <c:pt idx="757">
                  <c:v>1341002.5751357516</c:v>
                </c:pt>
                <c:pt idx="758">
                  <c:v>1343199.3477360094</c:v>
                </c:pt>
                <c:pt idx="759">
                  <c:v>1345395.7011409448</c:v>
                </c:pt>
                <c:pt idx="760">
                  <c:v>1347591.6324329393</c:v>
                </c:pt>
                <c:pt idx="761">
                  <c:v>1349787.1387031884</c:v>
                </c:pt>
                <c:pt idx="762">
                  <c:v>1351982.2170516809</c:v>
                </c:pt>
                <c:pt idx="763">
                  <c:v>1354176.8645871757</c:v>
                </c:pt>
                <c:pt idx="764">
                  <c:v>1356371.0784271797</c:v>
                </c:pt>
                <c:pt idx="765">
                  <c:v>1358564.8556979261</c:v>
                </c:pt>
                <c:pt idx="766">
                  <c:v>1360758.1935343519</c:v>
                </c:pt>
                <c:pt idx="767">
                  <c:v>1362951.0890800762</c:v>
                </c:pt>
                <c:pt idx="768">
                  <c:v>1365143.5394873777</c:v>
                </c:pt>
                <c:pt idx="769">
                  <c:v>1367335.5419171734</c:v>
                </c:pt>
                <c:pt idx="770">
                  <c:v>1369527.0935389963</c:v>
                </c:pt>
                <c:pt idx="771">
                  <c:v>1371718.1915309734</c:v>
                </c:pt>
                <c:pt idx="772">
                  <c:v>1373908.8330798047</c:v>
                </c:pt>
                <c:pt idx="773">
                  <c:v>1376099.0153807402</c:v>
                </c:pt>
                <c:pt idx="774">
                  <c:v>1378288.7356375591</c:v>
                </c:pt>
                <c:pt idx="775">
                  <c:v>1380477.9910625478</c:v>
                </c:pt>
                <c:pt idx="776">
                  <c:v>1382666.7788764783</c:v>
                </c:pt>
                <c:pt idx="777">
                  <c:v>1384855.0963085869</c:v>
                </c:pt>
                <c:pt idx="778">
                  <c:v>1387042.9405965519</c:v>
                </c:pt>
                <c:pt idx="779">
                  <c:v>1389230.3089864727</c:v>
                </c:pt>
                <c:pt idx="780">
                  <c:v>1391417.1987328483</c:v>
                </c:pt>
                <c:pt idx="781">
                  <c:v>1393603.6070985559</c:v>
                </c:pt>
                <c:pt idx="782">
                  <c:v>1395789.531354829</c:v>
                </c:pt>
                <c:pt idx="783">
                  <c:v>1397974.9687812366</c:v>
                </c:pt>
                <c:pt idx="784">
                  <c:v>1400159.9166656618</c:v>
                </c:pt>
                <c:pt idx="785">
                  <c:v>1402344.3723042808</c:v>
                </c:pt>
                <c:pt idx="786">
                  <c:v>1404528.3330015407</c:v>
                </c:pt>
                <c:pt idx="787">
                  <c:v>1406711.7960701399</c:v>
                </c:pt>
                <c:pt idx="788">
                  <c:v>1408894.7588310053</c:v>
                </c:pt>
                <c:pt idx="789">
                  <c:v>1411077.2186132728</c:v>
                </c:pt>
                <c:pt idx="790">
                  <c:v>1413259.1727542649</c:v>
                </c:pt>
                <c:pt idx="791">
                  <c:v>1415440.6185994705</c:v>
                </c:pt>
                <c:pt idx="792">
                  <c:v>1417621.5535025236</c:v>
                </c:pt>
                <c:pt idx="793">
                  <c:v>1419801.9748251829</c:v>
                </c:pt>
                <c:pt idx="794">
                  <c:v>1421981.8799373102</c:v>
                </c:pt>
                <c:pt idx="795">
                  <c:v>1424161.2662168499</c:v>
                </c:pt>
                <c:pt idx="796">
                  <c:v>1426340.1310498083</c:v>
                </c:pt>
                <c:pt idx="797">
                  <c:v>1428518.471830233</c:v>
                </c:pt>
                <c:pt idx="798">
                  <c:v>1430696.2859601916</c:v>
                </c:pt>
                <c:pt idx="799">
                  <c:v>1432873.5708497514</c:v>
                </c:pt>
                <c:pt idx="800">
                  <c:v>1435050.3239169589</c:v>
                </c:pt>
                <c:pt idx="801">
                  <c:v>1437226.542587819</c:v>
                </c:pt>
                <c:pt idx="802">
                  <c:v>1439402.2242962748</c:v>
                </c:pt>
                <c:pt idx="803">
                  <c:v>1441577.3664841861</c:v>
                </c:pt>
                <c:pt idx="804">
                  <c:v>1443751.9666013105</c:v>
                </c:pt>
                <c:pt idx="805">
                  <c:v>1445926.0221052815</c:v>
                </c:pt>
                <c:pt idx="806">
                  <c:v>1448099.5304615886</c:v>
                </c:pt>
                <c:pt idx="807">
                  <c:v>1450272.4891435576</c:v>
                </c:pt>
                <c:pt idx="808">
                  <c:v>1452444.8956323296</c:v>
                </c:pt>
                <c:pt idx="809">
                  <c:v>1454616.7474168406</c:v>
                </c:pt>
                <c:pt idx="810">
                  <c:v>1456788.0419938019</c:v>
                </c:pt>
                <c:pt idx="811">
                  <c:v>1458958.7768676793</c:v>
                </c:pt>
                <c:pt idx="812">
                  <c:v>1461128.9495506736</c:v>
                </c:pt>
                <c:pt idx="813">
                  <c:v>1463298.5575626998</c:v>
                </c:pt>
                <c:pt idx="814">
                  <c:v>1465467.5984313672</c:v>
                </c:pt>
                <c:pt idx="815">
                  <c:v>1467636.06969196</c:v>
                </c:pt>
                <c:pt idx="816">
                  <c:v>1469803.9688874164</c:v>
                </c:pt>
                <c:pt idx="817">
                  <c:v>1471971.2935683092</c:v>
                </c:pt>
                <c:pt idx="818">
                  <c:v>1474138.0412928259</c:v>
                </c:pt>
                <c:pt idx="819">
                  <c:v>1476304.2096267485</c:v>
                </c:pt>
                <c:pt idx="820">
                  <c:v>1478469.796143434</c:v>
                </c:pt>
                <c:pt idx="821">
                  <c:v>1480634.7984237943</c:v>
                </c:pt>
                <c:pt idx="822">
                  <c:v>1482799.2140562767</c:v>
                </c:pt>
                <c:pt idx="823">
                  <c:v>1484963.040636844</c:v>
                </c:pt>
                <c:pt idx="824">
                  <c:v>1487126.275768955</c:v>
                </c:pt>
                <c:pt idx="825">
                  <c:v>1489288.9170635447</c:v>
                </c:pt>
                <c:pt idx="826">
                  <c:v>1491450.9621390051</c:v>
                </c:pt>
                <c:pt idx="827">
                  <c:v>1493612.4086211647</c:v>
                </c:pt>
                <c:pt idx="828">
                  <c:v>1495773.25414327</c:v>
                </c:pt>
                <c:pt idx="829">
                  <c:v>1497933.4963459654</c:v>
                </c:pt>
                <c:pt idx="830">
                  <c:v>1500093.1328772742</c:v>
                </c:pt>
                <c:pt idx="831">
                  <c:v>1502252.1613925789</c:v>
                </c:pt>
                <c:pt idx="832">
                  <c:v>1504410.5795546016</c:v>
                </c:pt>
                <c:pt idx="833">
                  <c:v>1506568.3850333854</c:v>
                </c:pt>
                <c:pt idx="834">
                  <c:v>1508725.5755062741</c:v>
                </c:pt>
                <c:pt idx="835">
                  <c:v>1510882.1486578942</c:v>
                </c:pt>
                <c:pt idx="836">
                  <c:v>1513038.1021801347</c:v>
                </c:pt>
                <c:pt idx="837">
                  <c:v>1515193.4337721283</c:v>
                </c:pt>
                <c:pt idx="838">
                  <c:v>1517348.1411402321</c:v>
                </c:pt>
                <c:pt idx="839">
                  <c:v>1519502.2219980087</c:v>
                </c:pt>
                <c:pt idx="840">
                  <c:v>1521655.6740662069</c:v>
                </c:pt>
                <c:pt idx="841">
                  <c:v>1523808.4950727432</c:v>
                </c:pt>
                <c:pt idx="842">
                  <c:v>1525960.6827526821</c:v>
                </c:pt>
                <c:pt idx="843">
                  <c:v>1528112.2348482178</c:v>
                </c:pt>
                <c:pt idx="844">
                  <c:v>1530263.1491086551</c:v>
                </c:pt>
                <c:pt idx="845">
                  <c:v>1532413.4232903901</c:v>
                </c:pt>
                <c:pt idx="846">
                  <c:v>1534563.0551568919</c:v>
                </c:pt>
                <c:pt idx="847">
                  <c:v>1536712.0424786839</c:v>
                </c:pt>
                <c:pt idx="848">
                  <c:v>1538860.3830333243</c:v>
                </c:pt>
                <c:pt idx="849">
                  <c:v>1541008.0746053883</c:v>
                </c:pt>
                <c:pt idx="850">
                  <c:v>1543155.1149864492</c:v>
                </c:pt>
                <c:pt idx="851">
                  <c:v>1545301.5019750593</c:v>
                </c:pt>
                <c:pt idx="852">
                  <c:v>1547447.2333767314</c:v>
                </c:pt>
                <c:pt idx="853">
                  <c:v>1549592.3070039211</c:v>
                </c:pt>
                <c:pt idx="854">
                  <c:v>1551736.7206760072</c:v>
                </c:pt>
                <c:pt idx="855">
                  <c:v>1553880.4722192737</c:v>
                </c:pt>
                <c:pt idx="856">
                  <c:v>1556023.5594668915</c:v>
                </c:pt>
                <c:pt idx="857">
                  <c:v>1558165.9802588995</c:v>
                </c:pt>
                <c:pt idx="858">
                  <c:v>1560307.7324421871</c:v>
                </c:pt>
                <c:pt idx="859">
                  <c:v>1562448.8138704752</c:v>
                </c:pt>
                <c:pt idx="860">
                  <c:v>1564589.2224042977</c:v>
                </c:pt>
                <c:pt idx="861">
                  <c:v>1566728.955910984</c:v>
                </c:pt>
                <c:pt idx="862">
                  <c:v>1568868.0122646403</c:v>
                </c:pt>
                <c:pt idx="863">
                  <c:v>1571006.3893461316</c:v>
                </c:pt>
                <c:pt idx="864">
                  <c:v>1573144.0850430636</c:v>
                </c:pt>
                <c:pt idx="865">
                  <c:v>1575281.0972497645</c:v>
                </c:pt>
                <c:pt idx="866">
                  <c:v>1577417.4238672669</c:v>
                </c:pt>
                <c:pt idx="867">
                  <c:v>1579553.0628032901</c:v>
                </c:pt>
                <c:pt idx="868">
                  <c:v>1581688.0119722218</c:v>
                </c:pt>
                <c:pt idx="869">
                  <c:v>1583822.2692951001</c:v>
                </c:pt>
                <c:pt idx="870">
                  <c:v>1585955.8326995962</c:v>
                </c:pt>
                <c:pt idx="871">
                  <c:v>1588088.7001199957</c:v>
                </c:pt>
                <c:pt idx="872">
                  <c:v>1590220.8694971816</c:v>
                </c:pt>
                <c:pt idx="873">
                  <c:v>1592352.3387786159</c:v>
                </c:pt>
                <c:pt idx="874">
                  <c:v>1594483.1059183222</c:v>
                </c:pt>
                <c:pt idx="875">
                  <c:v>1596613.168876868</c:v>
                </c:pt>
                <c:pt idx="876">
                  <c:v>1598742.5256213464</c:v>
                </c:pt>
                <c:pt idx="877">
                  <c:v>1600871.1741253599</c:v>
                </c:pt>
                <c:pt idx="878">
                  <c:v>1602999.1123690011</c:v>
                </c:pt>
                <c:pt idx="879">
                  <c:v>1605126.3383388366</c:v>
                </c:pt>
                <c:pt idx="880">
                  <c:v>1607252.8500278883</c:v>
                </c:pt>
                <c:pt idx="881">
                  <c:v>1609378.6454356171</c:v>
                </c:pt>
                <c:pt idx="882">
                  <c:v>1611503.7225679043</c:v>
                </c:pt>
                <c:pt idx="883">
                  <c:v>1613628.0794370354</c:v>
                </c:pt>
                <c:pt idx="884">
                  <c:v>1615751.7140616816</c:v>
                </c:pt>
                <c:pt idx="885">
                  <c:v>1617874.6244668837</c:v>
                </c:pt>
                <c:pt idx="886">
                  <c:v>1619996.8086840336</c:v>
                </c:pt>
                <c:pt idx="887">
                  <c:v>1622118.2647508576</c:v>
                </c:pt>
                <c:pt idx="888">
                  <c:v>1624238.9907113996</c:v>
                </c:pt>
                <c:pt idx="889">
                  <c:v>1626358.9846160032</c:v>
                </c:pt>
                <c:pt idx="890">
                  <c:v>1628478.2445212954</c:v>
                </c:pt>
                <c:pt idx="891">
                  <c:v>1630596.768490169</c:v>
                </c:pt>
                <c:pt idx="892">
                  <c:v>1632714.5545917652</c:v>
                </c:pt>
                <c:pt idx="893">
                  <c:v>1634831.6009014575</c:v>
                </c:pt>
                <c:pt idx="894">
                  <c:v>1636947.9055008341</c:v>
                </c:pt>
                <c:pt idx="895">
                  <c:v>1639063.4664776814</c:v>
                </c:pt>
                <c:pt idx="896">
                  <c:v>1641178.2819259665</c:v>
                </c:pt>
                <c:pt idx="897">
                  <c:v>1643292.3499458211</c:v>
                </c:pt>
                <c:pt idx="898">
                  <c:v>1645405.6686435244</c:v>
                </c:pt>
                <c:pt idx="899">
                  <c:v>1647518.2361314858</c:v>
                </c:pt>
                <c:pt idx="900">
                  <c:v>1649630.0505282292</c:v>
                </c:pt>
                <c:pt idx="901">
                  <c:v>1651741.1099583753</c:v>
                </c:pt>
                <c:pt idx="902">
                  <c:v>1653851.4125526261</c:v>
                </c:pt>
                <c:pt idx="903">
                  <c:v>1655960.9564477468</c:v>
                </c:pt>
                <c:pt idx="904">
                  <c:v>1658069.7397865506</c:v>
                </c:pt>
                <c:pt idx="905">
                  <c:v>1660177.7607178816</c:v>
                </c:pt>
                <c:pt idx="906">
                  <c:v>1662285.0173965981</c:v>
                </c:pt>
                <c:pt idx="907">
                  <c:v>1664391.5079835565</c:v>
                </c:pt>
                <c:pt idx="908">
                  <c:v>1666497.2306455949</c:v>
                </c:pt>
                <c:pt idx="909">
                  <c:v>1668602.1835555164</c:v>
                </c:pt>
                <c:pt idx="910">
                  <c:v>1670706.3648920732</c:v>
                </c:pt>
                <c:pt idx="911">
                  <c:v>1672809.7728399499</c:v>
                </c:pt>
                <c:pt idx="912">
                  <c:v>1674912.4055897475</c:v>
                </c:pt>
                <c:pt idx="913">
                  <c:v>1677014.2613379671</c:v>
                </c:pt>
                <c:pt idx="914">
                  <c:v>1679115.338286994</c:v>
                </c:pt>
                <c:pt idx="915">
                  <c:v>1681215.6346450811</c:v>
                </c:pt>
                <c:pt idx="916">
                  <c:v>1683315.1486263329</c:v>
                </c:pt>
                <c:pt idx="917">
                  <c:v>1685413.8784506896</c:v>
                </c:pt>
                <c:pt idx="918">
                  <c:v>1687511.8223439113</c:v>
                </c:pt>
                <c:pt idx="919">
                  <c:v>1689608.9785375616</c:v>
                </c:pt>
                <c:pt idx="920">
                  <c:v>1691705.345268992</c:v>
                </c:pt>
                <c:pt idx="921">
                  <c:v>1693800.9207813255</c:v>
                </c:pt>
                <c:pt idx="922">
                  <c:v>1695895.7033234413</c:v>
                </c:pt>
                <c:pt idx="923">
                  <c:v>1697989.6911499589</c:v>
                </c:pt>
                <c:pt idx="924">
                  <c:v>1700082.8825212219</c:v>
                </c:pt>
                <c:pt idx="925">
                  <c:v>1702175.2757032828</c:v>
                </c:pt>
                <c:pt idx="926">
                  <c:v>1704266.868967887</c:v>
                </c:pt>
                <c:pt idx="927">
                  <c:v>1706357.660592457</c:v>
                </c:pt>
                <c:pt idx="928">
                  <c:v>1708447.6488600774</c:v>
                </c:pt>
                <c:pt idx="929">
                  <c:v>1710536.8320594782</c:v>
                </c:pt>
                <c:pt idx="930">
                  <c:v>1712625.2084850206</c:v>
                </c:pt>
                <c:pt idx="931">
                  <c:v>1714712.7764366805</c:v>
                </c:pt>
                <c:pt idx="932">
                  <c:v>1716799.5342200336</c:v>
                </c:pt>
                <c:pt idx="933">
                  <c:v>1718885.4801462395</c:v>
                </c:pt>
                <c:pt idx="934">
                  <c:v>1720970.6125320268</c:v>
                </c:pt>
                <c:pt idx="935">
                  <c:v>1723054.9296996775</c:v>
                </c:pt>
                <c:pt idx="936">
                  <c:v>1725138.4299770116</c:v>
                </c:pt>
                <c:pt idx="937">
                  <c:v>1727221.1116973723</c:v>
                </c:pt>
                <c:pt idx="938">
                  <c:v>1729302.9731996101</c:v>
                </c:pt>
                <c:pt idx="939">
                  <c:v>1731384.0128280681</c:v>
                </c:pt>
                <c:pt idx="940">
                  <c:v>1733464.2289325667</c:v>
                </c:pt>
                <c:pt idx="941">
                  <c:v>1735543.6198683884</c:v>
                </c:pt>
                <c:pt idx="942">
                  <c:v>1737622.1839962632</c:v>
                </c:pt>
                <c:pt idx="943">
                  <c:v>1739699.9196823528</c:v>
                </c:pt>
                <c:pt idx="944">
                  <c:v>1741776.8252982365</c:v>
                </c:pt>
                <c:pt idx="945">
                  <c:v>1743852.8992208953</c:v>
                </c:pt>
                <c:pt idx="946">
                  <c:v>1745928.1398326978</c:v>
                </c:pt>
                <c:pt idx="947">
                  <c:v>1748002.5455213848</c:v>
                </c:pt>
                <c:pt idx="948">
                  <c:v>1750076.1146800551</c:v>
                </c:pt>
                <c:pt idx="949">
                  <c:v>1752148.8457071497</c:v>
                </c:pt>
                <c:pt idx="950">
                  <c:v>1754220.737006438</c:v>
                </c:pt>
                <c:pt idx="951">
                  <c:v>1756291.7869870027</c:v>
                </c:pt>
                <c:pt idx="952">
                  <c:v>1758361.9940632253</c:v>
                </c:pt>
                <c:pt idx="953">
                  <c:v>1760431.3566547714</c:v>
                </c:pt>
                <c:pt idx="954">
                  <c:v>1762499.8731865755</c:v>
                </c:pt>
                <c:pt idx="955">
                  <c:v>1764567.5420888276</c:v>
                </c:pt>
                <c:pt idx="956">
                  <c:v>1766634.3617969577</c:v>
                </c:pt>
                <c:pt idx="957">
                  <c:v>1768700.3307516221</c:v>
                </c:pt>
                <c:pt idx="958">
                  <c:v>1770765.4473986882</c:v>
                </c:pt>
                <c:pt idx="959">
                  <c:v>1772829.7101892207</c:v>
                </c:pt>
                <c:pt idx="960">
                  <c:v>1774893.1175794671</c:v>
                </c:pt>
                <c:pt idx="961">
                  <c:v>1776955.6680308434</c:v>
                </c:pt>
                <c:pt idx="962">
                  <c:v>1779017.3600099194</c:v>
                </c:pt>
                <c:pt idx="963">
                  <c:v>1781078.1919884051</c:v>
                </c:pt>
                <c:pt idx="964">
                  <c:v>1783138.1624431361</c:v>
                </c:pt>
                <c:pt idx="965">
                  <c:v>1785197.2698560597</c:v>
                </c:pt>
                <c:pt idx="966">
                  <c:v>1787255.5127142207</c:v>
                </c:pt>
                <c:pt idx="967">
                  <c:v>1789312.889509747</c:v>
                </c:pt>
                <c:pt idx="968">
                  <c:v>1791369.3987398362</c:v>
                </c:pt>
                <c:pt idx="969">
                  <c:v>1793425.0389067412</c:v>
                </c:pt>
                <c:pt idx="970">
                  <c:v>1795479.8085177559</c:v>
                </c:pt>
                <c:pt idx="971">
                  <c:v>1797533.7060852023</c:v>
                </c:pt>
                <c:pt idx="972">
                  <c:v>1799586.7301264154</c:v>
                </c:pt>
                <c:pt idx="973">
                  <c:v>1801638.8791637302</c:v>
                </c:pt>
                <c:pt idx="974">
                  <c:v>1803690.1517244678</c:v>
                </c:pt>
                <c:pt idx="975">
                  <c:v>1805740.5463409214</c:v>
                </c:pt>
                <c:pt idx="976">
                  <c:v>1807790.0615503427</c:v>
                </c:pt>
                <c:pt idx="977">
                  <c:v>1809838.695894928</c:v>
                </c:pt>
                <c:pt idx="978">
                  <c:v>1811886.4479218049</c:v>
                </c:pt>
                <c:pt idx="979">
                  <c:v>1813933.3161830185</c:v>
                </c:pt>
                <c:pt idx="980">
                  <c:v>1815979.2992355181</c:v>
                </c:pt>
                <c:pt idx="981">
                  <c:v>1818024.3956411432</c:v>
                </c:pt>
                <c:pt idx="982">
                  <c:v>1820068.6039666105</c:v>
                </c:pt>
                <c:pt idx="983">
                  <c:v>1822111.9227835</c:v>
                </c:pt>
                <c:pt idx="984">
                  <c:v>1824154.350668242</c:v>
                </c:pt>
                <c:pt idx="985">
                  <c:v>1826195.8862021032</c:v>
                </c:pt>
                <c:pt idx="986">
                  <c:v>1828236.5279711743</c:v>
                </c:pt>
                <c:pt idx="987">
                  <c:v>1830276.2745663556</c:v>
                </c:pt>
                <c:pt idx="988">
                  <c:v>1832315.1245833447</c:v>
                </c:pt>
                <c:pt idx="989">
                  <c:v>1834353.0766226226</c:v>
                </c:pt>
                <c:pt idx="990">
                  <c:v>1836390.1292894408</c:v>
                </c:pt>
                <c:pt idx="991">
                  <c:v>1838426.2811938084</c:v>
                </c:pt>
                <c:pt idx="992">
                  <c:v>1840461.5309504787</c:v>
                </c:pt>
                <c:pt idx="993">
                  <c:v>1842495.877178936</c:v>
                </c:pt>
                <c:pt idx="994">
                  <c:v>1844529.3185033831</c:v>
                </c:pt>
                <c:pt idx="995">
                  <c:v>1846561.8535527277</c:v>
                </c:pt>
                <c:pt idx="996">
                  <c:v>1848593.48096057</c:v>
                </c:pt>
                <c:pt idx="997">
                  <c:v>1850624.1993651898</c:v>
                </c:pt>
                <c:pt idx="998">
                  <c:v>1852654.0074095328</c:v>
                </c:pt>
                <c:pt idx="999">
                  <c:v>1854682.9037411988</c:v>
                </c:pt>
                <c:pt idx="1000">
                  <c:v>1856710.8870124286</c:v>
                </c:pt>
                <c:pt idx="1001">
                  <c:v>1858737.9558800908</c:v>
                </c:pt>
                <c:pt idx="1002">
                  <c:v>1860764.1090056701</c:v>
                </c:pt>
                <c:pt idx="1003">
                  <c:v>1862789.3450552532</c:v>
                </c:pt>
                <c:pt idx="1004">
                  <c:v>1864813.6626995178</c:v>
                </c:pt>
                <c:pt idx="1005">
                  <c:v>1866837.0606137183</c:v>
                </c:pt>
                <c:pt idx="1006">
                  <c:v>1868859.5374776749</c:v>
                </c:pt>
                <c:pt idx="1007">
                  <c:v>1870881.0919757599</c:v>
                </c:pt>
                <c:pt idx="1008">
                  <c:v>1872901.7227968858</c:v>
                </c:pt>
                <c:pt idx="1009">
                  <c:v>1874921.4286344922</c:v>
                </c:pt>
                <c:pt idx="1010">
                  <c:v>1876940.2081865347</c:v>
                </c:pt>
                <c:pt idx="1011">
                  <c:v>1878958.0601554713</c:v>
                </c:pt>
                <c:pt idx="1012">
                  <c:v>1880974.9832482506</c:v>
                </c:pt>
                <c:pt idx="1013">
                  <c:v>1882990.9761762994</c:v>
                </c:pt>
                <c:pt idx="1014">
                  <c:v>1885006.0376555105</c:v>
                </c:pt>
                <c:pt idx="1015">
                  <c:v>1887020.1664062303</c:v>
                </c:pt>
                <c:pt idx="1016">
                  <c:v>1889033.3611532473</c:v>
                </c:pt>
                <c:pt idx="1017">
                  <c:v>1891045.620625779</c:v>
                </c:pt>
                <c:pt idx="1018">
                  <c:v>1893056.9435574606</c:v>
                </c:pt>
                <c:pt idx="1019">
                  <c:v>1895067.3286863323</c:v>
                </c:pt>
                <c:pt idx="1020">
                  <c:v>1897076.7747548281</c:v>
                </c:pt>
                <c:pt idx="1021">
                  <c:v>1899085.2805097629</c:v>
                </c:pt>
                <c:pt idx="1022">
                  <c:v>1901092.8447023213</c:v>
                </c:pt>
                <c:pt idx="1023">
                  <c:v>1903099.4660880452</c:v>
                </c:pt>
                <c:pt idx="1024">
                  <c:v>1905105.143426822</c:v>
                </c:pt>
                <c:pt idx="1025">
                  <c:v>1907109.8754828735</c:v>
                </c:pt>
                <c:pt idx="1026">
                  <c:v>1909113.6610247428</c:v>
                </c:pt>
                <c:pt idx="1027">
                  <c:v>1911116.4988252837</c:v>
                </c:pt>
                <c:pt idx="1028">
                  <c:v>1913118.3876616484</c:v>
                </c:pt>
                <c:pt idx="1029">
                  <c:v>1915119.3263152763</c:v>
                </c:pt>
                <c:pt idx="1030">
                  <c:v>1917119.3135718815</c:v>
                </c:pt>
                <c:pt idx="1031">
                  <c:v>1919118.348221442</c:v>
                </c:pt>
                <c:pt idx="1032">
                  <c:v>1921116.4290581876</c:v>
                </c:pt>
                <c:pt idx="1033">
                  <c:v>1923113.5548805892</c:v>
                </c:pt>
                <c:pt idx="1034">
                  <c:v>1925109.7244913464</c:v>
                </c:pt>
                <c:pt idx="1035">
                  <c:v>1927104.9366973762</c:v>
                </c:pt>
                <c:pt idx="1036">
                  <c:v>1929099.1903098023</c:v>
                </c:pt>
                <c:pt idx="1037">
                  <c:v>1931092.4841439426</c:v>
                </c:pt>
                <c:pt idx="1038">
                  <c:v>1933084.8170192989</c:v>
                </c:pt>
                <c:pt idx="1039">
                  <c:v>1935076.1877595452</c:v>
                </c:pt>
                <c:pt idx="1040">
                  <c:v>1937066.595192516</c:v>
                </c:pt>
                <c:pt idx="1041">
                  <c:v>1939056.0381501957</c:v>
                </c:pt>
                <c:pt idx="1042">
                  <c:v>1941044.5154687073</c:v>
                </c:pt>
                <c:pt idx="1043">
                  <c:v>1943032.0259883008</c:v>
                </c:pt>
                <c:pt idx="1044">
                  <c:v>1945018.5685533425</c:v>
                </c:pt>
                <c:pt idx="1045">
                  <c:v>1947004.1420123039</c:v>
                </c:pt>
                <c:pt idx="1046">
                  <c:v>1948988.7452177508</c:v>
                </c:pt>
                <c:pt idx="1047">
                  <c:v>1950972.3770263314</c:v>
                </c:pt>
                <c:pt idx="1048">
                  <c:v>1952955.0362987665</c:v>
                </c:pt>
                <c:pt idx="1049">
                  <c:v>1954936.721899838</c:v>
                </c:pt>
                <c:pt idx="1050">
                  <c:v>1956917.4326983779</c:v>
                </c:pt>
                <c:pt idx="1051">
                  <c:v>1958897.1675672575</c:v>
                </c:pt>
                <c:pt idx="1052">
                  <c:v>1960875.9253833769</c:v>
                </c:pt>
                <c:pt idx="1053">
                  <c:v>1962853.7050276538</c:v>
                </c:pt>
                <c:pt idx="1054">
                  <c:v>1964830.5053850128</c:v>
                </c:pt>
                <c:pt idx="1055">
                  <c:v>1966806.3253443753</c:v>
                </c:pt>
                <c:pt idx="1056">
                  <c:v>1968781.1637986477</c:v>
                </c:pt>
                <c:pt idx="1057">
                  <c:v>1970755.0196447116</c:v>
                </c:pt>
                <c:pt idx="1058">
                  <c:v>1972727.891783413</c:v>
                </c:pt>
                <c:pt idx="1059">
                  <c:v>1974699.7791195516</c:v>
                </c:pt>
                <c:pt idx="1060">
                  <c:v>1976670.6805618706</c:v>
                </c:pt>
                <c:pt idx="1061">
                  <c:v>1978640.5950230453</c:v>
                </c:pt>
                <c:pt idx="1062">
                  <c:v>1980609.5214196739</c:v>
                </c:pt>
                <c:pt idx="1063">
                  <c:v>1982577.4586722662</c:v>
                </c:pt>
                <c:pt idx="1064">
                  <c:v>1984544.4057052333</c:v>
                </c:pt>
                <c:pt idx="1065">
                  <c:v>1986510.3614468777</c:v>
                </c:pt>
                <c:pt idx="1066">
                  <c:v>1988475.3248293824</c:v>
                </c:pt>
                <c:pt idx="1067">
                  <c:v>1990439.2947888009</c:v>
                </c:pt>
                <c:pt idx="1068">
                  <c:v>1992402.2702650472</c:v>
                </c:pt>
                <c:pt idx="1069">
                  <c:v>1994364.2502018849</c:v>
                </c:pt>
                <c:pt idx="1070">
                  <c:v>1996325.2335469173</c:v>
                </c:pt>
                <c:pt idx="1071">
                  <c:v>1998285.219251578</c:v>
                </c:pt>
                <c:pt idx="1072">
                  <c:v>2000244.2062711194</c:v>
                </c:pt>
                <c:pt idx="1073">
                  <c:v>2002202.1935646038</c:v>
                </c:pt>
                <c:pt idx="1074">
                  <c:v>2004159.1800948931</c:v>
                </c:pt>
                <c:pt idx="1075">
                  <c:v>2006115.1648286381</c:v>
                </c:pt>
                <c:pt idx="1076">
                  <c:v>2008070.1467362694</c:v>
                </c:pt>
                <c:pt idx="1077">
                  <c:v>2010024.1247919868</c:v>
                </c:pt>
                <c:pt idx="1078">
                  <c:v>2011977.09797375</c:v>
                </c:pt>
                <c:pt idx="1079">
                  <c:v>2013929.0652632683</c:v>
                </c:pt>
                <c:pt idx="1080">
                  <c:v>2015880.0256459911</c:v>
                </c:pt>
                <c:pt idx="1081">
                  <c:v>2017829.9781110976</c:v>
                </c:pt>
                <c:pt idx="1082">
                  <c:v>2019778.9216514872</c:v>
                </c:pt>
                <c:pt idx="1083">
                  <c:v>2021726.8552637703</c:v>
                </c:pt>
                <c:pt idx="1084">
                  <c:v>2023673.777948258</c:v>
                </c:pt>
                <c:pt idx="1085">
                  <c:v>2025619.6887089526</c:v>
                </c:pt>
                <c:pt idx="1086">
                  <c:v>2027564.586553538</c:v>
                </c:pt>
                <c:pt idx="1087">
                  <c:v>2029508.4704933702</c:v>
                </c:pt>
                <c:pt idx="1088">
                  <c:v>2031451.3395434676</c:v>
                </c:pt>
                <c:pt idx="1089">
                  <c:v>2033393.1927225015</c:v>
                </c:pt>
                <c:pt idx="1090">
                  <c:v>2035334.0290527865</c:v>
                </c:pt>
                <c:pt idx="1091">
                  <c:v>2037273.8475602714</c:v>
                </c:pt>
                <c:pt idx="1092">
                  <c:v>2039212.6472745291</c:v>
                </c:pt>
                <c:pt idx="1093">
                  <c:v>2041150.4272287483</c:v>
                </c:pt>
                <c:pt idx="1094">
                  <c:v>2043087.1864597229</c:v>
                </c:pt>
                <c:pt idx="1095">
                  <c:v>2045022.9240078437</c:v>
                </c:pt>
                <c:pt idx="1096">
                  <c:v>2046957.6389170883</c:v>
                </c:pt>
                <c:pt idx="1097">
                  <c:v>2048891.3302350121</c:v>
                </c:pt>
                <c:pt idx="1098">
                  <c:v>2050823.9970127398</c:v>
                </c:pt>
                <c:pt idx="1099">
                  <c:v>2052755.6383049551</c:v>
                </c:pt>
                <c:pt idx="1100">
                  <c:v>2054686.2531698919</c:v>
                </c:pt>
                <c:pt idx="1101">
                  <c:v>2056615.8406693258</c:v>
                </c:pt>
                <c:pt idx="1102">
                  <c:v>2058544.399868564</c:v>
                </c:pt>
                <c:pt idx="1103">
                  <c:v>2060471.9298364371</c:v>
                </c:pt>
                <c:pt idx="1104">
                  <c:v>2062398.4296452897</c:v>
                </c:pt>
                <c:pt idx="1105">
                  <c:v>2064323.898370971</c:v>
                </c:pt>
                <c:pt idx="1106">
                  <c:v>2066248.3350928267</c:v>
                </c:pt>
                <c:pt idx="1107">
                  <c:v>2068171.7388936896</c:v>
                </c:pt>
                <c:pt idx="1108">
                  <c:v>2070094.1088598703</c:v>
                </c:pt>
                <c:pt idx="1109">
                  <c:v>2072015.4440811493</c:v>
                </c:pt>
                <c:pt idx="1110">
                  <c:v>2073935.743650767</c:v>
                </c:pt>
                <c:pt idx="1111">
                  <c:v>2075855.0066654163</c:v>
                </c:pt>
                <c:pt idx="1112">
                  <c:v>2077773.2322252325</c:v>
                </c:pt>
                <c:pt idx="1113">
                  <c:v>2079690.4194337854</c:v>
                </c:pt>
                <c:pt idx="1114">
                  <c:v>2081606.5673980699</c:v>
                </c:pt>
                <c:pt idx="1115">
                  <c:v>2083521.6752284982</c:v>
                </c:pt>
                <c:pt idx="1116">
                  <c:v>2085435.7420388907</c:v>
                </c:pt>
                <c:pt idx="1117">
                  <c:v>2087348.7669464671</c:v>
                </c:pt>
                <c:pt idx="1118">
                  <c:v>2089260.7490718381</c:v>
                </c:pt>
                <c:pt idx="1119">
                  <c:v>2091171.687538997</c:v>
                </c:pt>
                <c:pt idx="1120">
                  <c:v>2093081.5814753112</c:v>
                </c:pt>
                <c:pt idx="1121">
                  <c:v>2094990.4300115134</c:v>
                </c:pt>
                <c:pt idx="1122">
                  <c:v>2096898.2322816933</c:v>
                </c:pt>
                <c:pt idx="1123">
                  <c:v>2098804.9874232891</c:v>
                </c:pt>
                <c:pt idx="1124">
                  <c:v>2100710.6945770793</c:v>
                </c:pt>
                <c:pt idx="1125">
                  <c:v>2102615.3528871746</c:v>
                </c:pt>
                <c:pt idx="1126">
                  <c:v>2104518.9615010088</c:v>
                </c:pt>
                <c:pt idx="1127">
                  <c:v>2106421.5195693308</c:v>
                </c:pt>
                <c:pt idx="1128">
                  <c:v>2108323.0262461971</c:v>
                </c:pt>
                <c:pt idx="1129">
                  <c:v>2110223.4806889622</c:v>
                </c:pt>
                <c:pt idx="1130">
                  <c:v>2112122.8820582712</c:v>
                </c:pt>
                <c:pt idx="1131">
                  <c:v>2114021.2295180522</c:v>
                </c:pt>
                <c:pt idx="1132">
                  <c:v>2115918.5222355071</c:v>
                </c:pt>
                <c:pt idx="1133">
                  <c:v>2117814.7593811038</c:v>
                </c:pt>
                <c:pt idx="1134">
                  <c:v>2119709.9401285681</c:v>
                </c:pt>
                <c:pt idx="1135">
                  <c:v>2121604.0636548758</c:v>
                </c:pt>
                <c:pt idx="1136">
                  <c:v>2123497.1291402453</c:v>
                </c:pt>
                <c:pt idx="1137">
                  <c:v>2125389.1357681281</c:v>
                </c:pt>
                <c:pt idx="1138">
                  <c:v>2127280.0827252022</c:v>
                </c:pt>
                <c:pt idx="1139">
                  <c:v>2129169.9692013632</c:v>
                </c:pt>
                <c:pt idx="1140">
                  <c:v>2131058.7943897173</c:v>
                </c:pt>
                <c:pt idx="1141">
                  <c:v>2132946.5574865728</c:v>
                </c:pt>
                <c:pt idx="1142">
                  <c:v>2134833.2576914323</c:v>
                </c:pt>
                <c:pt idx="1143">
                  <c:v>2136718.8942069854</c:v>
                </c:pt>
                <c:pt idx="1144">
                  <c:v>2138603.4662391003</c:v>
                </c:pt>
                <c:pt idx="1145">
                  <c:v>2140486.972996816</c:v>
                </c:pt>
                <c:pt idx="1146">
                  <c:v>2142369.4136923356</c:v>
                </c:pt>
                <c:pt idx="1147">
                  <c:v>2144250.7875410169</c:v>
                </c:pt>
                <c:pt idx="1148">
                  <c:v>2146131.0937613668</c:v>
                </c:pt>
                <c:pt idx="1149">
                  <c:v>2148010.3315750319</c:v>
                </c:pt>
                <c:pt idx="1150">
                  <c:v>2149888.5002067918</c:v>
                </c:pt>
                <c:pt idx="1151">
                  <c:v>2151765.5988845509</c:v>
                </c:pt>
                <c:pt idx="1152">
                  <c:v>2153641.6268393314</c:v>
                </c:pt>
                <c:pt idx="1153">
                  <c:v>2155516.5833052662</c:v>
                </c:pt>
                <c:pt idx="1154">
                  <c:v>2157390.4675195902</c:v>
                </c:pt>
                <c:pt idx="1155">
                  <c:v>2159263.2787226336</c:v>
                </c:pt>
                <c:pt idx="1156">
                  <c:v>2161135.0161578143</c:v>
                </c:pt>
                <c:pt idx="1157">
                  <c:v>2163005.6790716308</c:v>
                </c:pt>
                <c:pt idx="1158">
                  <c:v>2164875.2667136542</c:v>
                </c:pt>
                <c:pt idx="1159">
                  <c:v>2166743.7783365212</c:v>
                </c:pt>
                <c:pt idx="1160">
                  <c:v>2168611.213195927</c:v>
                </c:pt>
                <c:pt idx="1161">
                  <c:v>2170477.5705506178</c:v>
                </c:pt>
                <c:pt idx="1162">
                  <c:v>2172342.8496623831</c:v>
                </c:pt>
                <c:pt idx="1163">
                  <c:v>2174207.0497960495</c:v>
                </c:pt>
                <c:pt idx="1164">
                  <c:v>2176070.1702194721</c:v>
                </c:pt>
                <c:pt idx="1165">
                  <c:v>2177932.2102035289</c:v>
                </c:pt>
                <c:pt idx="1166">
                  <c:v>2179793.1690221126</c:v>
                </c:pt>
                <c:pt idx="1167">
                  <c:v>2181653.0459521236</c:v>
                </c:pt>
                <c:pt idx="1168">
                  <c:v>2183511.8402734627</c:v>
                </c:pt>
                <c:pt idx="1169">
                  <c:v>2185369.5512690246</c:v>
                </c:pt>
                <c:pt idx="1170">
                  <c:v>2187226.1782246907</c:v>
                </c:pt>
                <c:pt idx="1171">
                  <c:v>2189081.7204293222</c:v>
                </c:pt>
                <c:pt idx="1172">
                  <c:v>2190936.1771747526</c:v>
                </c:pt>
                <c:pt idx="1173">
                  <c:v>2192789.5477557806</c:v>
                </c:pt>
                <c:pt idx="1174">
                  <c:v>2194641.8314701645</c:v>
                </c:pt>
                <c:pt idx="1175">
                  <c:v>2196493.0276186136</c:v>
                </c:pt>
                <c:pt idx="1176">
                  <c:v>2198343.1355047827</c:v>
                </c:pt>
                <c:pt idx="1177">
                  <c:v>2200192.1544352644</c:v>
                </c:pt>
                <c:pt idx="1178">
                  <c:v>2202040.0837195823</c:v>
                </c:pt>
                <c:pt idx="1179">
                  <c:v>2203886.9226701846</c:v>
                </c:pt>
                <c:pt idx="1180">
                  <c:v>2205732.6706024376</c:v>
                </c:pt>
                <c:pt idx="1181">
                  <c:v>2207577.3268346172</c:v>
                </c:pt>
                <c:pt idx="1182">
                  <c:v>2209420.8906879053</c:v>
                </c:pt>
                <c:pt idx="1183">
                  <c:v>2211263.3614863795</c:v>
                </c:pt>
                <c:pt idx="1184">
                  <c:v>2213104.7385570095</c:v>
                </c:pt>
                <c:pt idx="1185">
                  <c:v>2214945.0212296485</c:v>
                </c:pt>
                <c:pt idx="1186">
                  <c:v>2216784.2088370277</c:v>
                </c:pt>
                <c:pt idx="1187">
                  <c:v>2218622.3007147489</c:v>
                </c:pt>
                <c:pt idx="1188">
                  <c:v>2220459.2962012785</c:v>
                </c:pt>
                <c:pt idx="1189">
                  <c:v>2222295.1946379403</c:v>
                </c:pt>
                <c:pt idx="1190">
                  <c:v>2224129.99536891</c:v>
                </c:pt>
                <c:pt idx="1191">
                  <c:v>2225963.6977412081</c:v>
                </c:pt>
                <c:pt idx="1192">
                  <c:v>2227796.3011046932</c:v>
                </c:pt>
                <c:pt idx="1193">
                  <c:v>2229627.804812056</c:v>
                </c:pt>
                <c:pt idx="1194">
                  <c:v>2231458.2082188125</c:v>
                </c:pt>
                <c:pt idx="1195">
                  <c:v>2233287.5106832981</c:v>
                </c:pt>
                <c:pt idx="1196">
                  <c:v>2235115.7115666615</c:v>
                </c:pt>
                <c:pt idx="1197">
                  <c:v>2236942.8102328568</c:v>
                </c:pt>
                <c:pt idx="1198">
                  <c:v>2238768.8060486387</c:v>
                </c:pt>
                <c:pt idx="1199">
                  <c:v>2240593.6983835557</c:v>
                </c:pt>
                <c:pt idx="1200">
                  <c:v>2242417.4866099441</c:v>
                </c:pt>
                <c:pt idx="1201">
                  <c:v>2244240.1701029213</c:v>
                </c:pt>
                <c:pt idx="1202">
                  <c:v>2246061.7482403796</c:v>
                </c:pt>
                <c:pt idx="1203">
                  <c:v>2247882.2204029812</c:v>
                </c:pt>
                <c:pt idx="1204">
                  <c:v>2249701.5859741499</c:v>
                </c:pt>
                <c:pt idx="1205">
                  <c:v>2251519.8443400669</c:v>
                </c:pt>
                <c:pt idx="1206">
                  <c:v>2253336.994889664</c:v>
                </c:pt>
                <c:pt idx="1207">
                  <c:v>2255153.0370146167</c:v>
                </c:pt>
                <c:pt idx="1208">
                  <c:v>2256967.9701093393</c:v>
                </c:pt>
                <c:pt idx="1209">
                  <c:v>2258781.793570979</c:v>
                </c:pt>
                <c:pt idx="1210">
                  <c:v>2260594.5067994082</c:v>
                </c:pt>
                <c:pt idx="1211">
                  <c:v>2262406.1091972203</c:v>
                </c:pt>
                <c:pt idx="1212">
                  <c:v>2264216.6001697229</c:v>
                </c:pt>
                <c:pt idx="1213">
                  <c:v>2266025.9791249316</c:v>
                </c:pt>
                <c:pt idx="1214">
                  <c:v>2267834.2454735651</c:v>
                </c:pt>
                <c:pt idx="1215">
                  <c:v>2269641.3986290386</c:v>
                </c:pt>
                <c:pt idx="1216">
                  <c:v>2271447.4380074572</c:v>
                </c:pt>
                <c:pt idx="1217">
                  <c:v>2273252.3630276117</c:v>
                </c:pt>
                <c:pt idx="1218">
                  <c:v>2275056.1731109717</c:v>
                </c:pt>
                <c:pt idx="1219">
                  <c:v>2276858.8676816798</c:v>
                </c:pt>
                <c:pt idx="1220">
                  <c:v>2278660.4461665456</c:v>
                </c:pt>
                <c:pt idx="1221">
                  <c:v>2280460.907995041</c:v>
                </c:pt>
                <c:pt idx="1222">
                  <c:v>2282260.2525992938</c:v>
                </c:pt>
                <c:pt idx="1223">
                  <c:v>2284058.4794140817</c:v>
                </c:pt>
                <c:pt idx="1224">
                  <c:v>2285855.587876827</c:v>
                </c:pt>
                <c:pt idx="1225">
                  <c:v>2287651.5774275907</c:v>
                </c:pt>
                <c:pt idx="1226">
                  <c:v>2289446.4475090671</c:v>
                </c:pt>
                <c:pt idx="1227">
                  <c:v>2291240.1975665782</c:v>
                </c:pt>
                <c:pt idx="1228">
                  <c:v>2293032.8270480675</c:v>
                </c:pt>
                <c:pt idx="1229">
                  <c:v>2294824.3354040952</c:v>
                </c:pt>
                <c:pt idx="1230">
                  <c:v>2296614.7220878326</c:v>
                </c:pt>
                <c:pt idx="1231">
                  <c:v>2298403.9865550557</c:v>
                </c:pt>
                <c:pt idx="1232">
                  <c:v>2300192.1282641403</c:v>
                </c:pt>
                <c:pt idx="1233">
                  <c:v>2301979.1466760566</c:v>
                </c:pt>
                <c:pt idx="1234">
                  <c:v>2303765.0412543635</c:v>
                </c:pt>
                <c:pt idx="1235">
                  <c:v>2305549.8114652033</c:v>
                </c:pt>
                <c:pt idx="1236">
                  <c:v>2307333.4567772965</c:v>
                </c:pt>
                <c:pt idx="1237">
                  <c:v>2309115.9766619359</c:v>
                </c:pt>
                <c:pt idx="1238">
                  <c:v>2310897.3705929811</c:v>
                </c:pt>
                <c:pt idx="1239">
                  <c:v>2312677.6380468542</c:v>
                </c:pt>
                <c:pt idx="1240">
                  <c:v>2314456.7785025327</c:v>
                </c:pt>
                <c:pt idx="1241">
                  <c:v>2316234.7914415463</c:v>
                </c:pt>
                <c:pt idx="1242">
                  <c:v>2318011.6763479696</c:v>
                </c:pt>
                <c:pt idx="1243">
                  <c:v>2319787.4327084185</c:v>
                </c:pt>
                <c:pt idx="1244">
                  <c:v>2321562.0600120435</c:v>
                </c:pt>
                <c:pt idx="1245">
                  <c:v>2323335.5577505254</c:v>
                </c:pt>
                <c:pt idx="1246">
                  <c:v>2325107.9254180696</c:v>
                </c:pt>
                <c:pt idx="1247">
                  <c:v>2326879.1625114018</c:v>
                </c:pt>
                <c:pt idx="1248">
                  <c:v>2328649.2685297616</c:v>
                </c:pt>
                <c:pt idx="1249">
                  <c:v>2330418.2429748978</c:v>
                </c:pt>
                <c:pt idx="1250">
                  <c:v>2332186.0853510639</c:v>
                </c:pt>
                <c:pt idx="1251">
                  <c:v>2333952.7951650117</c:v>
                </c:pt>
                <c:pt idx="1252">
                  <c:v>2335718.3719259878</c:v>
                </c:pt>
                <c:pt idx="1253">
                  <c:v>2337482.8151457272</c:v>
                </c:pt>
                <c:pt idx="1254">
                  <c:v>2339246.124338449</c:v>
                </c:pt>
                <c:pt idx="1255">
                  <c:v>2341008.2990208506</c:v>
                </c:pt>
                <c:pt idx="1256">
                  <c:v>2342769.3387121041</c:v>
                </c:pt>
                <c:pt idx="1257">
                  <c:v>2344529.2429338498</c:v>
                </c:pt>
                <c:pt idx="1258">
                  <c:v>2346288.0112101915</c:v>
                </c:pt>
                <c:pt idx="1259">
                  <c:v>2348045.6430676929</c:v>
                </c:pt>
                <c:pt idx="1260">
                  <c:v>2349802.138035371</c:v>
                </c:pt>
                <c:pt idx="1261">
                  <c:v>2351557.4956446919</c:v>
                </c:pt>
                <c:pt idx="1262">
                  <c:v>2353311.7154295659</c:v>
                </c:pt>
                <c:pt idx="1263">
                  <c:v>2355064.7969263429</c:v>
                </c:pt>
                <c:pt idx="1264">
                  <c:v>2356816.7396738068</c:v>
                </c:pt>
                <c:pt idx="1265">
                  <c:v>2358567.5432131714</c:v>
                </c:pt>
                <c:pt idx="1266">
                  <c:v>2360317.2070880751</c:v>
                </c:pt>
                <c:pt idx="1267">
                  <c:v>2362065.7308445764</c:v>
                </c:pt>
                <c:pt idx="1268">
                  <c:v>2363813.1140311491</c:v>
                </c:pt>
                <c:pt idx="1269">
                  <c:v>2365559.3561986778</c:v>
                </c:pt>
                <c:pt idx="1270">
                  <c:v>2367304.4569004523</c:v>
                </c:pt>
                <c:pt idx="1271">
                  <c:v>2369048.4156921632</c:v>
                </c:pt>
                <c:pt idx="1272">
                  <c:v>2370791.2321318979</c:v>
                </c:pt>
                <c:pt idx="1273">
                  <c:v>2372532.9057801357</c:v>
                </c:pt>
                <c:pt idx="1274">
                  <c:v>2374273.4361997424</c:v>
                </c:pt>
                <c:pt idx="1275">
                  <c:v>2376012.8229559665</c:v>
                </c:pt>
                <c:pt idx="1276">
                  <c:v>2377751.0656164335</c:v>
                </c:pt>
                <c:pt idx="1277">
                  <c:v>2379488.1637511426</c:v>
                </c:pt>
                <c:pt idx="1278">
                  <c:v>2381224.1169324615</c:v>
                </c:pt>
                <c:pt idx="1279">
                  <c:v>2382958.9247351219</c:v>
                </c:pt>
                <c:pt idx="1280">
                  <c:v>2384692.5867362143</c:v>
                </c:pt>
                <c:pt idx="1281">
                  <c:v>2386425.1025151848</c:v>
                </c:pt>
                <c:pt idx="1282">
                  <c:v>2388156.4716538298</c:v>
                </c:pt>
                <c:pt idx="1283">
                  <c:v>2389886.6937362906</c:v>
                </c:pt>
                <c:pt idx="1284">
                  <c:v>2391615.768349051</c:v>
                </c:pt>
                <c:pt idx="1285">
                  <c:v>2393343.6950809313</c:v>
                </c:pt>
                <c:pt idx="1286">
                  <c:v>2395070.4735230841</c:v>
                </c:pt>
                <c:pt idx="1287">
                  <c:v>2396796.1032689898</c:v>
                </c:pt>
                <c:pt idx="1288">
                  <c:v>2398520.5839144532</c:v>
                </c:pt>
                <c:pt idx="1289">
                  <c:v>2400243.9150575977</c:v>
                </c:pt>
                <c:pt idx="1290">
                  <c:v>2401966.0962988618</c:v>
                </c:pt>
                <c:pt idx="1291">
                  <c:v>2403687.1272409945</c:v>
                </c:pt>
                <c:pt idx="1292">
                  <c:v>2405407.0074890512</c:v>
                </c:pt>
                <c:pt idx="1293">
                  <c:v>2407125.7366503887</c:v>
                </c:pt>
                <c:pt idx="1294">
                  <c:v>2408843.3143346612</c:v>
                </c:pt>
                <c:pt idx="1295">
                  <c:v>2410559.7401538165</c:v>
                </c:pt>
                <c:pt idx="1296">
                  <c:v>2412275.0137220914</c:v>
                </c:pt>
                <c:pt idx="1297">
                  <c:v>2413989.1346560074</c:v>
                </c:pt>
                <c:pt idx="1298">
                  <c:v>2415702.1025743661</c:v>
                </c:pt>
                <c:pt idx="1299">
                  <c:v>2417413.917098246</c:v>
                </c:pt>
                <c:pt idx="1300">
                  <c:v>2419124.5778509974</c:v>
                </c:pt>
                <c:pt idx="1301">
                  <c:v>2420834.084458238</c:v>
                </c:pt>
                <c:pt idx="1302">
                  <c:v>2422542.4365478498</c:v>
                </c:pt>
                <c:pt idx="1303">
                  <c:v>2424249.633749974</c:v>
                </c:pt>
                <c:pt idx="1304">
                  <c:v>2425955.6756970077</c:v>
                </c:pt>
                <c:pt idx="1305">
                  <c:v>2427660.5620235982</c:v>
                </c:pt>
                <c:pt idx="1306">
                  <c:v>2429364.2923666411</c:v>
                </c:pt>
                <c:pt idx="1307">
                  <c:v>2431066.8663652744</c:v>
                </c:pt>
                <c:pt idx="1308">
                  <c:v>2432768.2836608756</c:v>
                </c:pt>
                <c:pt idx="1309">
                  <c:v>2434468.543897057</c:v>
                </c:pt>
                <c:pt idx="1310">
                  <c:v>2436167.6467196611</c:v>
                </c:pt>
                <c:pt idx="1311">
                  <c:v>2437865.5917767584</c:v>
                </c:pt>
                <c:pt idx="1312">
                  <c:v>2439562.3787186416</c:v>
                </c:pt>
                <c:pt idx="1313">
                  <c:v>2441258.0071978224</c:v>
                </c:pt>
                <c:pt idx="1314">
                  <c:v>2442952.4768690276</c:v>
                </c:pt>
                <c:pt idx="1315">
                  <c:v>2444645.7873891941</c:v>
                </c:pt>
                <c:pt idx="1316">
                  <c:v>2446337.9384174668</c:v>
                </c:pt>
                <c:pt idx="1317">
                  <c:v>2448028.9296151935</c:v>
                </c:pt>
                <c:pt idx="1318">
                  <c:v>2449718.7606459204</c:v>
                </c:pt>
                <c:pt idx="1319">
                  <c:v>2451407.4311753898</c:v>
                </c:pt>
                <c:pt idx="1320">
                  <c:v>2453094.9408715344</c:v>
                </c:pt>
                <c:pt idx="1321">
                  <c:v>2454781.2894044751</c:v>
                </c:pt>
                <c:pt idx="1322">
                  <c:v>2456466.4764465163</c:v>
                </c:pt>
                <c:pt idx="1323">
                  <c:v>2458150.5016721422</c:v>
                </c:pt>
                <c:pt idx="1324">
                  <c:v>2459833.3647580124</c:v>
                </c:pt>
                <c:pt idx="1325">
                  <c:v>2461515.0653829593</c:v>
                </c:pt>
                <c:pt idx="1326">
                  <c:v>2463195.6032279832</c:v>
                </c:pt>
                <c:pt idx="1327">
                  <c:v>2464874.9779762491</c:v>
                </c:pt>
                <c:pt idx="1328">
                  <c:v>2466553.1893130825</c:v>
                </c:pt>
                <c:pt idx="1329">
                  <c:v>2468230.2369259666</c:v>
                </c:pt>
                <c:pt idx="1330">
                  <c:v>2469906.1205045371</c:v>
                </c:pt>
                <c:pt idx="1331">
                  <c:v>2471580.8397405795</c:v>
                </c:pt>
                <c:pt idx="1332">
                  <c:v>2473254.3943280256</c:v>
                </c:pt>
                <c:pt idx="1333">
                  <c:v>2474926.7839629487</c:v>
                </c:pt>
                <c:pt idx="1334">
                  <c:v>2476598.0083435606</c:v>
                </c:pt>
                <c:pt idx="1335">
                  <c:v>2478268.0671702083</c:v>
                </c:pt>
                <c:pt idx="1336">
                  <c:v>2479936.9601453696</c:v>
                </c:pt>
                <c:pt idx="1337">
                  <c:v>2481604.68697365</c:v>
                </c:pt>
                <c:pt idx="1338">
                  <c:v>2483271.2473617783</c:v>
                </c:pt>
                <c:pt idx="1339">
                  <c:v>2484936.6410186044</c:v>
                </c:pt>
                <c:pt idx="1340">
                  <c:v>2486600.8676550942</c:v>
                </c:pt>
                <c:pt idx="1341">
                  <c:v>2488263.9269843274</c:v>
                </c:pt>
                <c:pt idx="1342">
                  <c:v>2489925.8187214923</c:v>
                </c:pt>
                <c:pt idx="1343">
                  <c:v>2491586.5425838833</c:v>
                </c:pt>
                <c:pt idx="1344">
                  <c:v>2493246.0982908979</c:v>
                </c:pt>
                <c:pt idx="1345">
                  <c:v>2494904.4855640316</c:v>
                </c:pt>
                <c:pt idx="1346">
                  <c:v>2496561.7041268758</c:v>
                </c:pt>
                <c:pt idx="1347">
                  <c:v>2498217.7537051132</c:v>
                </c:pt>
                <c:pt idx="1348">
                  <c:v>2499872.6340265153</c:v>
                </c:pt>
                <c:pt idx="1349">
                  <c:v>2501526.3448209381</c:v>
                </c:pt>
                <c:pt idx="1350">
                  <c:v>2503178.8858203194</c:v>
                </c:pt>
                <c:pt idx="1351">
                  <c:v>2504830.2567586745</c:v>
                </c:pt>
                <c:pt idx="1352">
                  <c:v>2506480.4573720936</c:v>
                </c:pt>
                <c:pt idx="1353">
                  <c:v>2508129.4873987376</c:v>
                </c:pt>
                <c:pt idx="1354">
                  <c:v>2509777.3465788355</c:v>
                </c:pt>
                <c:pt idx="1355">
                  <c:v>2511424.0346546802</c:v>
                </c:pt>
                <c:pt idx="1356">
                  <c:v>2513069.5513706249</c:v>
                </c:pt>
                <c:pt idx="1357">
                  <c:v>2514713.8964730813</c:v>
                </c:pt>
                <c:pt idx="1358">
                  <c:v>2516357.069710515</c:v>
                </c:pt>
                <c:pt idx="1359">
                  <c:v>2517999.0708334418</c:v>
                </c:pt>
                <c:pt idx="1360">
                  <c:v>2519639.8995944257</c:v>
                </c:pt>
                <c:pt idx="1361">
                  <c:v>2521279.5557480738</c:v>
                </c:pt>
                <c:pt idx="1362">
                  <c:v>2522918.039051035</c:v>
                </c:pt>
                <c:pt idx="1363">
                  <c:v>2524555.3492619949</c:v>
                </c:pt>
                <c:pt idx="1364">
                  <c:v>2526191.4861416742</c:v>
                </c:pt>
                <c:pt idx="1365">
                  <c:v>2527826.4494528235</c:v>
                </c:pt>
                <c:pt idx="1366">
                  <c:v>2529460.2389602214</c:v>
                </c:pt>
                <c:pt idx="1367">
                  <c:v>2531092.8544306708</c:v>
                </c:pt>
                <c:pt idx="1368">
                  <c:v>2532724.2956329966</c:v>
                </c:pt>
                <c:pt idx="1369">
                  <c:v>2534354.5623380402</c:v>
                </c:pt>
                <c:pt idx="1370">
                  <c:v>2535983.6543186586</c:v>
                </c:pt>
                <c:pt idx="1371">
                  <c:v>2537611.57134972</c:v>
                </c:pt>
                <c:pt idx="1372">
                  <c:v>2539238.3132081013</c:v>
                </c:pt>
                <c:pt idx="1373">
                  <c:v>2540863.8796726838</c:v>
                </c:pt>
                <c:pt idx="1374">
                  <c:v>2542488.2705243509</c:v>
                </c:pt>
                <c:pt idx="1375">
                  <c:v>2544111.4855459854</c:v>
                </c:pt>
                <c:pt idx="1376">
                  <c:v>2545733.5245224652</c:v>
                </c:pt>
                <c:pt idx="1377">
                  <c:v>2547354.3872406604</c:v>
                </c:pt>
                <c:pt idx="1378">
                  <c:v>2548974.0734894308</c:v>
                </c:pt>
                <c:pt idx="1379">
                  <c:v>2550592.5830596229</c:v>
                </c:pt>
                <c:pt idx="1380">
                  <c:v>2552209.9157440658</c:v>
                </c:pt>
                <c:pt idx="1381">
                  <c:v>2553826.0713375681</c:v>
                </c:pt>
                <c:pt idx="1382">
                  <c:v>2555441.0496369163</c:v>
                </c:pt>
                <c:pt idx="1383">
                  <c:v>2557054.8504408705</c:v>
                </c:pt>
                <c:pt idx="1384">
                  <c:v>2558667.4735501613</c:v>
                </c:pt>
                <c:pt idx="1385">
                  <c:v>2560278.9187674872</c:v>
                </c:pt>
                <c:pt idx="1386">
                  <c:v>2561889.1858975114</c:v>
                </c:pt>
                <c:pt idx="1387">
                  <c:v>2563498.2747468594</c:v>
                </c:pt>
                <c:pt idx="1388">
                  <c:v>2565106.1851241142</c:v>
                </c:pt>
                <c:pt idx="1389">
                  <c:v>2566712.9168398152</c:v>
                </c:pt>
                <c:pt idx="1390">
                  <c:v>2568318.4697064548</c:v>
                </c:pt>
                <c:pt idx="1391">
                  <c:v>2569922.8435384743</c:v>
                </c:pt>
                <c:pt idx="1392">
                  <c:v>2571526.0381522621</c:v>
                </c:pt>
                <c:pt idx="1393">
                  <c:v>2573128.0533661502</c:v>
                </c:pt>
                <c:pt idx="1394">
                  <c:v>2574728.8890004116</c:v>
                </c:pt>
                <c:pt idx="1395">
                  <c:v>2576328.5448772567</c:v>
                </c:pt>
                <c:pt idx="1396">
                  <c:v>2577927.0208208314</c:v>
                </c:pt>
                <c:pt idx="1397">
                  <c:v>2579524.316657213</c:v>
                </c:pt>
                <c:pt idx="1398">
                  <c:v>2581120.4322144077</c:v>
                </c:pt>
                <c:pt idx="1399">
                  <c:v>2582715.3673223485</c:v>
                </c:pt>
                <c:pt idx="1400">
                  <c:v>2584309.1218128917</c:v>
                </c:pt>
                <c:pt idx="1401">
                  <c:v>2585901.6955198133</c:v>
                </c:pt>
                <c:pt idx="1402">
                  <c:v>2587493.0882788068</c:v>
                </c:pt>
                <c:pt idx="1403">
                  <c:v>2589083.299927481</c:v>
                </c:pt>
                <c:pt idx="1404">
                  <c:v>2590672.3303053556</c:v>
                </c:pt>
                <c:pt idx="1405">
                  <c:v>2592260.1792538599</c:v>
                </c:pt>
                <c:pt idx="1406">
                  <c:v>2593846.8466163292</c:v>
                </c:pt>
                <c:pt idx="1407">
                  <c:v>2595432.3322380013</c:v>
                </c:pt>
                <c:pt idx="1408">
                  <c:v>2597016.6359660155</c:v>
                </c:pt>
                <c:pt idx="1409">
                  <c:v>2598599.7576494077</c:v>
                </c:pt>
                <c:pt idx="1410">
                  <c:v>2600181.6971391095</c:v>
                </c:pt>
                <c:pt idx="1411">
                  <c:v>2601762.4542879434</c:v>
                </c:pt>
                <c:pt idx="1412">
                  <c:v>2603342.0289506223</c:v>
                </c:pt>
                <c:pt idx="1413">
                  <c:v>2604920.4209837453</c:v>
                </c:pt>
                <c:pt idx="1414">
                  <c:v>2606497.6302457945</c:v>
                </c:pt>
                <c:pt idx="1415">
                  <c:v>2608073.6565971337</c:v>
                </c:pt>
                <c:pt idx="1416">
                  <c:v>2609648.4999000044</c:v>
                </c:pt>
                <c:pt idx="1417">
                  <c:v>2611222.1600185237</c:v>
                </c:pt>
                <c:pt idx="1418">
                  <c:v>2612794.6368186814</c:v>
                </c:pt>
                <c:pt idx="1419">
                  <c:v>2614365.9301683377</c:v>
                </c:pt>
                <c:pt idx="1420">
                  <c:v>2615936.0399372191</c:v>
                </c:pt>
                <c:pt idx="1421">
                  <c:v>2617504.9659969178</c:v>
                </c:pt>
                <c:pt idx="1422">
                  <c:v>2619072.7082208875</c:v>
                </c:pt>
                <c:pt idx="1423">
                  <c:v>2620639.2664844408</c:v>
                </c:pt>
                <c:pt idx="1424">
                  <c:v>2622204.6406647475</c:v>
                </c:pt>
                <c:pt idx="1425">
                  <c:v>2623768.8306408301</c:v>
                </c:pt>
                <c:pt idx="1426">
                  <c:v>2625331.8362935637</c:v>
                </c:pt>
                <c:pt idx="1427">
                  <c:v>2626893.657505671</c:v>
                </c:pt>
                <c:pt idx="1428">
                  <c:v>2628454.2941617211</c:v>
                </c:pt>
                <c:pt idx="1429">
                  <c:v>2630013.7461481262</c:v>
                </c:pt>
                <c:pt idx="1430">
                  <c:v>2631572.0133531392</c:v>
                </c:pt>
                <c:pt idx="1431">
                  <c:v>2633129.0956668505</c:v>
                </c:pt>
                <c:pt idx="1432">
                  <c:v>2634684.9929811866</c:v>
                </c:pt>
                <c:pt idx="1433">
                  <c:v>2636239.705189907</c:v>
                </c:pt>
                <c:pt idx="1434">
                  <c:v>2637793.2321886006</c:v>
                </c:pt>
                <c:pt idx="1435">
                  <c:v>2639345.5738746845</c:v>
                </c:pt>
                <c:pt idx="1436">
                  <c:v>2640896.7301474009</c:v>
                </c:pt>
                <c:pt idx="1437">
                  <c:v>2642446.7009078139</c:v>
                </c:pt>
                <c:pt idx="1438">
                  <c:v>2643995.4860588084</c:v>
                </c:pt>
                <c:pt idx="1439">
                  <c:v>2645543.085505086</c:v>
                </c:pt>
                <c:pt idx="1440">
                  <c:v>2647089.4991531633</c:v>
                </c:pt>
                <c:pt idx="1441">
                  <c:v>2648634.7269113688</c:v>
                </c:pt>
                <c:pt idx="1442">
                  <c:v>2650178.768689842</c:v>
                </c:pt>
                <c:pt idx="1443">
                  <c:v>2651721.6244005281</c:v>
                </c:pt>
                <c:pt idx="1444">
                  <c:v>2653263.293957178</c:v>
                </c:pt>
                <c:pt idx="1445">
                  <c:v>2654803.7772753444</c:v>
                </c:pt>
                <c:pt idx="1446">
                  <c:v>2656343.0742723797</c:v>
                </c:pt>
                <c:pt idx="1447">
                  <c:v>2657881.1848674337</c:v>
                </c:pt>
                <c:pt idx="1448">
                  <c:v>2659418.1089814506</c:v>
                </c:pt>
                <c:pt idx="1449">
                  <c:v>2660953.8465371672</c:v>
                </c:pt>
                <c:pt idx="1450">
                  <c:v>2662488.3974591098</c:v>
                </c:pt>
                <c:pt idx="1451">
                  <c:v>2664021.761673592</c:v>
                </c:pt>
                <c:pt idx="1452">
                  <c:v>2665553.9391087121</c:v>
                </c:pt>
                <c:pt idx="1453">
                  <c:v>2667084.9296943513</c:v>
                </c:pt>
                <c:pt idx="1454">
                  <c:v>2668614.7333621704</c:v>
                </c:pt>
                <c:pt idx="1455">
                  <c:v>2670143.3500456074</c:v>
                </c:pt>
                <c:pt idx="1456">
                  <c:v>2671670.7796798758</c:v>
                </c:pt>
                <c:pt idx="1457">
                  <c:v>2673197.0222019614</c:v>
                </c:pt>
                <c:pt idx="1458">
                  <c:v>2674722.0775506208</c:v>
                </c:pt>
                <c:pt idx="1459">
                  <c:v>2676245.9456663774</c:v>
                </c:pt>
                <c:pt idx="1460">
                  <c:v>2677768.626491521</c:v>
                </c:pt>
                <c:pt idx="1461">
                  <c:v>2679290.1199701042</c:v>
                </c:pt>
                <c:pt idx="1462">
                  <c:v>2680810.4260479398</c:v>
                </c:pt>
                <c:pt idx="1463">
                  <c:v>2682329.5446725991</c:v>
                </c:pt>
                <c:pt idx="1464">
                  <c:v>2683847.4757934087</c:v>
                </c:pt>
                <c:pt idx="1465">
                  <c:v>2685364.2193614496</c:v>
                </c:pt>
                <c:pt idx="1466">
                  <c:v>2686879.7753295535</c:v>
                </c:pt>
                <c:pt idx="1467">
                  <c:v>2688394.1436523008</c:v>
                </c:pt>
                <c:pt idx="1468">
                  <c:v>2689907.3242860185</c:v>
                </c:pt>
                <c:pt idx="1469">
                  <c:v>2691419.3171887775</c:v>
                </c:pt>
                <c:pt idx="1470">
                  <c:v>2692930.1223203898</c:v>
                </c:pt>
                <c:pt idx="1471">
                  <c:v>2694439.7396424082</c:v>
                </c:pt>
                <c:pt idx="1472">
                  <c:v>2695948.1691181213</c:v>
                </c:pt>
                <c:pt idx="1473">
                  <c:v>2697455.4107125527</c:v>
                </c:pt>
                <c:pt idx="1474">
                  <c:v>2698961.4643924586</c:v>
                </c:pt>
                <c:pt idx="1475">
                  <c:v>2700466.3301263256</c:v>
                </c:pt>
                <c:pt idx="1476">
                  <c:v>2701970.0078843674</c:v>
                </c:pt>
                <c:pt idx="1477">
                  <c:v>2703472.4976385236</c:v>
                </c:pt>
                <c:pt idx="1478">
                  <c:v>2704973.7993624574</c:v>
                </c:pt>
                <c:pt idx="1479">
                  <c:v>2706473.913031552</c:v>
                </c:pt>
                <c:pt idx="1480">
                  <c:v>2707972.8386229095</c:v>
                </c:pt>
                <c:pt idx="1481">
                  <c:v>2709470.5761153488</c:v>
                </c:pt>
                <c:pt idx="1482">
                  <c:v>2710967.125489403</c:v>
                </c:pt>
                <c:pt idx="1483">
                  <c:v>2712462.4867273164</c:v>
                </c:pt>
                <c:pt idx="1484">
                  <c:v>2713956.6598130432</c:v>
                </c:pt>
                <c:pt idx="1485">
                  <c:v>2715449.6447322448</c:v>
                </c:pt>
                <c:pt idx="1486">
                  <c:v>2716941.4414722878</c:v>
                </c:pt>
                <c:pt idx="1487">
                  <c:v>2718432.0500222417</c:v>
                </c:pt>
                <c:pt idx="1488">
                  <c:v>2719921.4703728762</c:v>
                </c:pt>
                <c:pt idx="1489">
                  <c:v>2721409.7025166596</c:v>
                </c:pt>
                <c:pt idx="1490">
                  <c:v>2722896.7464477569</c:v>
                </c:pt>
                <c:pt idx="1491">
                  <c:v>2724382.6021620259</c:v>
                </c:pt>
                <c:pt idx="1492">
                  <c:v>2725867.2696570167</c:v>
                </c:pt>
                <c:pt idx="1493">
                  <c:v>2727350.7489319691</c:v>
                </c:pt>
                <c:pt idx="1494">
                  <c:v>2728833.0399878095</c:v>
                </c:pt>
                <c:pt idx="1495">
                  <c:v>2730314.1428271504</c:v>
                </c:pt>
                <c:pt idx="1496">
                  <c:v>2731794.0574542861</c:v>
                </c:pt>
                <c:pt idx="1497">
                  <c:v>2733272.7838751925</c:v>
                </c:pt>
                <c:pt idx="1498">
                  <c:v>2734750.3220975231</c:v>
                </c:pt>
                <c:pt idx="1499">
                  <c:v>2736226.6721306089</c:v>
                </c:pt>
                <c:pt idx="1500">
                  <c:v>2737701.8339854539</c:v>
                </c:pt>
              </c:numCache>
            </c:numRef>
          </c:yVal>
          <c:smooth val="0"/>
          <c:extLst>
            <c:ext xmlns:c16="http://schemas.microsoft.com/office/drawing/2014/chart" uri="{C3380CC4-5D6E-409C-BE32-E72D297353CC}">
              <c16:uniqueId val="{00000001-AA31-463F-B8E2-A7EBC94692F8}"/>
            </c:ext>
          </c:extLst>
        </c:ser>
        <c:ser>
          <c:idx val="4"/>
          <c:order val="2"/>
          <c:tx>
            <c:strRef>
              <c:f>kinetics!$M$39</c:f>
              <c:strCache>
                <c:ptCount val="1"/>
                <c:pt idx="0">
                  <c:v>pS13 when S16</c:v>
                </c:pt>
              </c:strCache>
            </c:strRef>
          </c:tx>
          <c:spPr>
            <a:ln w="19050" cap="rnd">
              <a:solidFill>
                <a:schemeClr val="accent5"/>
              </a:solidFill>
              <a:round/>
            </a:ln>
            <a:effectLst/>
          </c:spPr>
          <c:marker>
            <c:symbol val="none"/>
          </c:marker>
          <c:xVal>
            <c:numRef>
              <c:f>kinetics!$J$40:$J$20000</c:f>
              <c:numCache>
                <c:formatCode>General</c:formatCode>
                <c:ptCount val="199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numCache>
            </c:numRef>
          </c:xVal>
          <c:yVal>
            <c:numRef>
              <c:f>kinetics!$M$40:$M$20000</c:f>
              <c:numCache>
                <c:formatCode>General</c:formatCode>
                <c:ptCount val="19961"/>
                <c:pt idx="0">
                  <c:v>0</c:v>
                </c:pt>
                <c:pt idx="1">
                  <c:v>8557.1835571835563</c:v>
                </c:pt>
                <c:pt idx="2">
                  <c:v>17092.358126634263</c:v>
                </c:pt>
                <c:pt idx="3">
                  <c:v>25605.627552831837</c:v>
                </c:pt>
                <c:pt idx="4">
                  <c:v>34097.094222086402</c:v>
                </c:pt>
                <c:pt idx="5">
                  <c:v>42566.859088116456</c:v>
                </c:pt>
                <c:pt idx="6">
                  <c:v>51015.021697057913</c:v>
                </c:pt>
                <c:pt idx="7">
                  <c:v>59441.680211919796</c:v>
                </c:pt>
                <c:pt idx="8">
                  <c:v>67846.931436501574</c:v>
                </c:pt>
                <c:pt idx="9">
                  <c:v>76230.870838786635</c:v>
                </c:pt>
                <c:pt idx="10">
                  <c:v>84593.592573825954</c:v>
                </c:pt>
                <c:pt idx="11">
                  <c:v>92935.189506125578</c:v>
                </c:pt>
                <c:pt idx="12">
                  <c:v>101255.75323155124</c:v>
                </c:pt>
                <c:pt idx="13">
                  <c:v>109555.3740987627</c:v>
                </c:pt>
                <c:pt idx="14">
                  <c:v>117834.14123019032</c:v>
                </c:pt>
                <c:pt idx="15">
                  <c:v>126092.14254256584</c:v>
                </c:pt>
                <c:pt idx="16">
                  <c:v>134329.46476701897</c:v>
                </c:pt>
                <c:pt idx="17">
                  <c:v>142546.19346875118</c:v>
                </c:pt>
                <c:pt idx="18">
                  <c:v>150742.41306629745</c:v>
                </c:pt>
                <c:pt idx="19">
                  <c:v>158918.20685038666</c:v>
                </c:pt>
                <c:pt idx="20">
                  <c:v>167073.65700241114</c:v>
                </c:pt>
                <c:pt idx="21">
                  <c:v>175208.84461251477</c:v>
                </c:pt>
                <c:pt idx="22">
                  <c:v>183323.84969731001</c:v>
                </c:pt>
                <c:pt idx="23">
                  <c:v>191418.75121723264</c:v>
                </c:pt>
                <c:pt idx="24">
                  <c:v>199493.62709354385</c:v>
                </c:pt>
                <c:pt idx="25">
                  <c:v>207548.55422498801</c:v>
                </c:pt>
                <c:pt idx="26">
                  <c:v>215583.60850411511</c:v>
                </c:pt>
                <c:pt idx="27">
                  <c:v>223598.86483327593</c:v>
                </c:pt>
                <c:pt idx="28">
                  <c:v>231594.3971402983</c:v>
                </c:pt>
                <c:pt idx="29">
                  <c:v>239570.27839385188</c:v>
                </c:pt>
                <c:pt idx="30">
                  <c:v>247526.58061850962</c:v>
                </c:pt>
                <c:pt idx="31">
                  <c:v>255463.37490951287</c:v>
                </c:pt>
                <c:pt idx="32">
                  <c:v>263380.73144724761</c:v>
                </c:pt>
                <c:pt idx="33">
                  <c:v>271278.71951143839</c:v>
                </c:pt>
                <c:pt idx="34">
                  <c:v>279157.40749506769</c:v>
                </c:pt>
                <c:pt idx="35">
                  <c:v>287016.86291802587</c:v>
                </c:pt>
                <c:pt idx="36">
                  <c:v>294857.15244049975</c:v>
                </c:pt>
                <c:pt idx="37">
                  <c:v>302678.34187610453</c:v>
                </c:pt>
                <c:pt idx="38">
                  <c:v>310480.49620476621</c:v>
                </c:pt>
                <c:pt idx="39">
                  <c:v>318263.67958535999</c:v>
                </c:pt>
                <c:pt idx="40">
                  <c:v>326027.95536811039</c:v>
                </c:pt>
                <c:pt idx="41">
                  <c:v>333773.38610675855</c:v>
                </c:pt>
                <c:pt idx="42">
                  <c:v>341500.03357050248</c:v>
                </c:pt>
                <c:pt idx="43">
                  <c:v>349207.95875571511</c:v>
                </c:pt>
                <c:pt idx="44">
                  <c:v>356897.22189744579</c:v>
                </c:pt>
                <c:pt idx="45">
                  <c:v>364567.88248070941</c:v>
                </c:pt>
                <c:pt idx="46">
                  <c:v>372219.99925156892</c:v>
                </c:pt>
                <c:pt idx="47">
                  <c:v>379853.63022801577</c:v>
                </c:pt>
                <c:pt idx="48">
                  <c:v>387468.83271065174</c:v>
                </c:pt>
                <c:pt idx="49">
                  <c:v>395065.66329317878</c:v>
                </c:pt>
                <c:pt idx="50">
                  <c:v>402644.17787269899</c:v>
                </c:pt>
                <c:pt idx="51">
                  <c:v>410204.43165983073</c:v>
                </c:pt>
                <c:pt idx="52">
                  <c:v>417746.47918864369</c:v>
                </c:pt>
                <c:pt idx="53">
                  <c:v>425270.3743264178</c:v>
                </c:pt>
                <c:pt idx="54">
                  <c:v>432776.17028322985</c:v>
                </c:pt>
                <c:pt idx="55">
                  <c:v>440263.91962137079</c:v>
                </c:pt>
                <c:pt idx="56">
                  <c:v>447733.6742645987</c:v>
                </c:pt>
                <c:pt idx="57">
                  <c:v>455185.48550722981</c:v>
                </c:pt>
                <c:pt idx="58">
                  <c:v>462619.40402307233</c:v>
                </c:pt>
                <c:pt idx="59">
                  <c:v>470035.47987420514</c:v>
                </c:pt>
                <c:pt idx="60">
                  <c:v>477433.76251960616</c:v>
                </c:pt>
                <c:pt idx="61">
                  <c:v>484814.30082363239</c:v>
                </c:pt>
                <c:pt idx="62">
                  <c:v>492177.14306435577</c:v>
                </c:pt>
                <c:pt idx="63">
                  <c:v>499522.33694175736</c:v>
                </c:pt>
                <c:pt idx="64">
                  <c:v>506849.92958578299</c:v>
                </c:pt>
                <c:pt idx="65">
                  <c:v>514159.96756426367</c:v>
                </c:pt>
                <c:pt idx="66">
                  <c:v>521452.49689070298</c:v>
                </c:pt>
                <c:pt idx="67">
                  <c:v>528727.56303193513</c:v>
                </c:pt>
                <c:pt idx="68">
                  <c:v>535985.2109156556</c:v>
                </c:pt>
                <c:pt idx="69">
                  <c:v>543225.48493782757</c:v>
                </c:pt>
                <c:pt idx="70">
                  <c:v>550448.42896996613</c:v>
                </c:pt>
                <c:pt idx="71">
                  <c:v>557654.08636630385</c:v>
                </c:pt>
                <c:pt idx="72">
                  <c:v>564842.49997083901</c:v>
                </c:pt>
                <c:pt idx="73">
                  <c:v>572013.71212426992</c:v>
                </c:pt>
                <c:pt idx="74">
                  <c:v>579167.76467081695</c:v>
                </c:pt>
                <c:pt idx="75">
                  <c:v>586304.6989649348</c:v>
                </c:pt>
                <c:pt idx="76">
                  <c:v>593424.55587791745</c:v>
                </c:pt>
                <c:pt idx="77">
                  <c:v>600527.37580439821</c:v>
                </c:pt>
                <c:pt idx="78">
                  <c:v>607613.19866874581</c:v>
                </c:pt>
                <c:pt idx="79">
                  <c:v>614682.06393136003</c:v>
                </c:pt>
                <c:pt idx="80">
                  <c:v>621734.01059486857</c:v>
                </c:pt>
                <c:pt idx="81">
                  <c:v>628769.07721022656</c:v>
                </c:pt>
                <c:pt idx="82">
                  <c:v>635787.30188272067</c:v>
                </c:pt>
                <c:pt idx="83">
                  <c:v>642788.722277881</c:v>
                </c:pt>
                <c:pt idx="84">
                  <c:v>649773.37562730093</c:v>
                </c:pt>
                <c:pt idx="85">
                  <c:v>656741.29873436817</c:v>
                </c:pt>
                <c:pt idx="86">
                  <c:v>663692.52797990711</c:v>
                </c:pt>
                <c:pt idx="87">
                  <c:v>670627.0993277363</c:v>
                </c:pt>
                <c:pt idx="88">
                  <c:v>677545.04833014112</c:v>
                </c:pt>
                <c:pt idx="89">
                  <c:v>684446.41013326356</c:v>
                </c:pt>
                <c:pt idx="90">
                  <c:v>691331.21948241198</c:v>
                </c:pt>
                <c:pt idx="91">
                  <c:v>698199.5107272903</c:v>
                </c:pt>
                <c:pt idx="92">
                  <c:v>705051.31782714988</c:v>
                </c:pt>
                <c:pt idx="93">
                  <c:v>711886.67435586546</c:v>
                </c:pt>
                <c:pt idx="94">
                  <c:v>718705.61350693495</c:v>
                </c:pt>
                <c:pt idx="95">
                  <c:v>725508.1680984071</c:v>
                </c:pt>
                <c:pt idx="96">
                  <c:v>732294.37057773652</c:v>
                </c:pt>
                <c:pt idx="97">
                  <c:v>739064.25302656787</c:v>
                </c:pt>
                <c:pt idx="98">
                  <c:v>745817.84716545104</c:v>
                </c:pt>
                <c:pt idx="99">
                  <c:v>752555.18435848807</c:v>
                </c:pt>
                <c:pt idx="100">
                  <c:v>759276.29561791383</c:v>
                </c:pt>
                <c:pt idx="101">
                  <c:v>765981.2116086107</c:v>
                </c:pt>
                <c:pt idx="102">
                  <c:v>772669.96265255939</c:v>
                </c:pt>
                <c:pt idx="103">
                  <c:v>779342.57873322628</c:v>
                </c:pt>
                <c:pt idx="104">
                  <c:v>785999.08949988952</c:v>
                </c:pt>
                <c:pt idx="105">
                  <c:v>792639.52427190403</c:v>
                </c:pt>
                <c:pt idx="106">
                  <c:v>799263.91204290709</c:v>
                </c:pt>
                <c:pt idx="107">
                  <c:v>805872.2814849657</c:v>
                </c:pt>
                <c:pt idx="108">
                  <c:v>812464.66095266573</c:v>
                </c:pt>
                <c:pt idx="109">
                  <c:v>819041.07848714595</c:v>
                </c:pt>
                <c:pt idx="110">
                  <c:v>825601.56182007573</c:v>
                </c:pt>
                <c:pt idx="111">
                  <c:v>832146.13837757928</c:v>
                </c:pt>
                <c:pt idx="112">
                  <c:v>838674.83528410585</c:v>
                </c:pt>
                <c:pt idx="113">
                  <c:v>845187.67936624831</c:v>
                </c:pt>
                <c:pt idx="114">
                  <c:v>851684.69715650973</c:v>
                </c:pt>
                <c:pt idx="115">
                  <c:v>858165.91489702032</c:v>
                </c:pt>
                <c:pt idx="116">
                  <c:v>864631.35854320391</c:v>
                </c:pt>
                <c:pt idx="117">
                  <c:v>871081.05376739649</c:v>
                </c:pt>
                <c:pt idx="118">
                  <c:v>877515.02596241678</c:v>
                </c:pt>
                <c:pt idx="119">
                  <c:v>883933.30024508981</c:v>
                </c:pt>
                <c:pt idx="120">
                  <c:v>890335.90145972464</c:v>
                </c:pt>
                <c:pt idx="121">
                  <c:v>896722.85418154649</c:v>
                </c:pt>
                <c:pt idx="122">
                  <c:v>903094.18272008479</c:v>
                </c:pt>
                <c:pt idx="123">
                  <c:v>909449.91112251743</c:v>
                </c:pt>
                <c:pt idx="124">
                  <c:v>915790.06317697174</c:v>
                </c:pt>
                <c:pt idx="125">
                  <c:v>922114.66241578432</c:v>
                </c:pt>
                <c:pt idx="126">
                  <c:v>928423.73211871809</c:v>
                </c:pt>
                <c:pt idx="127">
                  <c:v>934717.29531613993</c:v>
                </c:pt>
                <c:pt idx="128">
                  <c:v>940995.37479215767</c:v>
                </c:pt>
                <c:pt idx="129">
                  <c:v>947257.99308771768</c:v>
                </c:pt>
                <c:pt idx="130">
                  <c:v>953505.17250366462</c:v>
                </c:pt>
                <c:pt idx="131">
                  <c:v>959736.93510376243</c:v>
                </c:pt>
                <c:pt idx="132">
                  <c:v>965953.30271767848</c:v>
                </c:pt>
                <c:pt idx="133">
                  <c:v>972154.29694393103</c:v>
                </c:pt>
                <c:pt idx="134">
                  <c:v>978339.93915280071</c:v>
                </c:pt>
                <c:pt idx="135">
                  <c:v>984510.25048920617</c:v>
                </c:pt>
                <c:pt idx="136">
                  <c:v>990665.25187554571</c:v>
                </c:pt>
                <c:pt idx="137">
                  <c:v>996804.96401450434</c:v>
                </c:pt>
                <c:pt idx="138">
                  <c:v>1002929.4073918269</c:v>
                </c:pt>
                <c:pt idx="139">
                  <c:v>1009038.6022790583</c:v>
                </c:pt>
                <c:pt idx="140">
                  <c:v>1015132.568736252</c:v>
                </c:pt>
                <c:pt idx="141">
                  <c:v>1021211.3266146454</c:v>
                </c:pt>
                <c:pt idx="142">
                  <c:v>1027274.8955593044</c:v>
                </c:pt>
                <c:pt idx="143">
                  <c:v>1033323.2950117369</c:v>
                </c:pt>
                <c:pt idx="144">
                  <c:v>1039356.5442124764</c:v>
                </c:pt>
                <c:pt idx="145">
                  <c:v>1045374.6622036347</c:v>
                </c:pt>
                <c:pt idx="146">
                  <c:v>1051377.6678314267</c:v>
                </c:pt>
                <c:pt idx="147">
                  <c:v>1057365.5797486647</c:v>
                </c:pt>
                <c:pt idx="148">
                  <c:v>1063338.4164172255</c:v>
                </c:pt>
                <c:pt idx="149">
                  <c:v>1069296.1961104886</c:v>
                </c:pt>
                <c:pt idx="150">
                  <c:v>1075238.9369157478</c:v>
                </c:pt>
                <c:pt idx="151">
                  <c:v>1081166.6567365953</c:v>
                </c:pt>
                <c:pt idx="152">
                  <c:v>1087079.373295279</c:v>
                </c:pt>
                <c:pt idx="153">
                  <c:v>1092977.1041350339</c:v>
                </c:pt>
                <c:pt idx="154">
                  <c:v>1098859.8666223881</c:v>
                </c:pt>
                <c:pt idx="155">
                  <c:v>1104727.6779494421</c:v>
                </c:pt>
                <c:pt idx="156">
                  <c:v>1110580.5551361253</c:v>
                </c:pt>
                <c:pt idx="157">
                  <c:v>1116418.515032426</c:v>
                </c:pt>
                <c:pt idx="158">
                  <c:v>1122241.5743205983</c:v>
                </c:pt>
                <c:pt idx="159">
                  <c:v>1128049.7495173446</c:v>
                </c:pt>
                <c:pt idx="160">
                  <c:v>1133843.0569759759</c:v>
                </c:pt>
                <c:pt idx="161">
                  <c:v>1139621.5128885475</c:v>
                </c:pt>
                <c:pt idx="162">
                  <c:v>1145385.1332879732</c:v>
                </c:pt>
                <c:pt idx="163">
                  <c:v>1151133.9340501172</c:v>
                </c:pt>
                <c:pt idx="164">
                  <c:v>1156867.9308958626</c:v>
                </c:pt>
                <c:pt idx="165">
                  <c:v>1162587.1393931611</c:v>
                </c:pt>
                <c:pt idx="166">
                  <c:v>1168291.5749590581</c:v>
                </c:pt>
                <c:pt idx="167">
                  <c:v>1173981.2528616998</c:v>
                </c:pt>
                <c:pt idx="168">
                  <c:v>1179656.1882223175</c:v>
                </c:pt>
                <c:pt idx="169">
                  <c:v>1185316.3960171933</c:v>
                </c:pt>
                <c:pt idx="170">
                  <c:v>1190961.8910796049</c:v>
                </c:pt>
                <c:pt idx="171">
                  <c:v>1196592.6881017501</c:v>
                </c:pt>
                <c:pt idx="172">
                  <c:v>1202208.8016366542</c:v>
                </c:pt>
                <c:pt idx="173">
                  <c:v>1207810.2461000555</c:v>
                </c:pt>
                <c:pt idx="174">
                  <c:v>1213397.035772274</c:v>
                </c:pt>
                <c:pt idx="175">
                  <c:v>1218969.1848000614</c:v>
                </c:pt>
                <c:pt idx="176">
                  <c:v>1224526.7071984315</c:v>
                </c:pt>
                <c:pt idx="177">
                  <c:v>1230069.6168524746</c:v>
                </c:pt>
                <c:pt idx="178">
                  <c:v>1235597.9275191529</c:v>
                </c:pt>
                <c:pt idx="179">
                  <c:v>1241111.6528290785</c:v>
                </c:pt>
                <c:pt idx="180">
                  <c:v>1246610.8062882752</c:v>
                </c:pt>
                <c:pt idx="181">
                  <c:v>1252095.4012799221</c:v>
                </c:pt>
                <c:pt idx="182">
                  <c:v>1257565.4510660828</c:v>
                </c:pt>
                <c:pt idx="183">
                  <c:v>1263020.9687894145</c:v>
                </c:pt>
                <c:pt idx="184">
                  <c:v>1268461.9674748648</c:v>
                </c:pt>
                <c:pt idx="185">
                  <c:v>1273888.4600313501</c:v>
                </c:pt>
                <c:pt idx="186">
                  <c:v>1279300.4592534199</c:v>
                </c:pt>
                <c:pt idx="187">
                  <c:v>1284697.977822904</c:v>
                </c:pt>
                <c:pt idx="188">
                  <c:v>1290081.0283105453</c:v>
                </c:pt>
                <c:pt idx="189">
                  <c:v>1295449.6231776185</c:v>
                </c:pt>
                <c:pt idx="190">
                  <c:v>1300803.7747775323</c:v>
                </c:pt>
                <c:pt idx="191">
                  <c:v>1306143.4953574182</c:v>
                </c:pt>
                <c:pt idx="192">
                  <c:v>1311468.7970597045</c:v>
                </c:pt>
                <c:pt idx="193">
                  <c:v>1316779.6919236761</c:v>
                </c:pt>
                <c:pt idx="194">
                  <c:v>1322076.1918870204</c:v>
                </c:pt>
                <c:pt idx="195">
                  <c:v>1327358.3087873594</c:v>
                </c:pt>
                <c:pt idx="196">
                  <c:v>1332626.0543637683</c:v>
                </c:pt>
                <c:pt idx="197">
                  <c:v>1337879.4402582808</c:v>
                </c:pt>
                <c:pt idx="198">
                  <c:v>1343118.4780173809</c:v>
                </c:pt>
                <c:pt idx="199">
                  <c:v>1348343.1790934815</c:v>
                </c:pt>
                <c:pt idx="200">
                  <c:v>1353553.5548463911</c:v>
                </c:pt>
                <c:pt idx="201">
                  <c:v>1358749.6165447668</c:v>
                </c:pt>
                <c:pt idx="202">
                  <c:v>1363931.3753675551</c:v>
                </c:pt>
                <c:pt idx="203">
                  <c:v>1369098.8424054207</c:v>
                </c:pt>
                <c:pt idx="204">
                  <c:v>1374252.0286621633</c:v>
                </c:pt>
                <c:pt idx="205">
                  <c:v>1379390.9450561216</c:v>
                </c:pt>
                <c:pt idx="206">
                  <c:v>1384515.6024215654</c:v>
                </c:pt>
                <c:pt idx="207">
                  <c:v>1389626.0115100783</c:v>
                </c:pt>
                <c:pt idx="208">
                  <c:v>1394722.1829919249</c:v>
                </c:pt>
                <c:pt idx="209">
                  <c:v>1399804.1274574106</c:v>
                </c:pt>
                <c:pt idx="210">
                  <c:v>1404871.8554182278</c:v>
                </c:pt>
                <c:pt idx="211">
                  <c:v>1409925.3773087915</c:v>
                </c:pt>
                <c:pt idx="212">
                  <c:v>1414964.7034875643</c:v>
                </c:pt>
                <c:pt idx="213">
                  <c:v>1419989.8442383709</c:v>
                </c:pt>
                <c:pt idx="214">
                  <c:v>1425000.8097717012</c:v>
                </c:pt>
                <c:pt idx="215">
                  <c:v>1429997.6102260032</c:v>
                </c:pt>
                <c:pt idx="216">
                  <c:v>1434980.2556689654</c:v>
                </c:pt>
                <c:pt idx="217">
                  <c:v>1439948.7560987899</c:v>
                </c:pt>
                <c:pt idx="218">
                  <c:v>1444903.121445454</c:v>
                </c:pt>
                <c:pt idx="219">
                  <c:v>1449843.3615719622</c:v>
                </c:pt>
                <c:pt idx="220">
                  <c:v>1454769.4862755896</c:v>
                </c:pt>
                <c:pt idx="221">
                  <c:v>1459681.5052891131</c:v>
                </c:pt>
                <c:pt idx="222">
                  <c:v>1464579.4282820362</c:v>
                </c:pt>
                <c:pt idx="223">
                  <c:v>1469463.2648618016</c:v>
                </c:pt>
                <c:pt idx="224">
                  <c:v>1474333.0245749948</c:v>
                </c:pt>
                <c:pt idx="225">
                  <c:v>1479188.7169085399</c:v>
                </c:pt>
                <c:pt idx="226">
                  <c:v>1484030.3512908856</c:v>
                </c:pt>
                <c:pt idx="227">
                  <c:v>1488857.9370931808</c:v>
                </c:pt>
                <c:pt idx="228">
                  <c:v>1493671.4836304432</c:v>
                </c:pt>
                <c:pt idx="229">
                  <c:v>1498471.0001627179</c:v>
                </c:pt>
                <c:pt idx="230">
                  <c:v>1503256.4958962284</c:v>
                </c:pt>
                <c:pt idx="231">
                  <c:v>1508027.9799845165</c:v>
                </c:pt>
                <c:pt idx="232">
                  <c:v>1512785.4615295774</c:v>
                </c:pt>
                <c:pt idx="233">
                  <c:v>1517528.9495829826</c:v>
                </c:pt>
                <c:pt idx="234">
                  <c:v>1522258.4531469971</c:v>
                </c:pt>
                <c:pt idx="235">
                  <c:v>1526973.9811756879</c:v>
                </c:pt>
                <c:pt idx="236">
                  <c:v>1531675.5425760222</c:v>
                </c:pt>
                <c:pt idx="237">
                  <c:v>1536363.1462089613</c:v>
                </c:pt>
                <c:pt idx="238">
                  <c:v>1541036.800890543</c:v>
                </c:pt>
                <c:pt idx="239">
                  <c:v>1545696.5153929587</c:v>
                </c:pt>
                <c:pt idx="240">
                  <c:v>1550342.2984456206</c:v>
                </c:pt>
                <c:pt idx="241">
                  <c:v>1554974.1587362229</c:v>
                </c:pt>
                <c:pt idx="242">
                  <c:v>1559592.1049117944</c:v>
                </c:pt>
                <c:pt idx="243">
                  <c:v>1564196.1455797441</c:v>
                </c:pt>
                <c:pt idx="244">
                  <c:v>1568786.2893088991</c:v>
                </c:pt>
                <c:pt idx="245">
                  <c:v>1573362.5446305342</c:v>
                </c:pt>
                <c:pt idx="246">
                  <c:v>1577924.9200393963</c:v>
                </c:pt>
                <c:pt idx="247">
                  <c:v>1582473.4239947195</c:v>
                </c:pt>
                <c:pt idx="248">
                  <c:v>1587008.0649212343</c:v>
                </c:pt>
                <c:pt idx="249">
                  <c:v>1591528.8512101688</c:v>
                </c:pt>
                <c:pt idx="250">
                  <c:v>1596035.7912202443</c:v>
                </c:pt>
                <c:pt idx="251">
                  <c:v>1600528.8932786616</c:v>
                </c:pt>
                <c:pt idx="252">
                  <c:v>1605008.165682083</c:v>
                </c:pt>
                <c:pt idx="253">
                  <c:v>1609473.6166976057</c:v>
                </c:pt>
                <c:pt idx="254">
                  <c:v>1613925.254563729</c:v>
                </c:pt>
                <c:pt idx="255">
                  <c:v>1618363.0874913153</c:v>
                </c:pt>
                <c:pt idx="256">
                  <c:v>1622787.1236645437</c:v>
                </c:pt>
                <c:pt idx="257">
                  <c:v>1627197.3712418571</c:v>
                </c:pt>
                <c:pt idx="258">
                  <c:v>1631593.8383569033</c:v>
                </c:pt>
                <c:pt idx="259">
                  <c:v>1635976.5331194696</c:v>
                </c:pt>
                <c:pt idx="260">
                  <c:v>1640345.4636164107</c:v>
                </c:pt>
                <c:pt idx="261">
                  <c:v>1644700.6379125696</c:v>
                </c:pt>
                <c:pt idx="262">
                  <c:v>1649042.0640516938</c:v>
                </c:pt>
                <c:pt idx="263">
                  <c:v>1653369.7500573443</c:v>
                </c:pt>
                <c:pt idx="264">
                  <c:v>1657683.7039337989</c:v>
                </c:pt>
                <c:pt idx="265">
                  <c:v>1661983.9336669482</c:v>
                </c:pt>
                <c:pt idx="266">
                  <c:v>1666270.4472251865</c:v>
                </c:pt>
                <c:pt idx="267">
                  <c:v>1670543.2525602975</c:v>
                </c:pt>
                <c:pt idx="268">
                  <c:v>1674802.3576083325</c:v>
                </c:pt>
                <c:pt idx="269">
                  <c:v>1679047.7702904826</c:v>
                </c:pt>
                <c:pt idx="270">
                  <c:v>1683279.4985139465</c:v>
                </c:pt>
                <c:pt idx="271">
                  <c:v>1687497.5501727916</c:v>
                </c:pt>
                <c:pt idx="272">
                  <c:v>1691701.9331488088</c:v>
                </c:pt>
                <c:pt idx="273">
                  <c:v>1695892.6553123628</c:v>
                </c:pt>
                <c:pt idx="274">
                  <c:v>1700069.7245232356</c:v>
                </c:pt>
                <c:pt idx="275">
                  <c:v>1704233.1486314645</c:v>
                </c:pt>
                <c:pt idx="276">
                  <c:v>1708382.9354781753</c:v>
                </c:pt>
                <c:pt idx="277">
                  <c:v>1712519.0928964086</c:v>
                </c:pt>
                <c:pt idx="278">
                  <c:v>1716641.6287119417</c:v>
                </c:pt>
                <c:pt idx="279">
                  <c:v>1720750.5507441044</c:v>
                </c:pt>
                <c:pt idx="280">
                  <c:v>1724845.8668065902</c:v>
                </c:pt>
                <c:pt idx="281">
                  <c:v>1728927.5847082599</c:v>
                </c:pt>
                <c:pt idx="282">
                  <c:v>1732995.7122539426</c:v>
                </c:pt>
                <c:pt idx="283">
                  <c:v>1737050.2572452296</c:v>
                </c:pt>
                <c:pt idx="284">
                  <c:v>1741091.2274812628</c:v>
                </c:pt>
                <c:pt idx="285">
                  <c:v>1745118.6307595188</c:v>
                </c:pt>
                <c:pt idx="286">
                  <c:v>1749132.4748765877</c:v>
                </c:pt>
                <c:pt idx="287">
                  <c:v>1753132.7676289459</c:v>
                </c:pt>
                <c:pt idx="288">
                  <c:v>1757119.5168137234</c:v>
                </c:pt>
                <c:pt idx="289">
                  <c:v>1761092.7302294674</c:v>
                </c:pt>
                <c:pt idx="290">
                  <c:v>1765052.4156769</c:v>
                </c:pt>
                <c:pt idx="291">
                  <c:v>1768998.58095967</c:v>
                </c:pt>
                <c:pt idx="292">
                  <c:v>1772931.2338851008</c:v>
                </c:pt>
                <c:pt idx="293">
                  <c:v>1776850.3822649324</c:v>
                </c:pt>
                <c:pt idx="294">
                  <c:v>1780756.0339160594</c:v>
                </c:pt>
                <c:pt idx="295">
                  <c:v>1784648.1966612621</c:v>
                </c:pt>
                <c:pt idx="296">
                  <c:v>1788526.8783299346</c:v>
                </c:pt>
                <c:pt idx="297">
                  <c:v>1792392.0867588075</c:v>
                </c:pt>
                <c:pt idx="298">
                  <c:v>1796243.8297926644</c:v>
                </c:pt>
                <c:pt idx="299">
                  <c:v>1800082.1152850548</c:v>
                </c:pt>
                <c:pt idx="300">
                  <c:v>1803906.9510990013</c:v>
                </c:pt>
                <c:pt idx="301">
                  <c:v>1807718.345107703</c:v>
                </c:pt>
                <c:pt idx="302">
                  <c:v>1811516.3051952324</c:v>
                </c:pt>
                <c:pt idx="303">
                  <c:v>1815300.8392572291</c:v>
                </c:pt>
                <c:pt idx="304">
                  <c:v>1819071.9552015876</c:v>
                </c:pt>
                <c:pt idx="305">
                  <c:v>1822829.660949141</c:v>
                </c:pt>
                <c:pt idx="306">
                  <c:v>1826573.9644343387</c:v>
                </c:pt>
                <c:pt idx="307">
                  <c:v>1830304.8736059214</c:v>
                </c:pt>
                <c:pt idx="308">
                  <c:v>1834022.3964275892</c:v>
                </c:pt>
                <c:pt idx="309">
                  <c:v>1837726.540878667</c:v>
                </c:pt>
                <c:pt idx="310">
                  <c:v>1841417.3149547628</c:v>
                </c:pt>
                <c:pt idx="311">
                  <c:v>1845094.7266684233</c:v>
                </c:pt>
                <c:pt idx="312">
                  <c:v>1848758.7840497843</c:v>
                </c:pt>
                <c:pt idx="313">
                  <c:v>1852409.4951472161</c:v>
                </c:pt>
                <c:pt idx="314">
                  <c:v>1856046.8680279644</c:v>
                </c:pt>
                <c:pt idx="315">
                  <c:v>1859670.9107787861</c:v>
                </c:pt>
                <c:pt idx="316">
                  <c:v>1863281.631506582</c:v>
                </c:pt>
                <c:pt idx="317">
                  <c:v>1866879.0383390228</c:v>
                </c:pt>
                <c:pt idx="318">
                  <c:v>1870463.139425172</c:v>
                </c:pt>
                <c:pt idx="319">
                  <c:v>1874033.9429361036</c:v>
                </c:pt>
                <c:pt idx="320">
                  <c:v>1877591.4570655152</c:v>
                </c:pt>
                <c:pt idx="321">
                  <c:v>1881135.6900303373</c:v>
                </c:pt>
                <c:pt idx="322">
                  <c:v>1884666.6500713367</c:v>
                </c:pt>
                <c:pt idx="323">
                  <c:v>1888184.3454537159</c:v>
                </c:pt>
                <c:pt idx="324">
                  <c:v>1891688.7844677093</c:v>
                </c:pt>
                <c:pt idx="325">
                  <c:v>1895179.9754291722</c:v>
                </c:pt>
                <c:pt idx="326">
                  <c:v>1898657.9266801677</c:v>
                </c:pt>
                <c:pt idx="327">
                  <c:v>1902122.6465895481</c:v>
                </c:pt>
                <c:pt idx="328">
                  <c:v>1905574.1435535313</c:v>
                </c:pt>
                <c:pt idx="329">
                  <c:v>1909012.4259962738</c:v>
                </c:pt>
                <c:pt idx="330">
                  <c:v>1912437.5023704381</c:v>
                </c:pt>
                <c:pt idx="331">
                  <c:v>1915849.3811577568</c:v>
                </c:pt>
                <c:pt idx="332">
                  <c:v>1919248.0708695909</c:v>
                </c:pt>
                <c:pt idx="333">
                  <c:v>1922633.5800474847</c:v>
                </c:pt>
                <c:pt idx="334">
                  <c:v>1926005.9172637162</c:v>
                </c:pt>
                <c:pt idx="335">
                  <c:v>1929365.0911218415</c:v>
                </c:pt>
                <c:pt idx="336">
                  <c:v>1932711.110257237</c:v>
                </c:pt>
                <c:pt idx="337">
                  <c:v>1936043.9833376356</c:v>
                </c:pt>
                <c:pt idx="338">
                  <c:v>1939363.7190636592</c:v>
                </c:pt>
                <c:pt idx="339">
                  <c:v>1942670.326169346</c:v>
                </c:pt>
                <c:pt idx="340">
                  <c:v>1945963.8134226738</c:v>
                </c:pt>
                <c:pt idx="341">
                  <c:v>1949244.18962608</c:v>
                </c:pt>
                <c:pt idx="342">
                  <c:v>1952511.4636169747</c:v>
                </c:pt>
                <c:pt idx="343">
                  <c:v>1955765.644268251</c:v>
                </c:pt>
                <c:pt idx="344">
                  <c:v>1959006.7404887914</c:v>
                </c:pt>
                <c:pt idx="345">
                  <c:v>1962234.7612239681</c:v>
                </c:pt>
                <c:pt idx="346">
                  <c:v>1965449.7154561405</c:v>
                </c:pt>
                <c:pt idx="347">
                  <c:v>1968651.6122051461</c:v>
                </c:pt>
                <c:pt idx="348">
                  <c:v>1971840.4605287905</c:v>
                </c:pt>
                <c:pt idx="349">
                  <c:v>1975016.2695233293</c:v>
                </c:pt>
                <c:pt idx="350">
                  <c:v>1978179.0483239479</c:v>
                </c:pt>
                <c:pt idx="351">
                  <c:v>1981328.8061052356</c:v>
                </c:pt>
                <c:pt idx="352">
                  <c:v>1984465.5520816564</c:v>
                </c:pt>
                <c:pt idx="353">
                  <c:v>1987589.2955080147</c:v>
                </c:pt>
                <c:pt idx="354">
                  <c:v>1990700.0456799169</c:v>
                </c:pt>
                <c:pt idx="355">
                  <c:v>1993797.8119342281</c:v>
                </c:pt>
                <c:pt idx="356">
                  <c:v>1996882.6036495243</c:v>
                </c:pt>
                <c:pt idx="357">
                  <c:v>1999954.4302465417</c:v>
                </c:pt>
                <c:pt idx="358">
                  <c:v>2003013.3011886198</c:v>
                </c:pt>
                <c:pt idx="359">
                  <c:v>2006059.225982141</c:v>
                </c:pt>
                <c:pt idx="360">
                  <c:v>2009092.2141769647</c:v>
                </c:pt>
                <c:pt idx="361">
                  <c:v>2012112.2753668597</c:v>
                </c:pt>
                <c:pt idx="362">
                  <c:v>2015119.4191899286</c:v>
                </c:pt>
                <c:pt idx="363">
                  <c:v>2018113.6553290302</c:v>
                </c:pt>
                <c:pt idx="364">
                  <c:v>2021094.9935121969</c:v>
                </c:pt>
                <c:pt idx="365">
                  <c:v>2024063.4435130474</c:v>
                </c:pt>
                <c:pt idx="366">
                  <c:v>2027019.0151511955</c:v>
                </c:pt>
                <c:pt idx="367">
                  <c:v>2029961.7182926536</c:v>
                </c:pt>
                <c:pt idx="368">
                  <c:v>2032891.5628502327</c:v>
                </c:pt>
                <c:pt idx="369">
                  <c:v>2035808.5587839379</c:v>
                </c:pt>
                <c:pt idx="370">
                  <c:v>2038712.7161013589</c:v>
                </c:pt>
                <c:pt idx="371">
                  <c:v>2041604.0448580561</c:v>
                </c:pt>
                <c:pt idx="372">
                  <c:v>2044482.5551579427</c:v>
                </c:pt>
                <c:pt idx="373">
                  <c:v>2047348.2571536629</c:v>
                </c:pt>
                <c:pt idx="374">
                  <c:v>2050201.1610469641</c:v>
                </c:pt>
                <c:pt idx="375">
                  <c:v>2053041.2770890663</c:v>
                </c:pt>
                <c:pt idx="376">
                  <c:v>2055868.6155810256</c:v>
                </c:pt>
                <c:pt idx="377">
                  <c:v>2058683.186874094</c:v>
                </c:pt>
                <c:pt idx="378">
                  <c:v>2061485.0013700759</c:v>
                </c:pt>
                <c:pt idx="379">
                  <c:v>2064274.0695216779</c:v>
                </c:pt>
                <c:pt idx="380">
                  <c:v>2067050.4018328555</c:v>
                </c:pt>
                <c:pt idx="381">
                  <c:v>2069814.0088591557</c:v>
                </c:pt>
                <c:pt idx="382">
                  <c:v>2072564.9012080536</c:v>
                </c:pt>
                <c:pt idx="383">
                  <c:v>2075303.0895392862</c:v>
                </c:pt>
                <c:pt idx="384">
                  <c:v>2078028.5845651811</c:v>
                </c:pt>
                <c:pt idx="385">
                  <c:v>2080741.3970509805</c:v>
                </c:pt>
                <c:pt idx="386">
                  <c:v>2083441.537815161</c:v>
                </c:pt>
                <c:pt idx="387">
                  <c:v>2086129.0177297497</c:v>
                </c:pt>
                <c:pt idx="388">
                  <c:v>2088803.8477206333</c:v>
                </c:pt>
                <c:pt idx="389">
                  <c:v>2091466.0387678666</c:v>
                </c:pt>
                <c:pt idx="390">
                  <c:v>2094115.6019059722</c:v>
                </c:pt>
                <c:pt idx="391">
                  <c:v>2096752.5482242403</c:v>
                </c:pt>
                <c:pt idx="392">
                  <c:v>2099376.8888670201</c:v>
                </c:pt>
                <c:pt idx="393">
                  <c:v>2101988.6350340089</c:v>
                </c:pt>
                <c:pt idx="394">
                  <c:v>2104587.7979805358</c:v>
                </c:pt>
                <c:pt idx="395">
                  <c:v>2107174.3890178418</c:v>
                </c:pt>
                <c:pt idx="396">
                  <c:v>2109748.419513355</c:v>
                </c:pt>
                <c:pt idx="397">
                  <c:v>2112309.9008909604</c:v>
                </c:pt>
                <c:pt idx="398">
                  <c:v>2114858.8446312658</c:v>
                </c:pt>
                <c:pt idx="399">
                  <c:v>2117395.2622718657</c:v>
                </c:pt>
                <c:pt idx="400">
                  <c:v>2119919.1654075957</c:v>
                </c:pt>
                <c:pt idx="401">
                  <c:v>2122430.565690787</c:v>
                </c:pt>
                <c:pt idx="402">
                  <c:v>2124929.4748315145</c:v>
                </c:pt>
                <c:pt idx="403">
                  <c:v>2127415.9045978384</c:v>
                </c:pt>
                <c:pt idx="404">
                  <c:v>2129889.8668160466</c:v>
                </c:pt>
                <c:pt idx="405">
                  <c:v>2132351.3733708877</c:v>
                </c:pt>
                <c:pt idx="406">
                  <c:v>2134800.4362058006</c:v>
                </c:pt>
                <c:pt idx="407">
                  <c:v>2137237.0673231413</c:v>
                </c:pt>
                <c:pt idx="408">
                  <c:v>2139661.2787844036</c:v>
                </c:pt>
                <c:pt idx="409">
                  <c:v>2142073.082710437</c:v>
                </c:pt>
                <c:pt idx="410">
                  <c:v>2144472.4912816575</c:v>
                </c:pt>
                <c:pt idx="411">
                  <c:v>2146859.516738256</c:v>
                </c:pt>
                <c:pt idx="412">
                  <c:v>2149234.1713804007</c:v>
                </c:pt>
                <c:pt idx="413">
                  <c:v>2151596.4675684371</c:v>
                </c:pt>
                <c:pt idx="414">
                  <c:v>2153946.4177230815</c:v>
                </c:pt>
                <c:pt idx="415">
                  <c:v>2156284.0343256113</c:v>
                </c:pt>
                <c:pt idx="416">
                  <c:v>2158609.3299180493</c:v>
                </c:pt>
                <c:pt idx="417">
                  <c:v>2160922.3171033449</c:v>
                </c:pt>
                <c:pt idx="418">
                  <c:v>2163223.0085455505</c:v>
                </c:pt>
                <c:pt idx="419">
                  <c:v>2165511.4169699927</c:v>
                </c:pt>
                <c:pt idx="420">
                  <c:v>2167787.5551634408</c:v>
                </c:pt>
                <c:pt idx="421">
                  <c:v>2170051.4359742678</c:v>
                </c:pt>
                <c:pt idx="422">
                  <c:v>2172303.0723126093</c:v>
                </c:pt>
                <c:pt idx="423">
                  <c:v>2174542.4771505184</c:v>
                </c:pt>
                <c:pt idx="424">
                  <c:v>2176769.6635221122</c:v>
                </c:pt>
                <c:pt idx="425">
                  <c:v>2178984.6445237189</c:v>
                </c:pt>
                <c:pt idx="426">
                  <c:v>2181187.4333140175</c:v>
                </c:pt>
                <c:pt idx="427">
                  <c:v>2183378.0431141737</c:v>
                </c:pt>
                <c:pt idx="428">
                  <c:v>2185556.4872079692</c:v>
                </c:pt>
                <c:pt idx="429">
                  <c:v>2187722.7789419303</c:v>
                </c:pt>
                <c:pt idx="430">
                  <c:v>2189876.9317254508</c:v>
                </c:pt>
                <c:pt idx="431">
                  <c:v>2192018.9590309081</c:v>
                </c:pt>
                <c:pt idx="432">
                  <c:v>2194148.874393777</c:v>
                </c:pt>
                <c:pt idx="433">
                  <c:v>2196266.6914127385</c:v>
                </c:pt>
                <c:pt idx="434">
                  <c:v>2198372.4237497845</c:v>
                </c:pt>
                <c:pt idx="435">
                  <c:v>2200466.0851303171</c:v>
                </c:pt>
                <c:pt idx="436">
                  <c:v>2202547.6893432443</c:v>
                </c:pt>
                <c:pt idx="437">
                  <c:v>2204617.2502410696</c:v>
                </c:pt>
                <c:pt idx="438">
                  <c:v>2206674.7817399814</c:v>
                </c:pt>
                <c:pt idx="439">
                  <c:v>2208720.297819932</c:v>
                </c:pt>
                <c:pt idx="440">
                  <c:v>2210753.8125247164</c:v>
                </c:pt>
                <c:pt idx="441">
                  <c:v>2212775.3399620447</c:v>
                </c:pt>
                <c:pt idx="442">
                  <c:v>2214784.894303611</c:v>
                </c:pt>
                <c:pt idx="443">
                  <c:v>2216782.489785159</c:v>
                </c:pt>
                <c:pt idx="444">
                  <c:v>2218768.1407065387</c:v>
                </c:pt>
                <c:pt idx="445">
                  <c:v>2220741.8614317635</c:v>
                </c:pt>
                <c:pt idx="446">
                  <c:v>2222703.6663890611</c:v>
                </c:pt>
                <c:pt idx="447">
                  <c:v>2224653.57007092</c:v>
                </c:pt>
                <c:pt idx="448">
                  <c:v>2226591.58703413</c:v>
                </c:pt>
                <c:pt idx="449">
                  <c:v>2228517.7318998217</c:v>
                </c:pt>
                <c:pt idx="450">
                  <c:v>2230432.0193534982</c:v>
                </c:pt>
                <c:pt idx="451">
                  <c:v>2232334.4641450644</c:v>
                </c:pt>
                <c:pt idx="452">
                  <c:v>2234225.0810888507</c:v>
                </c:pt>
                <c:pt idx="453">
                  <c:v>2236103.8850636347</c:v>
                </c:pt>
                <c:pt idx="454">
                  <c:v>2237970.8910126556</c:v>
                </c:pt>
                <c:pt idx="455">
                  <c:v>2239826.1139436238</c:v>
                </c:pt>
                <c:pt idx="456">
                  <c:v>2241669.5689287307</c:v>
                </c:pt>
                <c:pt idx="457">
                  <c:v>2243501.2711046501</c:v>
                </c:pt>
                <c:pt idx="458">
                  <c:v>2245321.2356725344</c:v>
                </c:pt>
                <c:pt idx="459">
                  <c:v>2247129.4778980119</c:v>
                </c:pt>
                <c:pt idx="460">
                  <c:v>2248926.0131111727</c:v>
                </c:pt>
                <c:pt idx="461">
                  <c:v>2250710.8567065569</c:v>
                </c:pt>
                <c:pt idx="462">
                  <c:v>2252484.0241431328</c:v>
                </c:pt>
                <c:pt idx="463">
                  <c:v>2254245.5309442747</c:v>
                </c:pt>
                <c:pt idx="464">
                  <c:v>2255995.3926977357</c:v>
                </c:pt>
                <c:pt idx="465">
                  <c:v>2257733.6250556135</c:v>
                </c:pt>
                <c:pt idx="466">
                  <c:v>2259460.2437343164</c:v>
                </c:pt>
                <c:pt idx="467">
                  <c:v>2261175.2645145212</c:v>
                </c:pt>
                <c:pt idx="468">
                  <c:v>2262878.7032411285</c:v>
                </c:pt>
                <c:pt idx="469">
                  <c:v>2264570.5758232139</c:v>
                </c:pt>
                <c:pt idx="470">
                  <c:v>2266250.8982339744</c:v>
                </c:pt>
                <c:pt idx="471">
                  <c:v>2267919.6865106705</c:v>
                </c:pt>
                <c:pt idx="472">
                  <c:v>2269576.9567545648</c:v>
                </c:pt>
                <c:pt idx="473">
                  <c:v>2271222.725130856</c:v>
                </c:pt>
                <c:pt idx="474">
                  <c:v>2272857.0078686085</c:v>
                </c:pt>
                <c:pt idx="475">
                  <c:v>2274479.8212606777</c:v>
                </c:pt>
                <c:pt idx="476">
                  <c:v>2276091.1816636319</c:v>
                </c:pt>
                <c:pt idx="477">
                  <c:v>2277691.105497669</c:v>
                </c:pt>
                <c:pt idx="478">
                  <c:v>2279279.609246531</c:v>
                </c:pt>
                <c:pt idx="479">
                  <c:v>2280856.709457411</c:v>
                </c:pt>
                <c:pt idx="480">
                  <c:v>2282422.4227408604</c:v>
                </c:pt>
                <c:pt idx="481">
                  <c:v>2283976.7657706873</c:v>
                </c:pt>
                <c:pt idx="482">
                  <c:v>2285519.7552838549</c:v>
                </c:pt>
                <c:pt idx="483">
                  <c:v>2287051.4080803748</c:v>
                </c:pt>
                <c:pt idx="484">
                  <c:v>2288571.7410231926</c:v>
                </c:pt>
                <c:pt idx="485">
                  <c:v>2290080.7710380759</c:v>
                </c:pt>
                <c:pt idx="486">
                  <c:v>2291578.515113492</c:v>
                </c:pt>
                <c:pt idx="487">
                  <c:v>2293064.9903004873</c:v>
                </c:pt>
                <c:pt idx="488">
                  <c:v>2294540.2137125568</c:v>
                </c:pt>
                <c:pt idx="489">
                  <c:v>2296004.2025255151</c:v>
                </c:pt>
                <c:pt idx="490">
                  <c:v>2297456.9739773599</c:v>
                </c:pt>
                <c:pt idx="491">
                  <c:v>2298898.5453681326</c:v>
                </c:pt>
                <c:pt idx="492">
                  <c:v>2300328.9340597759</c:v>
                </c:pt>
                <c:pt idx="493">
                  <c:v>2301748.1574759856</c:v>
                </c:pt>
                <c:pt idx="494">
                  <c:v>2303156.2331020595</c:v>
                </c:pt>
                <c:pt idx="495">
                  <c:v>2304553.1784847439</c:v>
                </c:pt>
                <c:pt idx="496">
                  <c:v>2305939.011232073</c:v>
                </c:pt>
                <c:pt idx="497">
                  <c:v>2307313.7490132074</c:v>
                </c:pt>
                <c:pt idx="498">
                  <c:v>2308677.4095582673</c:v>
                </c:pt>
                <c:pt idx="499">
                  <c:v>2310030.0106581631</c:v>
                </c:pt>
                <c:pt idx="500">
                  <c:v>2311371.5701644192</c:v>
                </c:pt>
                <c:pt idx="501">
                  <c:v>2312702.1059889984</c:v>
                </c:pt>
                <c:pt idx="502">
                  <c:v>2314021.636104119</c:v>
                </c:pt>
                <c:pt idx="503">
                  <c:v>2315330.178542071</c:v>
                </c:pt>
                <c:pt idx="504">
                  <c:v>2316627.7513950258</c:v>
                </c:pt>
                <c:pt idx="505">
                  <c:v>2317914.372814843</c:v>
                </c:pt>
                <c:pt idx="506">
                  <c:v>2319190.0610128762</c:v>
                </c:pt>
                <c:pt idx="507">
                  <c:v>2320454.8342597717</c:v>
                </c:pt>
                <c:pt idx="508">
                  <c:v>2321708.7108852649</c:v>
                </c:pt>
                <c:pt idx="509">
                  <c:v>2322951.709277973</c:v>
                </c:pt>
                <c:pt idx="510">
                  <c:v>2324183.8478851854</c:v>
                </c:pt>
                <c:pt idx="511">
                  <c:v>2325405.1452126475</c:v>
                </c:pt>
                <c:pt idx="512">
                  <c:v>2326615.6198243448</c:v>
                </c:pt>
                <c:pt idx="513">
                  <c:v>2327815.2903422802</c:v>
                </c:pt>
                <c:pt idx="514">
                  <c:v>2329004.1754462495</c:v>
                </c:pt>
                <c:pt idx="515">
                  <c:v>2330182.2938736137</c:v>
                </c:pt>
                <c:pt idx="516">
                  <c:v>2331349.6644190662</c:v>
                </c:pt>
                <c:pt idx="517">
                  <c:v>2332506.3059343984</c:v>
                </c:pt>
                <c:pt idx="518">
                  <c:v>2333652.2373282602</c:v>
                </c:pt>
                <c:pt idx="519">
                  <c:v>2334787.4775659195</c:v>
                </c:pt>
                <c:pt idx="520">
                  <c:v>2335912.0456690155</c:v>
                </c:pt>
                <c:pt idx="521">
                  <c:v>2337025.9607153111</c:v>
                </c:pt>
                <c:pt idx="522">
                  <c:v>2338129.2418384403</c:v>
                </c:pt>
                <c:pt idx="523">
                  <c:v>2339221.9082276523</c:v>
                </c:pt>
                <c:pt idx="524">
                  <c:v>2340303.9791275547</c:v>
                </c:pt>
                <c:pt idx="525">
                  <c:v>2341375.4738378515</c:v>
                </c:pt>
                <c:pt idx="526">
                  <c:v>2342436.4117130763</c:v>
                </c:pt>
                <c:pt idx="527">
                  <c:v>2343486.8121623262</c:v>
                </c:pt>
                <c:pt idx="528">
                  <c:v>2344526.6946489899</c:v>
                </c:pt>
                <c:pt idx="529">
                  <c:v>2345556.0786904739</c:v>
                </c:pt>
                <c:pt idx="530">
                  <c:v>2346574.9838579232</c:v>
                </c:pt>
                <c:pt idx="531">
                  <c:v>2347583.429775943</c:v>
                </c:pt>
                <c:pt idx="532">
                  <c:v>2348581.4361223136</c:v>
                </c:pt>
                <c:pt idx="533">
                  <c:v>2349569.0226277052</c:v>
                </c:pt>
                <c:pt idx="534">
                  <c:v>2350546.2090753862</c:v>
                </c:pt>
                <c:pt idx="535">
                  <c:v>2351513.0153009323</c:v>
                </c:pt>
                <c:pt idx="536">
                  <c:v>2352469.4611919313</c:v>
                </c:pt>
                <c:pt idx="537">
                  <c:v>2353415.5666876826</c:v>
                </c:pt>
                <c:pt idx="538">
                  <c:v>2354351.3517788979</c:v>
                </c:pt>
                <c:pt idx="539">
                  <c:v>2355276.8365073958</c:v>
                </c:pt>
                <c:pt idx="540">
                  <c:v>2356192.040965796</c:v>
                </c:pt>
                <c:pt idx="541">
                  <c:v>2357096.9852972073</c:v>
                </c:pt>
                <c:pt idx="542">
                  <c:v>2357991.6896949182</c:v>
                </c:pt>
                <c:pt idx="543">
                  <c:v>2358876.1744020786</c:v>
                </c:pt>
                <c:pt idx="544">
                  <c:v>2359750.4597113831</c:v>
                </c:pt>
                <c:pt idx="545">
                  <c:v>2360614.56596475</c:v>
                </c:pt>
                <c:pt idx="546">
                  <c:v>2361468.5135529991</c:v>
                </c:pt>
                <c:pt idx="547">
                  <c:v>2362312.3229155228</c:v>
                </c:pt>
                <c:pt idx="548">
                  <c:v>2363146.0145399603</c:v>
                </c:pt>
                <c:pt idx="549">
                  <c:v>2363969.6089618653</c:v>
                </c:pt>
                <c:pt idx="550">
                  <c:v>2364783.126764372</c:v>
                </c:pt>
                <c:pt idx="551">
                  <c:v>2365586.5885778586</c:v>
                </c:pt>
                <c:pt idx="552">
                  <c:v>2366380.0150796096</c:v>
                </c:pt>
                <c:pt idx="553">
                  <c:v>2367163.4269934744</c:v>
                </c:pt>
                <c:pt idx="554">
                  <c:v>2367936.8450895222</c:v>
                </c:pt>
                <c:pt idx="555">
                  <c:v>2368700.2901836978</c:v>
                </c:pt>
                <c:pt idx="556">
                  <c:v>2369453.7831374723</c:v>
                </c:pt>
                <c:pt idx="557">
                  <c:v>2370197.3448574925</c:v>
                </c:pt>
                <c:pt idx="558">
                  <c:v>2370930.9962952272</c:v>
                </c:pt>
                <c:pt idx="559">
                  <c:v>2371654.7584466143</c:v>
                </c:pt>
                <c:pt idx="560">
                  <c:v>2372368.6523516998</c:v>
                </c:pt>
                <c:pt idx="561">
                  <c:v>2373072.6990942806</c:v>
                </c:pt>
                <c:pt idx="562">
                  <c:v>2373766.9198015421</c:v>
                </c:pt>
                <c:pt idx="563">
                  <c:v>2374451.3356436933</c:v>
                </c:pt>
                <c:pt idx="564">
                  <c:v>2375125.9678336019</c:v>
                </c:pt>
                <c:pt idx="565">
                  <c:v>2375790.8376264242</c:v>
                </c:pt>
                <c:pt idx="566">
                  <c:v>2376445.9663192355</c:v>
                </c:pt>
                <c:pt idx="567">
                  <c:v>2377091.3752506599</c:v>
                </c:pt>
                <c:pt idx="568">
                  <c:v>2377727.0858004927</c:v>
                </c:pt>
                <c:pt idx="569">
                  <c:v>2378353.1193893258</c:v>
                </c:pt>
                <c:pt idx="570">
                  <c:v>2378969.4974781689</c:v>
                </c:pt>
                <c:pt idx="571">
                  <c:v>2379576.2415680704</c:v>
                </c:pt>
                <c:pt idx="572">
                  <c:v>2380173.3731997334</c:v>
                </c:pt>
                <c:pt idx="573">
                  <c:v>2380760.9139531348</c:v>
                </c:pt>
                <c:pt idx="574">
                  <c:v>2381338.8854471366</c:v>
                </c:pt>
                <c:pt idx="575">
                  <c:v>2381907.3093391</c:v>
                </c:pt>
                <c:pt idx="576">
                  <c:v>2382466.2073244974</c:v>
                </c:pt>
                <c:pt idx="577">
                  <c:v>2383015.6011365186</c:v>
                </c:pt>
                <c:pt idx="578">
                  <c:v>2383555.5125456816</c:v>
                </c:pt>
                <c:pt idx="579">
                  <c:v>2384085.9633594356</c:v>
                </c:pt>
                <c:pt idx="580">
                  <c:v>2384606.9754217677</c:v>
                </c:pt>
                <c:pt idx="581">
                  <c:v>2385118.5706128031</c:v>
                </c:pt>
                <c:pt idx="582">
                  <c:v>2385620.7708484083</c:v>
                </c:pt>
                <c:pt idx="583">
                  <c:v>2386113.5980797904</c:v>
                </c:pt>
                <c:pt idx="584">
                  <c:v>2386597.0742930942</c:v>
                </c:pt>
                <c:pt idx="585">
                  <c:v>2387071.2215089998</c:v>
                </c:pt>
                <c:pt idx="586">
                  <c:v>2387536.0617823172</c:v>
                </c:pt>
                <c:pt idx="587">
                  <c:v>2387991.6172015811</c:v>
                </c:pt>
                <c:pt idx="588">
                  <c:v>2388437.9098886428</c:v>
                </c:pt>
                <c:pt idx="589">
                  <c:v>2388874.9619982615</c:v>
                </c:pt>
                <c:pt idx="590">
                  <c:v>2389302.7957176948</c:v>
                </c:pt>
                <c:pt idx="591">
                  <c:v>2389721.4332662867</c:v>
                </c:pt>
                <c:pt idx="592">
                  <c:v>2390130.8968950557</c:v>
                </c:pt>
                <c:pt idx="593">
                  <c:v>2390531.2088862807</c:v>
                </c:pt>
                <c:pt idx="594">
                  <c:v>2390922.3915530862</c:v>
                </c:pt>
                <c:pt idx="595">
                  <c:v>2391304.4672390269</c:v>
                </c:pt>
                <c:pt idx="596">
                  <c:v>2391677.4583176705</c:v>
                </c:pt>
                <c:pt idx="597">
                  <c:v>2392041.3871921785</c:v>
                </c:pt>
                <c:pt idx="598">
                  <c:v>2392396.2762948885</c:v>
                </c:pt>
                <c:pt idx="599">
                  <c:v>2392742.1480868938</c:v>
                </c:pt>
                <c:pt idx="600">
                  <c:v>2393079.0250576218</c:v>
                </c:pt>
                <c:pt idx="601">
                  <c:v>2393406.929724412</c:v>
                </c:pt>
                <c:pt idx="602">
                  <c:v>2393725.8846320952</c:v>
                </c:pt>
                <c:pt idx="603">
                  <c:v>2394035.9123525657</c:v>
                </c:pt>
                <c:pt idx="604">
                  <c:v>2394337.035484361</c:v>
                </c:pt>
                <c:pt idx="605">
                  <c:v>2394629.2766522337</c:v>
                </c:pt>
                <c:pt idx="606">
                  <c:v>2394912.6585067268</c:v>
                </c:pt>
                <c:pt idx="607">
                  <c:v>2395187.2037237459</c:v>
                </c:pt>
                <c:pt idx="608">
                  <c:v>2395452.9350041328</c:v>
                </c:pt>
                <c:pt idx="609">
                  <c:v>2395709.8750732359</c:v>
                </c:pt>
                <c:pt idx="610">
                  <c:v>2395958.0466804835</c:v>
                </c:pt>
                <c:pt idx="611">
                  <c:v>2396197.4725989508</c:v>
                </c:pt>
                <c:pt idx="612">
                  <c:v>2396428.1756249336</c:v>
                </c:pt>
                <c:pt idx="613">
                  <c:v>2396650.1785775162</c:v>
                </c:pt>
                <c:pt idx="614">
                  <c:v>2396863.5042981408</c:v>
                </c:pt>
                <c:pt idx="615">
                  <c:v>2397068.1756501752</c:v>
                </c:pt>
                <c:pt idx="616">
                  <c:v>2397264.2155184806</c:v>
                </c:pt>
                <c:pt idx="617">
                  <c:v>2397451.646808981</c:v>
                </c:pt>
                <c:pt idx="618">
                  <c:v>2397630.4924482289</c:v>
                </c:pt>
                <c:pt idx="619">
                  <c:v>2397800.7753829728</c:v>
                </c:pt>
                <c:pt idx="620">
                  <c:v>2397962.5185797242</c:v>
                </c:pt>
                <c:pt idx="621">
                  <c:v>2398115.7450243225</c:v>
                </c:pt>
                <c:pt idx="622">
                  <c:v>2398260.4777215021</c:v>
                </c:pt>
                <c:pt idx="623">
                  <c:v>2398396.7396944584</c:v>
                </c:pt>
                <c:pt idx="624">
                  <c:v>2398524.5539844139</c:v>
                </c:pt>
                <c:pt idx="625">
                  <c:v>2398643.9436501814</c:v>
                </c:pt>
                <c:pt idx="626">
                  <c:v>2398754.9317677314</c:v>
                </c:pt>
                <c:pt idx="627">
                  <c:v>2398857.5414297576</c:v>
                </c:pt>
                <c:pt idx="628">
                  <c:v>2398951.7957452401</c:v>
                </c:pt>
                <c:pt idx="629">
                  <c:v>2399037.7178390119</c:v>
                </c:pt>
                <c:pt idx="630">
                  <c:v>2399115.3308513244</c:v>
                </c:pt>
                <c:pt idx="631">
                  <c:v>2399184.6579374117</c:v>
                </c:pt>
                <c:pt idx="632">
                  <c:v>2399245.7222670559</c:v>
                </c:pt>
                <c:pt idx="633">
                  <c:v>2399298.5470241527</c:v>
                </c:pt>
                <c:pt idx="634">
                  <c:v>2399343.1554062762</c:v>
                </c:pt>
                <c:pt idx="635">
                  <c:v>2399379.5706242449</c:v>
                </c:pt>
                <c:pt idx="636">
                  <c:v>2399407.8159016878</c:v>
                </c:pt>
                <c:pt idx="637">
                  <c:v>2399427.9144746093</c:v>
                </c:pt>
                <c:pt idx="638">
                  <c:v>2399439.8895909558</c:v>
                </c:pt>
                <c:pt idx="639">
                  <c:v>2399443.7645101822</c:v>
                </c:pt>
                <c:pt idx="640">
                  <c:v>2399439.5625028177</c:v>
                </c:pt>
                <c:pt idx="641">
                  <c:v>2399427.3068500347</c:v>
                </c:pt>
                <c:pt idx="642">
                  <c:v>2399407.0208432139</c:v>
                </c:pt>
                <c:pt idx="643">
                  <c:v>2399378.7277835133</c:v>
                </c:pt>
                <c:pt idx="644">
                  <c:v>2399342.4509814349</c:v>
                </c:pt>
                <c:pt idx="645">
                  <c:v>2399298.213756395</c:v>
                </c:pt>
                <c:pt idx="646">
                  <c:v>2399246.0394362924</c:v>
                </c:pt>
                <c:pt idx="647">
                  <c:v>2399185.9513570769</c:v>
                </c:pt>
                <c:pt idx="648">
                  <c:v>2399117.9728623205</c:v>
                </c:pt>
                <c:pt idx="649">
                  <c:v>2399042.1273027873</c:v>
                </c:pt>
                <c:pt idx="650">
                  <c:v>2398958.4380360045</c:v>
                </c:pt>
                <c:pt idx="651">
                  <c:v>2398866.9284258336</c:v>
                </c:pt>
                <c:pt idx="652">
                  <c:v>2398767.6218420435</c:v>
                </c:pt>
                <c:pt idx="653">
                  <c:v>2398660.5416598832</c:v>
                </c:pt>
                <c:pt idx="654">
                  <c:v>2398545.7112596543</c:v>
                </c:pt>
                <c:pt idx="655">
                  <c:v>2398423.1540262862</c:v>
                </c:pt>
                <c:pt idx="656">
                  <c:v>2398292.8933489108</c:v>
                </c:pt>
                <c:pt idx="657">
                  <c:v>2398154.9526204392</c:v>
                </c:pt>
                <c:pt idx="658">
                  <c:v>2398009.3552371352</c:v>
                </c:pt>
                <c:pt idx="659">
                  <c:v>2397856.1245981958</c:v>
                </c:pt>
                <c:pt idx="660">
                  <c:v>2397695.2841053274</c:v>
                </c:pt>
                <c:pt idx="661">
                  <c:v>2397526.8571623261</c:v>
                </c:pt>
                <c:pt idx="662">
                  <c:v>2397350.8671746552</c:v>
                </c:pt>
                <c:pt idx="663">
                  <c:v>2397167.3375490285</c:v>
                </c:pt>
                <c:pt idx="664">
                  <c:v>2396976.2916929899</c:v>
                </c:pt>
                <c:pt idx="665">
                  <c:v>2396777.7530144965</c:v>
                </c:pt>
                <c:pt idx="666">
                  <c:v>2396571.7449215041</c:v>
                </c:pt>
                <c:pt idx="667">
                  <c:v>2396358.2908215481</c:v>
                </c:pt>
                <c:pt idx="668">
                  <c:v>2396137.4141213316</c:v>
                </c:pt>
                <c:pt idx="669">
                  <c:v>2395909.1382263112</c:v>
                </c:pt>
                <c:pt idx="670">
                  <c:v>2395673.4865402845</c:v>
                </c:pt>
                <c:pt idx="671">
                  <c:v>2395430.4824649785</c:v>
                </c:pt>
                <c:pt idx="672">
                  <c:v>2395180.1493996405</c:v>
                </c:pt>
                <c:pt idx="673">
                  <c:v>2394922.510740628</c:v>
                </c:pt>
                <c:pt idx="674">
                  <c:v>2394657.5898810015</c:v>
                </c:pt>
                <c:pt idx="675">
                  <c:v>2394385.4102101168</c:v>
                </c:pt>
                <c:pt idx="676">
                  <c:v>2394105.9951132201</c:v>
                </c:pt>
                <c:pt idx="677">
                  <c:v>2393819.367971044</c:v>
                </c:pt>
                <c:pt idx="678">
                  <c:v>2393525.5521594035</c:v>
                </c:pt>
                <c:pt idx="679">
                  <c:v>2393224.5710487943</c:v>
                </c:pt>
                <c:pt idx="680">
                  <c:v>2392916.4480039943</c:v>
                </c:pt>
                <c:pt idx="681">
                  <c:v>2392601.2063836604</c:v>
                </c:pt>
                <c:pt idx="682">
                  <c:v>2392278.8695399342</c:v>
                </c:pt>
                <c:pt idx="683">
                  <c:v>2391949.4608180434</c:v>
                </c:pt>
                <c:pt idx="684">
                  <c:v>2391613.0035559069</c:v>
                </c:pt>
                <c:pt idx="685">
                  <c:v>2391269.5210837414</c:v>
                </c:pt>
                <c:pt idx="686">
                  <c:v>2390919.0367236692</c:v>
                </c:pt>
                <c:pt idx="687">
                  <c:v>2390561.573789326</c:v>
                </c:pt>
                <c:pt idx="688">
                  <c:v>2390197.1555854715</c:v>
                </c:pt>
                <c:pt idx="689">
                  <c:v>2389825.8054076028</c:v>
                </c:pt>
                <c:pt idx="690">
                  <c:v>2389447.5465415656</c:v>
                </c:pt>
                <c:pt idx="691">
                  <c:v>2389062.402263171</c:v>
                </c:pt>
                <c:pt idx="692">
                  <c:v>2388670.3958378094</c:v>
                </c:pt>
                <c:pt idx="693">
                  <c:v>2388271.5505200708</c:v>
                </c:pt>
                <c:pt idx="694">
                  <c:v>2387865.8895533634</c:v>
                </c:pt>
                <c:pt idx="695">
                  <c:v>2387453.436169534</c:v>
                </c:pt>
                <c:pt idx="696">
                  <c:v>2387034.2135884906</c:v>
                </c:pt>
                <c:pt idx="697">
                  <c:v>2386608.245017827</c:v>
                </c:pt>
                <c:pt idx="698">
                  <c:v>2386175.5536524486</c:v>
                </c:pt>
                <c:pt idx="699">
                  <c:v>2385736.1626741989</c:v>
                </c:pt>
                <c:pt idx="700">
                  <c:v>2385290.0952514904</c:v>
                </c:pt>
                <c:pt idx="701">
                  <c:v>2384837.3745389329</c:v>
                </c:pt>
                <c:pt idx="702">
                  <c:v>2384378.0236769682</c:v>
                </c:pt>
                <c:pt idx="703">
                  <c:v>2383912.0657915017</c:v>
                </c:pt>
                <c:pt idx="704">
                  <c:v>2383439.5239935406</c:v>
                </c:pt>
                <c:pt idx="705">
                  <c:v>2382960.42137883</c:v>
                </c:pt>
                <c:pt idx="706">
                  <c:v>2382474.7810274921</c:v>
                </c:pt>
                <c:pt idx="707">
                  <c:v>2381982.6260036682</c:v>
                </c:pt>
                <c:pt idx="708">
                  <c:v>2381483.9793551601</c:v>
                </c:pt>
                <c:pt idx="709">
                  <c:v>2380978.8641130761</c:v>
                </c:pt>
                <c:pt idx="710">
                  <c:v>2380467.3032914759</c:v>
                </c:pt>
                <c:pt idx="711">
                  <c:v>2379949.3198870202</c:v>
                </c:pt>
                <c:pt idx="712">
                  <c:v>2379424.9368786188</c:v>
                </c:pt>
                <c:pt idx="713">
                  <c:v>2378894.1772270841</c:v>
                </c:pt>
                <c:pt idx="714">
                  <c:v>2378357.0638747844</c:v>
                </c:pt>
                <c:pt idx="715">
                  <c:v>2377813.6197452988</c:v>
                </c:pt>
                <c:pt idx="716">
                  <c:v>2377263.8677430749</c:v>
                </c:pt>
                <c:pt idx="717">
                  <c:v>2376707.8307530875</c:v>
                </c:pt>
                <c:pt idx="718">
                  <c:v>2376145.5316405012</c:v>
                </c:pt>
                <c:pt idx="719">
                  <c:v>2375576.9932503323</c:v>
                </c:pt>
                <c:pt idx="720">
                  <c:v>2375002.2384071141</c:v>
                </c:pt>
                <c:pt idx="721">
                  <c:v>2374421.2899145633</c:v>
                </c:pt>
                <c:pt idx="722">
                  <c:v>2373834.1705552498</c:v>
                </c:pt>
                <c:pt idx="723">
                  <c:v>2373240.903090267</c:v>
                </c:pt>
                <c:pt idx="724">
                  <c:v>2372641.5102589047</c:v>
                </c:pt>
                <c:pt idx="725">
                  <c:v>2372036.0147783225</c:v>
                </c:pt>
                <c:pt idx="726">
                  <c:v>2371424.4393432299</c:v>
                </c:pt>
                <c:pt idx="727">
                  <c:v>2370806.8066255609</c:v>
                </c:pt>
                <c:pt idx="728">
                  <c:v>2370183.1392741576</c:v>
                </c:pt>
                <c:pt idx="729">
                  <c:v>2369553.4599144519</c:v>
                </c:pt>
                <c:pt idx="730">
                  <c:v>2368917.7911481503</c:v>
                </c:pt>
                <c:pt idx="731">
                  <c:v>2368276.1555529204</c:v>
                </c:pt>
                <c:pt idx="732">
                  <c:v>2367628.5756820794</c:v>
                </c:pt>
                <c:pt idx="733">
                  <c:v>2366975.0740642874</c:v>
                </c:pt>
                <c:pt idx="734">
                  <c:v>2366315.673203236</c:v>
                </c:pt>
                <c:pt idx="735">
                  <c:v>2365650.3955773474</c:v>
                </c:pt>
                <c:pt idx="736">
                  <c:v>2364979.2636394692</c:v>
                </c:pt>
                <c:pt idx="737">
                  <c:v>2364302.299816574</c:v>
                </c:pt>
                <c:pt idx="738">
                  <c:v>2363619.5265094601</c:v>
                </c:pt>
                <c:pt idx="739">
                  <c:v>2362930.9660924561</c:v>
                </c:pt>
                <c:pt idx="740">
                  <c:v>2362236.6409131247</c:v>
                </c:pt>
                <c:pt idx="741">
                  <c:v>2361536.5732919709</c:v>
                </c:pt>
                <c:pt idx="742">
                  <c:v>2360830.7855221513</c:v>
                </c:pt>
                <c:pt idx="743">
                  <c:v>2360119.2998691867</c:v>
                </c:pt>
                <c:pt idx="744">
                  <c:v>2359402.1385706747</c:v>
                </c:pt>
                <c:pt idx="745">
                  <c:v>2358679.3238360067</c:v>
                </c:pt>
                <c:pt idx="746">
                  <c:v>2357950.877846085</c:v>
                </c:pt>
                <c:pt idx="747">
                  <c:v>2357216.8227530434</c:v>
                </c:pt>
                <c:pt idx="748">
                  <c:v>2356477.18067997</c:v>
                </c:pt>
                <c:pt idx="749">
                  <c:v>2355731.9737206306</c:v>
                </c:pt>
                <c:pt idx="750">
                  <c:v>2354981.2239391967</c:v>
                </c:pt>
                <c:pt idx="751">
                  <c:v>2354224.9533699728</c:v>
                </c:pt>
                <c:pt idx="752">
                  <c:v>2353463.1840171283</c:v>
                </c:pt>
                <c:pt idx="753">
                  <c:v>2352695.9378544311</c:v>
                </c:pt>
                <c:pt idx="754">
                  <c:v>2351923.2368249819</c:v>
                </c:pt>
                <c:pt idx="755">
                  <c:v>2351145.1028409516</c:v>
                </c:pt>
                <c:pt idx="756">
                  <c:v>2350361.5577833219</c:v>
                </c:pt>
                <c:pt idx="757">
                  <c:v>2349572.6235016263</c:v>
                </c:pt>
                <c:pt idx="758">
                  <c:v>2348778.3218136937</c:v>
                </c:pt>
                <c:pt idx="759">
                  <c:v>2347978.6745053963</c:v>
                </c:pt>
                <c:pt idx="760">
                  <c:v>2347173.7033303957</c:v>
                </c:pt>
                <c:pt idx="761">
                  <c:v>2346363.4300098945</c:v>
                </c:pt>
                <c:pt idx="762">
                  <c:v>2345547.8762323894</c:v>
                </c:pt>
                <c:pt idx="763">
                  <c:v>2344727.0636534258</c:v>
                </c:pt>
                <c:pt idx="764">
                  <c:v>2343901.0138953547</c:v>
                </c:pt>
                <c:pt idx="765">
                  <c:v>2343069.7485470916</c:v>
                </c:pt>
                <c:pt idx="766">
                  <c:v>2342233.2891638791</c:v>
                </c:pt>
                <c:pt idx="767">
                  <c:v>2341391.6572670494</c:v>
                </c:pt>
                <c:pt idx="768">
                  <c:v>2340544.8743437915</c:v>
                </c:pt>
                <c:pt idx="769">
                  <c:v>2339692.9618469179</c:v>
                </c:pt>
                <c:pt idx="770">
                  <c:v>2338835.9411946349</c:v>
                </c:pt>
                <c:pt idx="771">
                  <c:v>2337973.8337703161</c:v>
                </c:pt>
                <c:pt idx="772">
                  <c:v>2337106.6609222773</c:v>
                </c:pt>
                <c:pt idx="773">
                  <c:v>2336234.443963551</c:v>
                </c:pt>
                <c:pt idx="774">
                  <c:v>2335357.2041716683</c:v>
                </c:pt>
                <c:pt idx="775">
                  <c:v>2334474.9627884384</c:v>
                </c:pt>
                <c:pt idx="776">
                  <c:v>2333587.7410197328</c:v>
                </c:pt>
                <c:pt idx="777">
                  <c:v>2332695.5600352706</c:v>
                </c:pt>
                <c:pt idx="778">
                  <c:v>2331798.4409684064</c:v>
                </c:pt>
                <c:pt idx="779">
                  <c:v>2330896.40491592</c:v>
                </c:pt>
                <c:pt idx="780">
                  <c:v>2329989.4729378088</c:v>
                </c:pt>
                <c:pt idx="781">
                  <c:v>2329077.6660570833</c:v>
                </c:pt>
                <c:pt idx="782">
                  <c:v>2328161.0052595618</c:v>
                </c:pt>
                <c:pt idx="783">
                  <c:v>2327239.5114936703</c:v>
                </c:pt>
                <c:pt idx="784">
                  <c:v>2326313.2056702436</c:v>
                </c:pt>
                <c:pt idx="785">
                  <c:v>2325382.1086623287</c:v>
                </c:pt>
                <c:pt idx="786">
                  <c:v>2324446.241304988</c:v>
                </c:pt>
                <c:pt idx="787">
                  <c:v>2323505.6243951097</c:v>
                </c:pt>
                <c:pt idx="788">
                  <c:v>2322560.2786912159</c:v>
                </c:pt>
                <c:pt idx="789">
                  <c:v>2321610.2249132744</c:v>
                </c:pt>
                <c:pt idx="790">
                  <c:v>2320655.4837425132</c:v>
                </c:pt>
                <c:pt idx="791">
                  <c:v>2319696.0758212358</c:v>
                </c:pt>
                <c:pt idx="792">
                  <c:v>2318732.021752642</c:v>
                </c:pt>
                <c:pt idx="793">
                  <c:v>2317763.3421006454</c:v>
                </c:pt>
                <c:pt idx="794">
                  <c:v>2316790.0573896975</c:v>
                </c:pt>
                <c:pt idx="795">
                  <c:v>2315812.1881046128</c:v>
                </c:pt>
                <c:pt idx="796">
                  <c:v>2314829.7546903947</c:v>
                </c:pt>
                <c:pt idx="797">
                  <c:v>2313842.7775520659</c:v>
                </c:pt>
                <c:pt idx="798">
                  <c:v>2312851.2770544994</c:v>
                </c:pt>
                <c:pt idx="799">
                  <c:v>2311855.2735222504</c:v>
                </c:pt>
                <c:pt idx="800">
                  <c:v>2310854.7872393937</c:v>
                </c:pt>
                <c:pt idx="801">
                  <c:v>2309849.8384493599</c:v>
                </c:pt>
                <c:pt idx="802">
                  <c:v>2308840.4473547773</c:v>
                </c:pt>
                <c:pt idx="803">
                  <c:v>2307826.6341173109</c:v>
                </c:pt>
                <c:pt idx="804">
                  <c:v>2306808.4188575093</c:v>
                </c:pt>
                <c:pt idx="805">
                  <c:v>2305785.8216546481</c:v>
                </c:pt>
                <c:pt idx="806">
                  <c:v>2304758.8625465799</c:v>
                </c:pt>
                <c:pt idx="807">
                  <c:v>2303727.5615295847</c:v>
                </c:pt>
                <c:pt idx="808">
                  <c:v>2302691.9385582209</c:v>
                </c:pt>
                <c:pt idx="809">
                  <c:v>2301652.0135451816</c:v>
                </c:pt>
                <c:pt idx="810">
                  <c:v>2300607.8063611495</c:v>
                </c:pt>
                <c:pt idx="811">
                  <c:v>2299559.3368346565</c:v>
                </c:pt>
                <c:pt idx="812">
                  <c:v>2298506.6247519446</c:v>
                </c:pt>
                <c:pt idx="813">
                  <c:v>2297449.6898568273</c:v>
                </c:pt>
                <c:pt idx="814">
                  <c:v>2296388.5518505564</c:v>
                </c:pt>
                <c:pt idx="815">
                  <c:v>2295323.2303916877</c:v>
                </c:pt>
                <c:pt idx="816">
                  <c:v>2294253.7450959506</c:v>
                </c:pt>
                <c:pt idx="817">
                  <c:v>2293180.1155361184</c:v>
                </c:pt>
                <c:pt idx="818">
                  <c:v>2292102.3612418808</c:v>
                </c:pt>
                <c:pt idx="819">
                  <c:v>2291020.501699721</c:v>
                </c:pt>
                <c:pt idx="820">
                  <c:v>2289934.5563527909</c:v>
                </c:pt>
                <c:pt idx="821">
                  <c:v>2288844.5446007908</c:v>
                </c:pt>
                <c:pt idx="822">
                  <c:v>2287750.4857998504</c:v>
                </c:pt>
                <c:pt idx="823">
                  <c:v>2286652.399262412</c:v>
                </c:pt>
                <c:pt idx="824">
                  <c:v>2285550.3042571153</c:v>
                </c:pt>
                <c:pt idx="825">
                  <c:v>2284444.2200086853</c:v>
                </c:pt>
                <c:pt idx="826">
                  <c:v>2283334.1656978191</c:v>
                </c:pt>
                <c:pt idx="827">
                  <c:v>2282220.1604610798</c:v>
                </c:pt>
                <c:pt idx="828">
                  <c:v>2281102.2233907883</c:v>
                </c:pt>
                <c:pt idx="829">
                  <c:v>2279980.3735349169</c:v>
                </c:pt>
                <c:pt idx="830">
                  <c:v>2278854.6298969877</c:v>
                </c:pt>
                <c:pt idx="831">
                  <c:v>2277725.0114359711</c:v>
                </c:pt>
                <c:pt idx="832">
                  <c:v>2276591.5370661858</c:v>
                </c:pt>
                <c:pt idx="833">
                  <c:v>2275454.2256572023</c:v>
                </c:pt>
                <c:pt idx="834">
                  <c:v>2274313.0960337478</c:v>
                </c:pt>
                <c:pt idx="835">
                  <c:v>2273168.1669756104</c:v>
                </c:pt>
                <c:pt idx="836">
                  <c:v>2272019.4572175504</c:v>
                </c:pt>
                <c:pt idx="837">
                  <c:v>2270866.9854492089</c:v>
                </c:pt>
                <c:pt idx="838">
                  <c:v>2269710.7703150203</c:v>
                </c:pt>
                <c:pt idx="839">
                  <c:v>2268550.8304141257</c:v>
                </c:pt>
                <c:pt idx="840">
                  <c:v>2267387.1843002895</c:v>
                </c:pt>
                <c:pt idx="841">
                  <c:v>2266219.850481817</c:v>
                </c:pt>
                <c:pt idx="842">
                  <c:v>2265048.8474214743</c:v>
                </c:pt>
                <c:pt idx="843">
                  <c:v>2263874.1935364082</c:v>
                </c:pt>
                <c:pt idx="844">
                  <c:v>2262695.9071980715</c:v>
                </c:pt>
                <c:pt idx="845">
                  <c:v>2261514.0067321467</c:v>
                </c:pt>
                <c:pt idx="846">
                  <c:v>2260328.5104184733</c:v>
                </c:pt>
                <c:pt idx="847">
                  <c:v>2259139.4364909758</c:v>
                </c:pt>
                <c:pt idx="848">
                  <c:v>2257946.8031375953</c:v>
                </c:pt>
                <c:pt idx="849">
                  <c:v>2256750.6285002213</c:v>
                </c:pt>
                <c:pt idx="850">
                  <c:v>2255550.9306746256</c:v>
                </c:pt>
                <c:pt idx="851">
                  <c:v>2254347.7277103979</c:v>
                </c:pt>
                <c:pt idx="852">
                  <c:v>2253141.0376108838</c:v>
                </c:pt>
                <c:pt idx="853">
                  <c:v>2251930.8783331234</c:v>
                </c:pt>
                <c:pt idx="854">
                  <c:v>2250717.2677877932</c:v>
                </c:pt>
                <c:pt idx="855">
                  <c:v>2249500.2238391489</c:v>
                </c:pt>
                <c:pt idx="856">
                  <c:v>2248279.7643049681</c:v>
                </c:pt>
                <c:pt idx="857">
                  <c:v>2247055.9069564985</c:v>
                </c:pt>
                <c:pt idx="858">
                  <c:v>2245828.6695184065</c:v>
                </c:pt>
                <c:pt idx="859">
                  <c:v>2244598.0696687233</c:v>
                </c:pt>
                <c:pt idx="860">
                  <c:v>2243364.1250387994</c:v>
                </c:pt>
                <c:pt idx="861">
                  <c:v>2242126.8532132562</c:v>
                </c:pt>
                <c:pt idx="862">
                  <c:v>2240886.271729941</c:v>
                </c:pt>
                <c:pt idx="863">
                  <c:v>2239642.3980798824</c:v>
                </c:pt>
                <c:pt idx="864">
                  <c:v>2238395.2497072504</c:v>
                </c:pt>
                <c:pt idx="865">
                  <c:v>2237144.8440093123</c:v>
                </c:pt>
                <c:pt idx="866">
                  <c:v>2235891.1983363978</c:v>
                </c:pt>
                <c:pt idx="867">
                  <c:v>2234634.3299918589</c:v>
                </c:pt>
                <c:pt idx="868">
                  <c:v>2233374.2562320363</c:v>
                </c:pt>
                <c:pt idx="869">
                  <c:v>2232110.9942662232</c:v>
                </c:pt>
                <c:pt idx="870">
                  <c:v>2230844.5612566345</c:v>
                </c:pt>
                <c:pt idx="871">
                  <c:v>2229574.9743183758</c:v>
                </c:pt>
                <c:pt idx="872">
                  <c:v>2228302.2505194135</c:v>
                </c:pt>
                <c:pt idx="873">
                  <c:v>2227026.4068805468</c:v>
                </c:pt>
                <c:pt idx="874">
                  <c:v>2225747.460375383</c:v>
                </c:pt>
                <c:pt idx="875">
                  <c:v>2224465.4279303113</c:v>
                </c:pt>
                <c:pt idx="876">
                  <c:v>2223180.32642448</c:v>
                </c:pt>
                <c:pt idx="877">
                  <c:v>2221892.1726897745</c:v>
                </c:pt>
                <c:pt idx="878">
                  <c:v>2220600.9835107988</c:v>
                </c:pt>
                <c:pt idx="879">
                  <c:v>2219306.775624855</c:v>
                </c:pt>
                <c:pt idx="880">
                  <c:v>2218009.5657219267</c:v>
                </c:pt>
                <c:pt idx="881">
                  <c:v>2216709.3704446643</c:v>
                </c:pt>
                <c:pt idx="882">
                  <c:v>2215406.2063883687</c:v>
                </c:pt>
                <c:pt idx="883">
                  <c:v>2214100.0901009813</c:v>
                </c:pt>
                <c:pt idx="884">
                  <c:v>2212791.03808307</c:v>
                </c:pt>
                <c:pt idx="885">
                  <c:v>2211479.0667878208</c:v>
                </c:pt>
                <c:pt idx="886">
                  <c:v>2210164.1926210285</c:v>
                </c:pt>
                <c:pt idx="887">
                  <c:v>2208846.4319410911</c:v>
                </c:pt>
                <c:pt idx="888">
                  <c:v>2207525.8010590021</c:v>
                </c:pt>
                <c:pt idx="889">
                  <c:v>2206202.3162383479</c:v>
                </c:pt>
                <c:pt idx="890">
                  <c:v>2204875.9936953043</c:v>
                </c:pt>
                <c:pt idx="891">
                  <c:v>2203546.8495986345</c:v>
                </c:pt>
                <c:pt idx="892">
                  <c:v>2202214.9000696894</c:v>
                </c:pt>
                <c:pt idx="893">
                  <c:v>2200880.1611824096</c:v>
                </c:pt>
                <c:pt idx="894">
                  <c:v>2199542.6489633266</c:v>
                </c:pt>
                <c:pt idx="895">
                  <c:v>2198202.3793915673</c:v>
                </c:pt>
                <c:pt idx="896">
                  <c:v>2196859.3683988582</c:v>
                </c:pt>
                <c:pt idx="897">
                  <c:v>2195513.631869534</c:v>
                </c:pt>
                <c:pt idx="898">
                  <c:v>2194165.1856405442</c:v>
                </c:pt>
                <c:pt idx="899">
                  <c:v>2192814.0455014603</c:v>
                </c:pt>
                <c:pt idx="900">
                  <c:v>2191460.2271944908</c:v>
                </c:pt>
                <c:pt idx="901">
                  <c:v>2190103.7464144877</c:v>
                </c:pt>
                <c:pt idx="902">
                  <c:v>2188744.6188089624</c:v>
                </c:pt>
                <c:pt idx="903">
                  <c:v>2187382.8599780994</c:v>
                </c:pt>
                <c:pt idx="904">
                  <c:v>2186018.4854747714</c:v>
                </c:pt>
                <c:pt idx="905">
                  <c:v>2184651.5108045558</c:v>
                </c:pt>
                <c:pt idx="906">
                  <c:v>2183281.9514257531</c:v>
                </c:pt>
                <c:pt idx="907">
                  <c:v>2181909.8227494038</c:v>
                </c:pt>
                <c:pt idx="908">
                  <c:v>2180535.1401393125</c:v>
                </c:pt>
                <c:pt idx="909">
                  <c:v>2179157.9189120657</c:v>
                </c:pt>
                <c:pt idx="910">
                  <c:v>2177778.1743370555</c:v>
                </c:pt>
                <c:pt idx="911">
                  <c:v>2176395.9216365046</c:v>
                </c:pt>
                <c:pt idx="912">
                  <c:v>2175011.1759854895</c:v>
                </c:pt>
                <c:pt idx="913">
                  <c:v>2173623.9525119676</c:v>
                </c:pt>
                <c:pt idx="914">
                  <c:v>2172234.2662968044</c:v>
                </c:pt>
                <c:pt idx="915">
                  <c:v>2170842.1323738005</c:v>
                </c:pt>
                <c:pt idx="916">
                  <c:v>2169447.5657297224</c:v>
                </c:pt>
                <c:pt idx="917">
                  <c:v>2168050.5813043332</c:v>
                </c:pt>
                <c:pt idx="918">
                  <c:v>2166651.1939904229</c:v>
                </c:pt>
                <c:pt idx="919">
                  <c:v>2165249.4186338419</c:v>
                </c:pt>
                <c:pt idx="920">
                  <c:v>2163845.2700335351</c:v>
                </c:pt>
                <c:pt idx="921">
                  <c:v>2162438.7629415765</c:v>
                </c:pt>
                <c:pt idx="922">
                  <c:v>2161029.9120632047</c:v>
                </c:pt>
                <c:pt idx="923">
                  <c:v>2159618.7320568603</c:v>
                </c:pt>
                <c:pt idx="924">
                  <c:v>2158205.2375342241</c:v>
                </c:pt>
                <c:pt idx="925">
                  <c:v>2156789.4430602551</c:v>
                </c:pt>
                <c:pt idx="926">
                  <c:v>2155371.3631532323</c:v>
                </c:pt>
                <c:pt idx="927">
                  <c:v>2153951.0122847934</c:v>
                </c:pt>
                <c:pt idx="928">
                  <c:v>2152528.4048799798</c:v>
                </c:pt>
                <c:pt idx="929">
                  <c:v>2151103.5553172762</c:v>
                </c:pt>
                <c:pt idx="930">
                  <c:v>2149676.4779286576</c:v>
                </c:pt>
                <c:pt idx="931">
                  <c:v>2148247.186999633</c:v>
                </c:pt>
                <c:pt idx="932">
                  <c:v>2146815.6967692906</c:v>
                </c:pt>
                <c:pt idx="933">
                  <c:v>2145382.0214303462</c:v>
                </c:pt>
                <c:pt idx="934">
                  <c:v>2143946.1751291901</c:v>
                </c:pt>
                <c:pt idx="935">
                  <c:v>2142508.1719659353</c:v>
                </c:pt>
                <c:pt idx="936">
                  <c:v>2141068.0259944689</c:v>
                </c:pt>
                <c:pt idx="937">
                  <c:v>2139625.751222502</c:v>
                </c:pt>
                <c:pt idx="938">
                  <c:v>2138181.3616116201</c:v>
                </c:pt>
                <c:pt idx="939">
                  <c:v>2136734.8710773364</c:v>
                </c:pt>
                <c:pt idx="940">
                  <c:v>2135286.2934891446</c:v>
                </c:pt>
                <c:pt idx="941">
                  <c:v>2133835.6426705737</c:v>
                </c:pt>
                <c:pt idx="942">
                  <c:v>2132382.9323992427</c:v>
                </c:pt>
                <c:pt idx="943">
                  <c:v>2130928.1764069158</c:v>
                </c:pt>
                <c:pt idx="944">
                  <c:v>2129471.3883795603</c:v>
                </c:pt>
                <c:pt idx="945">
                  <c:v>2128012.5819574031</c:v>
                </c:pt>
                <c:pt idx="946">
                  <c:v>2126551.7707349895</c:v>
                </c:pt>
                <c:pt idx="947">
                  <c:v>2125088.9682612419</c:v>
                </c:pt>
                <c:pt idx="948">
                  <c:v>2123624.1880395208</c:v>
                </c:pt>
                <c:pt idx="949">
                  <c:v>2122157.4435276841</c:v>
                </c:pt>
                <c:pt idx="950">
                  <c:v>2120688.7481381497</c:v>
                </c:pt>
                <c:pt idx="951">
                  <c:v>2119218.1152379578</c:v>
                </c:pt>
                <c:pt idx="952">
                  <c:v>2117745.5581488339</c:v>
                </c:pt>
                <c:pt idx="953">
                  <c:v>2116271.0901472522</c:v>
                </c:pt>
                <c:pt idx="954">
                  <c:v>2114794.7244645003</c:v>
                </c:pt>
                <c:pt idx="955">
                  <c:v>2113316.4742867458</c:v>
                </c:pt>
                <c:pt idx="956">
                  <c:v>2111836.3527551</c:v>
                </c:pt>
                <c:pt idx="957">
                  <c:v>2110354.3729656879</c:v>
                </c:pt>
                <c:pt idx="958">
                  <c:v>2108870.5479697124</c:v>
                </c:pt>
                <c:pt idx="959">
                  <c:v>2107384.8907735255</c:v>
                </c:pt>
                <c:pt idx="960">
                  <c:v>2105897.4143386944</c:v>
                </c:pt>
                <c:pt idx="961">
                  <c:v>2104408.1315820743</c:v>
                </c:pt>
                <c:pt idx="962">
                  <c:v>2102917.0553758754</c:v>
                </c:pt>
                <c:pt idx="963">
                  <c:v>2101424.1985477372</c:v>
                </c:pt>
                <c:pt idx="964">
                  <c:v>2099929.5738807968</c:v>
                </c:pt>
                <c:pt idx="965">
                  <c:v>2098433.1941137644</c:v>
                </c:pt>
                <c:pt idx="966">
                  <c:v>2096935.0719409946</c:v>
                </c:pt>
                <c:pt idx="967">
                  <c:v>2095435.2200125593</c:v>
                </c:pt>
                <c:pt idx="968">
                  <c:v>2093933.6509343244</c:v>
                </c:pt>
                <c:pt idx="969">
                  <c:v>2092430.3772680215</c:v>
                </c:pt>
                <c:pt idx="970">
                  <c:v>2090925.4115313264</c:v>
                </c:pt>
                <c:pt idx="971">
                  <c:v>2089418.7661979329</c:v>
                </c:pt>
                <c:pt idx="972">
                  <c:v>2087910.4536976311</c:v>
                </c:pt>
                <c:pt idx="973">
                  <c:v>2086400.4864163839</c:v>
                </c:pt>
                <c:pt idx="974">
                  <c:v>2084888.8766964043</c:v>
                </c:pt>
                <c:pt idx="975">
                  <c:v>2083375.6368362352</c:v>
                </c:pt>
                <c:pt idx="976">
                  <c:v>2081860.7790908273</c:v>
                </c:pt>
                <c:pt idx="977">
                  <c:v>2080344.3156716193</c:v>
                </c:pt>
                <c:pt idx="978">
                  <c:v>2078826.2587466177</c:v>
                </c:pt>
                <c:pt idx="979">
                  <c:v>2077306.6204404775</c:v>
                </c:pt>
                <c:pt idx="980">
                  <c:v>2075785.4128345833</c:v>
                </c:pt>
                <c:pt idx="981">
                  <c:v>2074262.6479671313</c:v>
                </c:pt>
                <c:pt idx="982">
                  <c:v>2072738.3378332113</c:v>
                </c:pt>
                <c:pt idx="983">
                  <c:v>2071212.4943848893</c:v>
                </c:pt>
                <c:pt idx="984">
                  <c:v>2069685.1295312913</c:v>
                </c:pt>
                <c:pt idx="985">
                  <c:v>2068156.2551386866</c:v>
                </c:pt>
                <c:pt idx="986">
                  <c:v>2066625.883030572</c:v>
                </c:pt>
                <c:pt idx="987">
                  <c:v>2065094.0249877567</c:v>
                </c:pt>
                <c:pt idx="988">
                  <c:v>2063560.6927484476</c:v>
                </c:pt>
                <c:pt idx="989">
                  <c:v>2062025.8980083345</c:v>
                </c:pt>
                <c:pt idx="990">
                  <c:v>2060489.6524206765</c:v>
                </c:pt>
                <c:pt idx="991">
                  <c:v>2058951.9675963889</c:v>
                </c:pt>
                <c:pt idx="992">
                  <c:v>2057412.8551041295</c:v>
                </c:pt>
                <c:pt idx="993">
                  <c:v>2055872.3264703867</c:v>
                </c:pt>
                <c:pt idx="994">
                  <c:v>2054330.3931795668</c:v>
                </c:pt>
                <c:pt idx="995">
                  <c:v>2052787.066674083</c:v>
                </c:pt>
                <c:pt idx="996">
                  <c:v>2051242.3583544435</c:v>
                </c:pt>
                <c:pt idx="997">
                  <c:v>2049696.2795793402</c:v>
                </c:pt>
                <c:pt idx="998">
                  <c:v>2048148.8416657399</c:v>
                </c:pt>
                <c:pt idx="999">
                  <c:v>2046600.0558889725</c:v>
                </c:pt>
                <c:pt idx="1000">
                  <c:v>2045049.933482822</c:v>
                </c:pt>
                <c:pt idx="1001">
                  <c:v>2043498.4856396175</c:v>
                </c:pt>
                <c:pt idx="1002">
                  <c:v>2041945.7235103233</c:v>
                </c:pt>
                <c:pt idx="1003">
                  <c:v>2040391.6582046312</c:v>
                </c:pt>
                <c:pt idx="1004">
                  <c:v>2038836.3007910519</c:v>
                </c:pt>
                <c:pt idx="1005">
                  <c:v>2037279.6622970074</c:v>
                </c:pt>
                <c:pt idx="1006">
                  <c:v>2035721.753708923</c:v>
                </c:pt>
                <c:pt idx="1007">
                  <c:v>2034162.5859723205</c:v>
                </c:pt>
                <c:pt idx="1008">
                  <c:v>2032602.1699919116</c:v>
                </c:pt>
                <c:pt idx="1009">
                  <c:v>2031040.5166316908</c:v>
                </c:pt>
                <c:pt idx="1010">
                  <c:v>2029477.6367150291</c:v>
                </c:pt>
                <c:pt idx="1011">
                  <c:v>2027913.5410247687</c:v>
                </c:pt>
                <c:pt idx="1012">
                  <c:v>2026348.2403033173</c:v>
                </c:pt>
                <c:pt idx="1013">
                  <c:v>2024781.7452527424</c:v>
                </c:pt>
                <c:pt idx="1014">
                  <c:v>2023214.066534867</c:v>
                </c:pt>
                <c:pt idx="1015">
                  <c:v>2021645.2147713643</c:v>
                </c:pt>
                <c:pt idx="1016">
                  <c:v>2020075.2005438532</c:v>
                </c:pt>
                <c:pt idx="1017">
                  <c:v>2018504.0343939948</c:v>
                </c:pt>
                <c:pt idx="1018">
                  <c:v>2016931.7268235881</c:v>
                </c:pt>
                <c:pt idx="1019">
                  <c:v>2015358.2882946664</c:v>
                </c:pt>
                <c:pt idx="1020">
                  <c:v>2013783.7292295941</c:v>
                </c:pt>
                <c:pt idx="1021">
                  <c:v>2012208.0600111634</c:v>
                </c:pt>
                <c:pt idx="1022">
                  <c:v>2010631.2909826916</c:v>
                </c:pt>
                <c:pt idx="1023">
                  <c:v>2009053.4324481189</c:v>
                </c:pt>
                <c:pt idx="1024">
                  <c:v>2007474.4946721049</c:v>
                </c:pt>
                <c:pt idx="1025">
                  <c:v>2005894.4878801275</c:v>
                </c:pt>
                <c:pt idx="1026">
                  <c:v>2004313.4222585808</c:v>
                </c:pt>
                <c:pt idx="1027">
                  <c:v>2002731.3079548725</c:v>
                </c:pt>
                <c:pt idx="1028">
                  <c:v>2001148.1550775238</c:v>
                </c:pt>
                <c:pt idx="1029">
                  <c:v>1999563.973696267</c:v>
                </c:pt>
                <c:pt idx="1030">
                  <c:v>1997978.7738421452</c:v>
                </c:pt>
                <c:pt idx="1031">
                  <c:v>1996392.5655076108</c:v>
                </c:pt>
                <c:pt idx="1032">
                  <c:v>1994805.358646625</c:v>
                </c:pt>
                <c:pt idx="1033">
                  <c:v>1993217.1631747573</c:v>
                </c:pt>
                <c:pt idx="1034">
                  <c:v>1991627.988969285</c:v>
                </c:pt>
                <c:pt idx="1035">
                  <c:v>1990037.8458692937</c:v>
                </c:pt>
                <c:pt idx="1036">
                  <c:v>1988446.7436757758</c:v>
                </c:pt>
                <c:pt idx="1037">
                  <c:v>1986854.6921517327</c:v>
                </c:pt>
                <c:pt idx="1038">
                  <c:v>1985261.7010222734</c:v>
                </c:pt>
                <c:pt idx="1039">
                  <c:v>1983667.7799747156</c:v>
                </c:pt>
                <c:pt idx="1040">
                  <c:v>1982072.9386586864</c:v>
                </c:pt>
                <c:pt idx="1041">
                  <c:v>1980477.1866862229</c:v>
                </c:pt>
                <c:pt idx="1042">
                  <c:v>1978880.5336318733</c:v>
                </c:pt>
                <c:pt idx="1043">
                  <c:v>1977282.9890327975</c:v>
                </c:pt>
                <c:pt idx="1044">
                  <c:v>1975684.562388869</c:v>
                </c:pt>
                <c:pt idx="1045">
                  <c:v>1974085.2631627752</c:v>
                </c:pt>
                <c:pt idx="1046">
                  <c:v>1972485.1007801192</c:v>
                </c:pt>
                <c:pt idx="1047">
                  <c:v>1970884.0846295217</c:v>
                </c:pt>
                <c:pt idx="1048">
                  <c:v>1969282.2240627222</c:v>
                </c:pt>
                <c:pt idx="1049">
                  <c:v>1967679.5283946807</c:v>
                </c:pt>
                <c:pt idx="1050">
                  <c:v>1966076.0069036796</c:v>
                </c:pt>
                <c:pt idx="1051">
                  <c:v>1964471.6688314255</c:v>
                </c:pt>
                <c:pt idx="1052">
                  <c:v>1962866.5233831515</c:v>
                </c:pt>
                <c:pt idx="1053">
                  <c:v>1961260.5797277186</c:v>
                </c:pt>
                <c:pt idx="1054">
                  <c:v>1959653.846997719</c:v>
                </c:pt>
                <c:pt idx="1055">
                  <c:v>1958046.3342895769</c:v>
                </c:pt>
                <c:pt idx="1056">
                  <c:v>1956438.0506636519</c:v>
                </c:pt>
                <c:pt idx="1057">
                  <c:v>1954829.0051443409</c:v>
                </c:pt>
                <c:pt idx="1058">
                  <c:v>1953219.2067201806</c:v>
                </c:pt>
                <c:pt idx="1059">
                  <c:v>1951608.6643439499</c:v>
                </c:pt>
                <c:pt idx="1060">
                  <c:v>1949997.3869327726</c:v>
                </c:pt>
                <c:pt idx="1061">
                  <c:v>1948385.3833682199</c:v>
                </c:pt>
                <c:pt idx="1062">
                  <c:v>1946772.6624964131</c:v>
                </c:pt>
                <c:pt idx="1063">
                  <c:v>1945159.233128126</c:v>
                </c:pt>
                <c:pt idx="1064">
                  <c:v>1943545.1040388881</c:v>
                </c:pt>
                <c:pt idx="1065">
                  <c:v>1941930.2839690871</c:v>
                </c:pt>
                <c:pt idx="1066">
                  <c:v>1940314.7816240708</c:v>
                </c:pt>
                <c:pt idx="1067">
                  <c:v>1938698.6056742519</c:v>
                </c:pt>
                <c:pt idx="1068">
                  <c:v>1937081.7647552085</c:v>
                </c:pt>
                <c:pt idx="1069">
                  <c:v>1935464.2674677887</c:v>
                </c:pt>
                <c:pt idx="1070">
                  <c:v>1933846.1223782129</c:v>
                </c:pt>
                <c:pt idx="1071">
                  <c:v>1932227.3380181759</c:v>
                </c:pt>
                <c:pt idx="1072">
                  <c:v>1930607.9228849513</c:v>
                </c:pt>
                <c:pt idx="1073">
                  <c:v>1928987.8854414928</c:v>
                </c:pt>
                <c:pt idx="1074">
                  <c:v>1927367.2341165375</c:v>
                </c:pt>
                <c:pt idx="1075">
                  <c:v>1925745.9773047096</c:v>
                </c:pt>
                <c:pt idx="1076">
                  <c:v>1924124.1233666223</c:v>
                </c:pt>
                <c:pt idx="1077">
                  <c:v>1922501.6806289807</c:v>
                </c:pt>
                <c:pt idx="1078">
                  <c:v>1920878.6573846852</c:v>
                </c:pt>
                <c:pt idx="1079">
                  <c:v>1919255.0618929339</c:v>
                </c:pt>
                <c:pt idx="1080">
                  <c:v>1917630.9023793249</c:v>
                </c:pt>
                <c:pt idx="1081">
                  <c:v>1916006.1870359597</c:v>
                </c:pt>
                <c:pt idx="1082">
                  <c:v>1914380.924021546</c:v>
                </c:pt>
                <c:pt idx="1083">
                  <c:v>1912755.1214615002</c:v>
                </c:pt>
                <c:pt idx="1084">
                  <c:v>1911128.7874480493</c:v>
                </c:pt>
                <c:pt idx="1085">
                  <c:v>1909501.9300403344</c:v>
                </c:pt>
                <c:pt idx="1086">
                  <c:v>1907874.5572645133</c:v>
                </c:pt>
                <c:pt idx="1087">
                  <c:v>1906246.677113862</c:v>
                </c:pt>
                <c:pt idx="1088">
                  <c:v>1904618.2975488782</c:v>
                </c:pt>
                <c:pt idx="1089">
                  <c:v>1902989.4264973835</c:v>
                </c:pt>
                <c:pt idx="1090">
                  <c:v>1901360.0718546251</c:v>
                </c:pt>
                <c:pt idx="1091">
                  <c:v>1899730.2414833789</c:v>
                </c:pt>
                <c:pt idx="1092">
                  <c:v>1898099.9432140514</c:v>
                </c:pt>
                <c:pt idx="1093">
                  <c:v>1896469.1848447812</c:v>
                </c:pt>
                <c:pt idx="1094">
                  <c:v>1894837.9741415421</c:v>
                </c:pt>
                <c:pt idx="1095">
                  <c:v>1893206.3188382445</c:v>
                </c:pt>
                <c:pt idx="1096">
                  <c:v>1891574.2266368379</c:v>
                </c:pt>
                <c:pt idx="1097">
                  <c:v>1889941.7052074121</c:v>
                </c:pt>
                <c:pt idx="1098">
                  <c:v>1888308.7621882989</c:v>
                </c:pt>
                <c:pt idx="1099">
                  <c:v>1886675.4051861744</c:v>
                </c:pt>
                <c:pt idx="1100">
                  <c:v>1885041.641776161</c:v>
                </c:pt>
                <c:pt idx="1101">
                  <c:v>1883407.4795019273</c:v>
                </c:pt>
                <c:pt idx="1102">
                  <c:v>1881772.9258757909</c:v>
                </c:pt>
                <c:pt idx="1103">
                  <c:v>1880137.9883788191</c:v>
                </c:pt>
                <c:pt idx="1104">
                  <c:v>1878502.6744609305</c:v>
                </c:pt>
                <c:pt idx="1105">
                  <c:v>1876866.9915409964</c:v>
                </c:pt>
                <c:pt idx="1106">
                  <c:v>1875230.9470069404</c:v>
                </c:pt>
                <c:pt idx="1107">
                  <c:v>1873594.5482158412</c:v>
                </c:pt>
                <c:pt idx="1108">
                  <c:v>1871957.8024940323</c:v>
                </c:pt>
                <c:pt idx="1109">
                  <c:v>1870320.7171372029</c:v>
                </c:pt>
                <c:pt idx="1110">
                  <c:v>1868683.2994104987</c:v>
                </c:pt>
                <c:pt idx="1111">
                  <c:v>1867045.556548622</c:v>
                </c:pt>
                <c:pt idx="1112">
                  <c:v>1865407.4957559321</c:v>
                </c:pt>
                <c:pt idx="1113">
                  <c:v>1863769.1242065462</c:v>
                </c:pt>
                <c:pt idx="1114">
                  <c:v>1862130.4490444392</c:v>
                </c:pt>
                <c:pt idx="1115">
                  <c:v>1860491.477383543</c:v>
                </c:pt>
                <c:pt idx="1116">
                  <c:v>1858852.2163078471</c:v>
                </c:pt>
                <c:pt idx="1117">
                  <c:v>1857212.6728714982</c:v>
                </c:pt>
                <c:pt idx="1118">
                  <c:v>1855572.8540989</c:v>
                </c:pt>
                <c:pt idx="1119">
                  <c:v>1853932.7669848122</c:v>
                </c:pt>
                <c:pt idx="1120">
                  <c:v>1852292.4184944504</c:v>
                </c:pt>
                <c:pt idx="1121">
                  <c:v>1850651.8155635842</c:v>
                </c:pt>
                <c:pt idx="1122">
                  <c:v>1849010.9650986381</c:v>
                </c:pt>
                <c:pt idx="1123">
                  <c:v>1847369.8739767887</c:v>
                </c:pt>
                <c:pt idx="1124">
                  <c:v>1845728.5490460647</c:v>
                </c:pt>
                <c:pt idx="1125">
                  <c:v>1844086.9971254445</c:v>
                </c:pt>
                <c:pt idx="1126">
                  <c:v>1842445.2250049552</c:v>
                </c:pt>
                <c:pt idx="1127">
                  <c:v>1840803.2394457713</c:v>
                </c:pt>
                <c:pt idx="1128">
                  <c:v>1839161.047180312</c:v>
                </c:pt>
                <c:pt idx="1129">
                  <c:v>1837518.6549123402</c:v>
                </c:pt>
                <c:pt idx="1130">
                  <c:v>1835876.0693170598</c:v>
                </c:pt>
                <c:pt idx="1131">
                  <c:v>1834233.2970412131</c:v>
                </c:pt>
                <c:pt idx="1132">
                  <c:v>1832590.3447031793</c:v>
                </c:pt>
                <c:pt idx="1133">
                  <c:v>1830947.2188930712</c:v>
                </c:pt>
                <c:pt idx="1134">
                  <c:v>1829303.9261728325</c:v>
                </c:pt>
                <c:pt idx="1135">
                  <c:v>1827660.4730763349</c:v>
                </c:pt>
                <c:pt idx="1136">
                  <c:v>1826016.866109475</c:v>
                </c:pt>
                <c:pt idx="1137">
                  <c:v>1824373.1117502716</c:v>
                </c:pt>
                <c:pt idx="1138">
                  <c:v>1822729.2164489615</c:v>
                </c:pt>
                <c:pt idx="1139">
                  <c:v>1821085.186628096</c:v>
                </c:pt>
                <c:pt idx="1140">
                  <c:v>1819441.0286826375</c:v>
                </c:pt>
                <c:pt idx="1141">
                  <c:v>1817796.7489800551</c:v>
                </c:pt>
                <c:pt idx="1142">
                  <c:v>1816152.3538604209</c:v>
                </c:pt>
                <c:pt idx="1143">
                  <c:v>1814507.8496365054</c:v>
                </c:pt>
                <c:pt idx="1144">
                  <c:v>1812863.2425938731</c:v>
                </c:pt>
                <c:pt idx="1145">
                  <c:v>1811218.5389909777</c:v>
                </c:pt>
                <c:pt idx="1146">
                  <c:v>1809573.7450592574</c:v>
                </c:pt>
                <c:pt idx="1147">
                  <c:v>1807928.8670032299</c:v>
                </c:pt>
                <c:pt idx="1148">
                  <c:v>1806283.9110005873</c:v>
                </c:pt>
                <c:pt idx="1149">
                  <c:v>1804638.8832022904</c:v>
                </c:pt>
                <c:pt idx="1150">
                  <c:v>1802993.7897326632</c:v>
                </c:pt>
                <c:pt idx="1151">
                  <c:v>1801348.6366894869</c:v>
                </c:pt>
                <c:pt idx="1152">
                  <c:v>1799703.4301440944</c:v>
                </c:pt>
                <c:pt idx="1153">
                  <c:v>1798058.1761414637</c:v>
                </c:pt>
                <c:pt idx="1154">
                  <c:v>1796412.8807003121</c:v>
                </c:pt>
                <c:pt idx="1155">
                  <c:v>1794767.5498131886</c:v>
                </c:pt>
                <c:pt idx="1156">
                  <c:v>1793122.1894465687</c:v>
                </c:pt>
                <c:pt idx="1157">
                  <c:v>1791476.8055409461</c:v>
                </c:pt>
                <c:pt idx="1158">
                  <c:v>1789831.4040109259</c:v>
                </c:pt>
                <c:pt idx="1159">
                  <c:v>1788185.9907453174</c:v>
                </c:pt>
                <c:pt idx="1160">
                  <c:v>1786540.5716072267</c:v>
                </c:pt>
                <c:pt idx="1161">
                  <c:v>1784895.1524341491</c:v>
                </c:pt>
                <c:pt idx="1162">
                  <c:v>1783249.73903806</c:v>
                </c:pt>
                <c:pt idx="1163">
                  <c:v>1781604.3372055085</c:v>
                </c:pt>
                <c:pt idx="1164">
                  <c:v>1779958.9526977076</c:v>
                </c:pt>
                <c:pt idx="1165">
                  <c:v>1778313.5912506261</c:v>
                </c:pt>
                <c:pt idx="1166">
                  <c:v>1776668.2585750802</c:v>
                </c:pt>
                <c:pt idx="1167">
                  <c:v>1775022.9603568241</c:v>
                </c:pt>
                <c:pt idx="1168">
                  <c:v>1773377.7022566409</c:v>
                </c:pt>
                <c:pt idx="1169">
                  <c:v>1771732.4899104333</c:v>
                </c:pt>
                <c:pt idx="1170">
                  <c:v>1770087.3289293137</c:v>
                </c:pt>
                <c:pt idx="1171">
                  <c:v>1768442.2248996948</c:v>
                </c:pt>
                <c:pt idx="1172">
                  <c:v>1766797.1833833791</c:v>
                </c:pt>
                <c:pt idx="1173">
                  <c:v>1765152.2099176492</c:v>
                </c:pt>
                <c:pt idx="1174">
                  <c:v>1763507.3100153571</c:v>
                </c:pt>
                <c:pt idx="1175">
                  <c:v>1761862.489165013</c:v>
                </c:pt>
                <c:pt idx="1176">
                  <c:v>1760217.7528308751</c:v>
                </c:pt>
                <c:pt idx="1177">
                  <c:v>1758573.1064530385</c:v>
                </c:pt>
                <c:pt idx="1178">
                  <c:v>1756928.5554475232</c:v>
                </c:pt>
                <c:pt idx="1179">
                  <c:v>1755284.1052063636</c:v>
                </c:pt>
                <c:pt idx="1180">
                  <c:v>1753639.7610976952</c:v>
                </c:pt>
                <c:pt idx="1181">
                  <c:v>1751995.5284658442</c:v>
                </c:pt>
                <c:pt idx="1182">
                  <c:v>1750351.4126314146</c:v>
                </c:pt>
                <c:pt idx="1183">
                  <c:v>1748707.4188913754</c:v>
                </c:pt>
                <c:pt idx="1184">
                  <c:v>1747063.5525191484</c:v>
                </c:pt>
                <c:pt idx="1185">
                  <c:v>1745419.8187646957</c:v>
                </c:pt>
                <c:pt idx="1186">
                  <c:v>1743776.2228546052</c:v>
                </c:pt>
                <c:pt idx="1187">
                  <c:v>1742132.7699921792</c:v>
                </c:pt>
                <c:pt idx="1188">
                  <c:v>1740489.4653575197</c:v>
                </c:pt>
                <c:pt idx="1189">
                  <c:v>1738846.3141076141</c:v>
                </c:pt>
                <c:pt idx="1190">
                  <c:v>1737203.3213764224</c:v>
                </c:pt>
                <c:pt idx="1191">
                  <c:v>1735560.4922749626</c:v>
                </c:pt>
                <c:pt idx="1192">
                  <c:v>1733917.8318913956</c:v>
                </c:pt>
                <c:pt idx="1193">
                  <c:v>1732275.3452911114</c:v>
                </c:pt>
                <c:pt idx="1194">
                  <c:v>1730633.0375168135</c:v>
                </c:pt>
                <c:pt idx="1195">
                  <c:v>1728990.9135886044</c:v>
                </c:pt>
                <c:pt idx="1196">
                  <c:v>1727348.9785040698</c:v>
                </c:pt>
                <c:pt idx="1197">
                  <c:v>1725707.2372383629</c:v>
                </c:pt>
                <c:pt idx="1198">
                  <c:v>1724065.6947442887</c:v>
                </c:pt>
                <c:pt idx="1199">
                  <c:v>1722424.3559523881</c:v>
                </c:pt>
                <c:pt idx="1200">
                  <c:v>1720783.2257710216</c:v>
                </c:pt>
                <c:pt idx="1201">
                  <c:v>1719142.3090864522</c:v>
                </c:pt>
                <c:pt idx="1202">
                  <c:v>1717501.6107629298</c:v>
                </c:pt>
                <c:pt idx="1203">
                  <c:v>1715861.135642773</c:v>
                </c:pt>
                <c:pt idx="1204">
                  <c:v>1714220.8885464526</c:v>
                </c:pt>
                <c:pt idx="1205">
                  <c:v>1712580.8742726739</c:v>
                </c:pt>
                <c:pt idx="1206">
                  <c:v>1710941.0975984586</c:v>
                </c:pt>
                <c:pt idx="1207">
                  <c:v>1709301.5632792281</c:v>
                </c:pt>
                <c:pt idx="1208">
                  <c:v>1707662.2760488838</c:v>
                </c:pt>
                <c:pt idx="1209">
                  <c:v>1706023.2406198899</c:v>
                </c:pt>
                <c:pt idx="1210">
                  <c:v>1704384.4616833543</c:v>
                </c:pt>
                <c:pt idx="1211">
                  <c:v>1702745.9439091093</c:v>
                </c:pt>
                <c:pt idx="1212">
                  <c:v>1701107.6919457933</c:v>
                </c:pt>
                <c:pt idx="1213">
                  <c:v>1699469.7104209312</c:v>
                </c:pt>
                <c:pt idx="1214">
                  <c:v>1697832.0039410144</c:v>
                </c:pt>
                <c:pt idx="1215">
                  <c:v>1696194.5770915817</c:v>
                </c:pt>
                <c:pt idx="1216">
                  <c:v>1694557.4344372984</c:v>
                </c:pt>
                <c:pt idx="1217">
                  <c:v>1692920.5805220371</c:v>
                </c:pt>
                <c:pt idx="1218">
                  <c:v>1691284.0198689557</c:v>
                </c:pt>
                <c:pt idx="1219">
                  <c:v>1689647.7569805784</c:v>
                </c:pt>
                <c:pt idx="1220">
                  <c:v>1688011.7963388734</c:v>
                </c:pt>
                <c:pt idx="1221">
                  <c:v>1686376.1424053321</c:v>
                </c:pt>
                <c:pt idx="1222">
                  <c:v>1684740.7996210475</c:v>
                </c:pt>
                <c:pt idx="1223">
                  <c:v>1683105.7724067925</c:v>
                </c:pt>
                <c:pt idx="1224">
                  <c:v>1681471.0651630985</c:v>
                </c:pt>
                <c:pt idx="1225">
                  <c:v>1679836.6822703322</c:v>
                </c:pt>
                <c:pt idx="1226">
                  <c:v>1678202.6280887744</c:v>
                </c:pt>
                <c:pt idx="1227">
                  <c:v>1676568.906958696</c:v>
                </c:pt>
                <c:pt idx="1228">
                  <c:v>1674935.5232004363</c:v>
                </c:pt>
                <c:pt idx="1229">
                  <c:v>1673302.481114479</c:v>
                </c:pt>
                <c:pt idx="1230">
                  <c:v>1671669.7849815292</c:v>
                </c:pt>
                <c:pt idx="1231">
                  <c:v>1670037.43906259</c:v>
                </c:pt>
                <c:pt idx="1232">
                  <c:v>1668405.4475990378</c:v>
                </c:pt>
                <c:pt idx="1233">
                  <c:v>1666773.8148126993</c:v>
                </c:pt>
                <c:pt idx="1234">
                  <c:v>1665142.5449059266</c:v>
                </c:pt>
                <c:pt idx="1235">
                  <c:v>1663511.6420616724</c:v>
                </c:pt>
                <c:pt idx="1236">
                  <c:v>1661881.1104435658</c:v>
                </c:pt>
                <c:pt idx="1237">
                  <c:v>1660250.9541959865</c:v>
                </c:pt>
                <c:pt idx="1238">
                  <c:v>1658621.1774441402</c:v>
                </c:pt>
                <c:pt idx="1239">
                  <c:v>1656991.7842941328</c:v>
                </c:pt>
                <c:pt idx="1240">
                  <c:v>1655362.7788330452</c:v>
                </c:pt>
                <c:pt idx="1241">
                  <c:v>1653734.1651290052</c:v>
                </c:pt>
                <c:pt idx="1242">
                  <c:v>1652105.9472312641</c:v>
                </c:pt>
                <c:pt idx="1243">
                  <c:v>1650478.1291702688</c:v>
                </c:pt>
                <c:pt idx="1244">
                  <c:v>1648850.7149577343</c:v>
                </c:pt>
                <c:pt idx="1245">
                  <c:v>1647223.7085867189</c:v>
                </c:pt>
                <c:pt idx="1246">
                  <c:v>1645597.1140316946</c:v>
                </c:pt>
                <c:pt idx="1247">
                  <c:v>1643970.9352486213</c:v>
                </c:pt>
                <c:pt idx="1248">
                  <c:v>1642345.1761750185</c:v>
                </c:pt>
                <c:pt idx="1249">
                  <c:v>1640719.8407300378</c:v>
                </c:pt>
                <c:pt idx="1250">
                  <c:v>1639094.9328145341</c:v>
                </c:pt>
                <c:pt idx="1251">
                  <c:v>1637470.4563111374</c:v>
                </c:pt>
                <c:pt idx="1252">
                  <c:v>1635846.4150843248</c:v>
                </c:pt>
                <c:pt idx="1253">
                  <c:v>1634222.812980491</c:v>
                </c:pt>
                <c:pt idx="1254">
                  <c:v>1632599.653828019</c:v>
                </c:pt>
                <c:pt idx="1255">
                  <c:v>1630976.941437352</c:v>
                </c:pt>
                <c:pt idx="1256">
                  <c:v>1629354.6796010619</c:v>
                </c:pt>
                <c:pt idx="1257">
                  <c:v>1627732.8720939215</c:v>
                </c:pt>
                <c:pt idx="1258">
                  <c:v>1626111.5226729726</c:v>
                </c:pt>
                <c:pt idx="1259">
                  <c:v>1624490.6350775976</c:v>
                </c:pt>
                <c:pt idx="1260">
                  <c:v>1622870.2130295874</c:v>
                </c:pt>
                <c:pt idx="1261">
                  <c:v>1621250.2602332109</c:v>
                </c:pt>
                <c:pt idx="1262">
                  <c:v>1619630.7803752851</c:v>
                </c:pt>
                <c:pt idx="1263">
                  <c:v>1618011.7771252429</c:v>
                </c:pt>
                <c:pt idx="1264">
                  <c:v>1616393.2541352015</c:v>
                </c:pt>
                <c:pt idx="1265">
                  <c:v>1614775.2150400314</c:v>
                </c:pt>
                <c:pt idx="1266">
                  <c:v>1613157.6634574239</c:v>
                </c:pt>
                <c:pt idx="1267">
                  <c:v>1611540.6029879593</c:v>
                </c:pt>
                <c:pt idx="1268">
                  <c:v>1609924.0372151742</c:v>
                </c:pt>
                <c:pt idx="1269">
                  <c:v>1608307.9697056292</c:v>
                </c:pt>
                <c:pt idx="1270">
                  <c:v>1606692.4040089757</c:v>
                </c:pt>
                <c:pt idx="1271">
                  <c:v>1605077.343658023</c:v>
                </c:pt>
                <c:pt idx="1272">
                  <c:v>1603462.7921688049</c:v>
                </c:pt>
                <c:pt idx="1273">
                  <c:v>1601848.753040646</c:v>
                </c:pt>
                <c:pt idx="1274">
                  <c:v>1600235.2297562282</c:v>
                </c:pt>
                <c:pt idx="1275">
                  <c:v>1598622.2257816563</c:v>
                </c:pt>
                <c:pt idx="1276">
                  <c:v>1597009.7445665239</c:v>
                </c:pt>
                <c:pt idx="1277">
                  <c:v>1595397.7895439791</c:v>
                </c:pt>
                <c:pt idx="1278">
                  <c:v>1593786.3641307896</c:v>
                </c:pt>
                <c:pt idx="1279">
                  <c:v>1592175.4717274073</c:v>
                </c:pt>
                <c:pt idx="1280">
                  <c:v>1590565.1157180341</c:v>
                </c:pt>
                <c:pt idx="1281">
                  <c:v>1588955.2994706854</c:v>
                </c:pt>
                <c:pt idx="1282">
                  <c:v>1587346.0263372555</c:v>
                </c:pt>
                <c:pt idx="1283">
                  <c:v>1585737.2996535804</c:v>
                </c:pt>
                <c:pt idx="1284">
                  <c:v>1584129.1227395032</c:v>
                </c:pt>
                <c:pt idx="1285">
                  <c:v>1582521.4988989364</c:v>
                </c:pt>
                <c:pt idx="1286">
                  <c:v>1580914.4314199262</c:v>
                </c:pt>
                <c:pt idx="1287">
                  <c:v>1579307.9235747156</c:v>
                </c:pt>
                <c:pt idx="1288">
                  <c:v>1577701.9786198069</c:v>
                </c:pt>
                <c:pt idx="1289">
                  <c:v>1576096.5997960251</c:v>
                </c:pt>
                <c:pt idx="1290">
                  <c:v>1574491.7903285795</c:v>
                </c:pt>
                <c:pt idx="1291">
                  <c:v>1572887.553427127</c:v>
                </c:pt>
                <c:pt idx="1292">
                  <c:v>1571283.8922858334</c:v>
                </c:pt>
                <c:pt idx="1293">
                  <c:v>1569680.8100834361</c:v>
                </c:pt>
                <c:pt idx="1294">
                  <c:v>1568078.3099833045</c:v>
                </c:pt>
                <c:pt idx="1295">
                  <c:v>1566476.3951335025</c:v>
                </c:pt>
                <c:pt idx="1296">
                  <c:v>1564875.0686668491</c:v>
                </c:pt>
                <c:pt idx="1297">
                  <c:v>1563274.3337009789</c:v>
                </c:pt>
                <c:pt idx="1298">
                  <c:v>1561674.1933384042</c:v>
                </c:pt>
                <c:pt idx="1299">
                  <c:v>1560074.6506665742</c:v>
                </c:pt>
                <c:pt idx="1300">
                  <c:v>1558475.7087579358</c:v>
                </c:pt>
                <c:pt idx="1301">
                  <c:v>1556877.3706699936</c:v>
                </c:pt>
                <c:pt idx="1302">
                  <c:v>1555279.6394453696</c:v>
                </c:pt>
                <c:pt idx="1303">
                  <c:v>1553682.5181118627</c:v>
                </c:pt>
                <c:pt idx="1304">
                  <c:v>1552086.0096825087</c:v>
                </c:pt>
                <c:pt idx="1305">
                  <c:v>1550490.1171556385</c:v>
                </c:pt>
                <c:pt idx="1306">
                  <c:v>1548894.8435149379</c:v>
                </c:pt>
                <c:pt idx="1307">
                  <c:v>1547300.1917295055</c:v>
                </c:pt>
                <c:pt idx="1308">
                  <c:v>1545706.1647539125</c:v>
                </c:pt>
                <c:pt idx="1309">
                  <c:v>1544112.7655282591</c:v>
                </c:pt>
                <c:pt idx="1310">
                  <c:v>1542519.9969782343</c:v>
                </c:pt>
                <c:pt idx="1311">
                  <c:v>1540927.8620151726</c:v>
                </c:pt>
                <c:pt idx="1312">
                  <c:v>1539336.3635361125</c:v>
                </c:pt>
                <c:pt idx="1313">
                  <c:v>1537745.5044238528</c:v>
                </c:pt>
                <c:pt idx="1314">
                  <c:v>1536155.2875470109</c:v>
                </c:pt>
                <c:pt idx="1315">
                  <c:v>1534565.7157600794</c:v>
                </c:pt>
                <c:pt idx="1316">
                  <c:v>1532976.7919034823</c:v>
                </c:pt>
                <c:pt idx="1317">
                  <c:v>1531388.5188036326</c:v>
                </c:pt>
                <c:pt idx="1318">
                  <c:v>1529800.8992729874</c:v>
                </c:pt>
                <c:pt idx="1319">
                  <c:v>1528213.9361101049</c:v>
                </c:pt>
                <c:pt idx="1320">
                  <c:v>1526627.6320996999</c:v>
                </c:pt>
                <c:pt idx="1321">
                  <c:v>1525041.9900126997</c:v>
                </c:pt>
                <c:pt idx="1322">
                  <c:v>1523457.0126062999</c:v>
                </c:pt>
                <c:pt idx="1323">
                  <c:v>1521872.7026240185</c:v>
                </c:pt>
                <c:pt idx="1324">
                  <c:v>1520289.062795752</c:v>
                </c:pt>
                <c:pt idx="1325">
                  <c:v>1518706.0958378296</c:v>
                </c:pt>
                <c:pt idx="1326">
                  <c:v>1517123.8044530691</c:v>
                </c:pt>
                <c:pt idx="1327">
                  <c:v>1515542.1913308292</c:v>
                </c:pt>
                <c:pt idx="1328">
                  <c:v>1513961.2591470652</c:v>
                </c:pt>
                <c:pt idx="1329">
                  <c:v>1512381.0105643831</c:v>
                </c:pt>
                <c:pt idx="1330">
                  <c:v>1510801.4482320922</c:v>
                </c:pt>
                <c:pt idx="1331">
                  <c:v>1509222.57478626</c:v>
                </c:pt>
                <c:pt idx="1332">
                  <c:v>1507644.3928497646</c:v>
                </c:pt>
                <c:pt idx="1333">
                  <c:v>1506066.9050323484</c:v>
                </c:pt>
                <c:pt idx="1334">
                  <c:v>1504490.1139306703</c:v>
                </c:pt>
                <c:pt idx="1335">
                  <c:v>1502914.0221283601</c:v>
                </c:pt>
                <c:pt idx="1336">
                  <c:v>1501338.6321960692</c:v>
                </c:pt>
                <c:pt idx="1337">
                  <c:v>1499763.9466915235</c:v>
                </c:pt>
                <c:pt idx="1338">
                  <c:v>1498189.9681595766</c:v>
                </c:pt>
                <c:pt idx="1339">
                  <c:v>1496616.6991322599</c:v>
                </c:pt>
                <c:pt idx="1340">
                  <c:v>1495044.1421288357</c:v>
                </c:pt>
                <c:pt idx="1341">
                  <c:v>1493472.2996558482</c:v>
                </c:pt>
                <c:pt idx="1342">
                  <c:v>1491901.1742071754</c:v>
                </c:pt>
                <c:pt idx="1343">
                  <c:v>1490330.7682640788</c:v>
                </c:pt>
                <c:pt idx="1344">
                  <c:v>1488761.0842952561</c:v>
                </c:pt>
                <c:pt idx="1345">
                  <c:v>1487192.1247568903</c:v>
                </c:pt>
                <c:pt idx="1346">
                  <c:v>1485623.892092702</c:v>
                </c:pt>
                <c:pt idx="1347">
                  <c:v>1484056.3887339975</c:v>
                </c:pt>
                <c:pt idx="1348">
                  <c:v>1482489.6170997205</c:v>
                </c:pt>
                <c:pt idx="1349">
                  <c:v>1480923.579596502</c:v>
                </c:pt>
                <c:pt idx="1350">
                  <c:v>1479358.2786187092</c:v>
                </c:pt>
                <c:pt idx="1351">
                  <c:v>1477793.7165484955</c:v>
                </c:pt>
                <c:pt idx="1352">
                  <c:v>1476229.8957558498</c:v>
                </c:pt>
                <c:pt idx="1353">
                  <c:v>1474666.8185986457</c:v>
                </c:pt>
                <c:pt idx="1354">
                  <c:v>1473104.4874226903</c:v>
                </c:pt>
                <c:pt idx="1355">
                  <c:v>1471542.9045617727</c:v>
                </c:pt>
                <c:pt idx="1356">
                  <c:v>1469982.0723377129</c:v>
                </c:pt>
                <c:pt idx="1357">
                  <c:v>1468421.99306041</c:v>
                </c:pt>
                <c:pt idx="1358">
                  <c:v>1466862.6690278908</c:v>
                </c:pt>
                <c:pt idx="1359">
                  <c:v>1465304.1025263565</c:v>
                </c:pt>
                <c:pt idx="1360">
                  <c:v>1463746.2958302321</c:v>
                </c:pt>
                <c:pt idx="1361">
                  <c:v>1462189.2512022129</c:v>
                </c:pt>
                <c:pt idx="1362">
                  <c:v>1460632.970893312</c:v>
                </c:pt>
                <c:pt idx="1363">
                  <c:v>1459077.4571429079</c:v>
                </c:pt>
                <c:pt idx="1364">
                  <c:v>1457522.7121787909</c:v>
                </c:pt>
                <c:pt idx="1365">
                  <c:v>1455968.7382172109</c:v>
                </c:pt>
                <c:pt idx="1366">
                  <c:v>1454415.5374629227</c:v>
                </c:pt>
                <c:pt idx="1367">
                  <c:v>1452863.1121092336</c:v>
                </c:pt>
                <c:pt idx="1368">
                  <c:v>1451311.4643380488</c:v>
                </c:pt>
                <c:pt idx="1369">
                  <c:v>1449760.5963199181</c:v>
                </c:pt>
                <c:pt idx="1370">
                  <c:v>1448210.510214081</c:v>
                </c:pt>
                <c:pt idx="1371">
                  <c:v>1446661.2081685138</c:v>
                </c:pt>
                <c:pt idx="1372">
                  <c:v>1445112.6923199736</c:v>
                </c:pt>
                <c:pt idx="1373">
                  <c:v>1443564.9647940439</c:v>
                </c:pt>
                <c:pt idx="1374">
                  <c:v>1442018.0277051807</c:v>
                </c:pt>
                <c:pt idx="1375">
                  <c:v>1440471.8831567562</c:v>
                </c:pt>
                <c:pt idx="1376">
                  <c:v>1438926.5332411043</c:v>
                </c:pt>
                <c:pt idx="1377">
                  <c:v>1437381.9800395654</c:v>
                </c:pt>
                <c:pt idx="1378">
                  <c:v>1435838.2256225296</c:v>
                </c:pt>
                <c:pt idx="1379">
                  <c:v>1434295.2720494827</c:v>
                </c:pt>
                <c:pt idx="1380">
                  <c:v>1432753.1213690485</c:v>
                </c:pt>
                <c:pt idx="1381">
                  <c:v>1431211.775619034</c:v>
                </c:pt>
                <c:pt idx="1382">
                  <c:v>1429671.2368264718</c:v>
                </c:pt>
                <c:pt idx="1383">
                  <c:v>1428131.5070076648</c:v>
                </c:pt>
                <c:pt idx="1384">
                  <c:v>1426592.5881682287</c:v>
                </c:pt>
                <c:pt idx="1385">
                  <c:v>1425054.4823031358</c:v>
                </c:pt>
                <c:pt idx="1386">
                  <c:v>1423517.1913967573</c:v>
                </c:pt>
                <c:pt idx="1387">
                  <c:v>1421980.7174229061</c:v>
                </c:pt>
                <c:pt idx="1388">
                  <c:v>1420445.0623448803</c:v>
                </c:pt>
                <c:pt idx="1389">
                  <c:v>1418910.2281155048</c:v>
                </c:pt>
                <c:pt idx="1390">
                  <c:v>1417376.2166771737</c:v>
                </c:pt>
                <c:pt idx="1391">
                  <c:v>1415843.0299618926</c:v>
                </c:pt>
                <c:pt idx="1392">
                  <c:v>1414310.6698913202</c:v>
                </c:pt>
                <c:pt idx="1393">
                  <c:v>1412779.1383768099</c:v>
                </c:pt>
                <c:pt idx="1394">
                  <c:v>1411248.4373194522</c:v>
                </c:pt>
                <c:pt idx="1395">
                  <c:v>1409718.5686101154</c:v>
                </c:pt>
                <c:pt idx="1396">
                  <c:v>1408189.5341294869</c:v>
                </c:pt>
                <c:pt idx="1397">
                  <c:v>1406661.3357481139</c:v>
                </c:pt>
                <c:pt idx="1398">
                  <c:v>1405133.9753264454</c:v>
                </c:pt>
                <c:pt idx="1399">
                  <c:v>1403607.4547148717</c:v>
                </c:pt>
                <c:pt idx="1400">
                  <c:v>1402081.7757537654</c:v>
                </c:pt>
                <c:pt idx="1401">
                  <c:v>1400556.9402735222</c:v>
                </c:pt>
                <c:pt idx="1402">
                  <c:v>1399032.9500946</c:v>
                </c:pt>
                <c:pt idx="1403">
                  <c:v>1397509.8070275604</c:v>
                </c:pt>
                <c:pt idx="1404">
                  <c:v>1395987.5128731073</c:v>
                </c:pt>
                <c:pt idx="1405">
                  <c:v>1394466.069422127</c:v>
                </c:pt>
                <c:pt idx="1406">
                  <c:v>1392945.4784557282</c:v>
                </c:pt>
                <c:pt idx="1407">
                  <c:v>1391425.7417452803</c:v>
                </c:pt>
                <c:pt idx="1408">
                  <c:v>1389906.8610524538</c:v>
                </c:pt>
                <c:pt idx="1409">
                  <c:v>1388388.8381292585</c:v>
                </c:pt>
                <c:pt idx="1410">
                  <c:v>1386871.6747180831</c:v>
                </c:pt>
                <c:pt idx="1411">
                  <c:v>1385355.3725517329</c:v>
                </c:pt>
                <c:pt idx="1412">
                  <c:v>1383839.9333534692</c:v>
                </c:pt>
                <c:pt idx="1413">
                  <c:v>1382325.3588370476</c:v>
                </c:pt>
                <c:pt idx="1414">
                  <c:v>1380811.6507067557</c:v>
                </c:pt>
                <c:pt idx="1415">
                  <c:v>1379298.8106574516</c:v>
                </c:pt>
                <c:pt idx="1416">
                  <c:v>1377786.8403746018</c:v>
                </c:pt>
                <c:pt idx="1417">
                  <c:v>1376275.7415343185</c:v>
                </c:pt>
                <c:pt idx="1418">
                  <c:v>1374765.5158033979</c:v>
                </c:pt>
                <c:pt idx="1419">
                  <c:v>1373256.1648393569</c:v>
                </c:pt>
                <c:pt idx="1420">
                  <c:v>1371747.6902904711</c:v>
                </c:pt>
                <c:pt idx="1421">
                  <c:v>1370240.0937958113</c:v>
                </c:pt>
                <c:pt idx="1422">
                  <c:v>1368733.3769852803</c:v>
                </c:pt>
                <c:pt idx="1423">
                  <c:v>1367227.5414796507</c:v>
                </c:pt>
                <c:pt idx="1424">
                  <c:v>1365722.5888906005</c:v>
                </c:pt>
                <c:pt idx="1425">
                  <c:v>1364218.5208207499</c:v>
                </c:pt>
                <c:pt idx="1426">
                  <c:v>1362715.3388636983</c:v>
                </c:pt>
                <c:pt idx="1427">
                  <c:v>1361213.0446040593</c:v>
                </c:pt>
                <c:pt idx="1428">
                  <c:v>1359711.6396174973</c:v>
                </c:pt>
                <c:pt idx="1429">
                  <c:v>1358211.1254707635</c:v>
                </c:pt>
                <c:pt idx="1430">
                  <c:v>1356711.5037217319</c:v>
                </c:pt>
                <c:pt idx="1431">
                  <c:v>1355212.7759194341</c:v>
                </c:pt>
                <c:pt idx="1432">
                  <c:v>1353714.9436040947</c:v>
                </c:pt>
                <c:pt idx="1433">
                  <c:v>1352218.0083071676</c:v>
                </c:pt>
                <c:pt idx="1434">
                  <c:v>1350721.9715513703</c:v>
                </c:pt>
                <c:pt idx="1435">
                  <c:v>1349226.834850719</c:v>
                </c:pt>
                <c:pt idx="1436">
                  <c:v>1347732.599710563</c:v>
                </c:pt>
                <c:pt idx="1437">
                  <c:v>1346239.2676276206</c:v>
                </c:pt>
                <c:pt idx="1438">
                  <c:v>1344746.8400900119</c:v>
                </c:pt>
                <c:pt idx="1439">
                  <c:v>1343255.3185772949</c:v>
                </c:pt>
                <c:pt idx="1440">
                  <c:v>1341764.7045604987</c:v>
                </c:pt>
                <c:pt idx="1441">
                  <c:v>1340274.9995021573</c:v>
                </c:pt>
                <c:pt idx="1442">
                  <c:v>1338786.2048563447</c:v>
                </c:pt>
                <c:pt idx="1443">
                  <c:v>1337298.3220687076</c:v>
                </c:pt>
                <c:pt idx="1444">
                  <c:v>1335811.3525764996</c:v>
                </c:pt>
                <c:pt idx="1445">
                  <c:v>1334325.2978086146</c:v>
                </c:pt>
                <c:pt idx="1446">
                  <c:v>1332840.1591856203</c:v>
                </c:pt>
                <c:pt idx="1447">
                  <c:v>1331355.9381197907</c:v>
                </c:pt>
                <c:pt idx="1448">
                  <c:v>1329872.6360151405</c:v>
                </c:pt>
                <c:pt idx="1449">
                  <c:v>1328390.2542674562</c:v>
                </c:pt>
                <c:pt idx="1450">
                  <c:v>1326908.7942643308</c:v>
                </c:pt>
                <c:pt idx="1451">
                  <c:v>1325428.2573851955</c:v>
                </c:pt>
                <c:pt idx="1452">
                  <c:v>1323948.6450013516</c:v>
                </c:pt>
                <c:pt idx="1453">
                  <c:v>1322469.9584760042</c:v>
                </c:pt>
                <c:pt idx="1454">
                  <c:v>1320992.1991642937</c:v>
                </c:pt>
                <c:pt idx="1455">
                  <c:v>1319515.3684133275</c:v>
                </c:pt>
                <c:pt idx="1456">
                  <c:v>1318039.4675622131</c:v>
                </c:pt>
                <c:pt idx="1457">
                  <c:v>1316564.4979420886</c:v>
                </c:pt>
                <c:pt idx="1458">
                  <c:v>1315090.4608761559</c:v>
                </c:pt>
                <c:pt idx="1459">
                  <c:v>1313617.3576797103</c:v>
                </c:pt>
                <c:pt idx="1460">
                  <c:v>1312145.1896601734</c:v>
                </c:pt>
                <c:pt idx="1461">
                  <c:v>1310673.9581171242</c:v>
                </c:pt>
                <c:pt idx="1462">
                  <c:v>1309203.6643423298</c:v>
                </c:pt>
                <c:pt idx="1463">
                  <c:v>1307734.3096197767</c:v>
                </c:pt>
                <c:pt idx="1464">
                  <c:v>1306265.8952257009</c:v>
                </c:pt>
                <c:pt idx="1465">
                  <c:v>1304798.4224286203</c:v>
                </c:pt>
                <c:pt idx="1466">
                  <c:v>1303331.8924893632</c:v>
                </c:pt>
                <c:pt idx="1467">
                  <c:v>1301866.3066611008</c:v>
                </c:pt>
                <c:pt idx="1468">
                  <c:v>1300401.6661893763</c:v>
                </c:pt>
                <c:pt idx="1469">
                  <c:v>1298937.9723121352</c:v>
                </c:pt>
                <c:pt idx="1470">
                  <c:v>1297475.2262597554</c:v>
                </c:pt>
                <c:pt idx="1471">
                  <c:v>1296013.4292550778</c:v>
                </c:pt>
                <c:pt idx="1472">
                  <c:v>1294552.5825134355</c:v>
                </c:pt>
                <c:pt idx="1473">
                  <c:v>1293092.6872426835</c:v>
                </c:pt>
                <c:pt idx="1474">
                  <c:v>1291633.7446432286</c:v>
                </c:pt>
                <c:pt idx="1475">
                  <c:v>1290175.7559080587</c:v>
                </c:pt>
                <c:pt idx="1476">
                  <c:v>1288718.7222227717</c:v>
                </c:pt>
                <c:pt idx="1477">
                  <c:v>1287262.6447656052</c:v>
                </c:pt>
                <c:pt idx="1478">
                  <c:v>1285807.5247074652</c:v>
                </c:pt>
                <c:pt idx="1479">
                  <c:v>1284353.3632119556</c:v>
                </c:pt>
                <c:pt idx="1480">
                  <c:v>1282900.1614354062</c:v>
                </c:pt>
                <c:pt idx="1481">
                  <c:v>1281447.920526902</c:v>
                </c:pt>
                <c:pt idx="1482">
                  <c:v>1279996.6416283115</c:v>
                </c:pt>
                <c:pt idx="1483">
                  <c:v>1278546.3258743151</c:v>
                </c:pt>
                <c:pt idx="1484">
                  <c:v>1277096.9743924337</c:v>
                </c:pt>
                <c:pt idx="1485">
                  <c:v>1275648.5883030561</c:v>
                </c:pt>
                <c:pt idx="1486">
                  <c:v>1274201.1687194682</c:v>
                </c:pt>
                <c:pt idx="1487">
                  <c:v>1272754.7167478797</c:v>
                </c:pt>
                <c:pt idx="1488">
                  <c:v>1271309.2334874535</c:v>
                </c:pt>
                <c:pt idx="1489">
                  <c:v>1269864.7200303315</c:v>
                </c:pt>
                <c:pt idx="1490">
                  <c:v>1268421.1774616637</c:v>
                </c:pt>
                <c:pt idx="1491">
                  <c:v>1266978.6068596349</c:v>
                </c:pt>
                <c:pt idx="1492">
                  <c:v>1265537.0092954924</c:v>
                </c:pt>
                <c:pt idx="1493">
                  <c:v>1264096.3858335728</c:v>
                </c:pt>
                <c:pt idx="1494">
                  <c:v>1262656.7375313295</c:v>
                </c:pt>
                <c:pt idx="1495">
                  <c:v>1261218.0654393595</c:v>
                </c:pt>
                <c:pt idx="1496">
                  <c:v>1259780.3706014303</c:v>
                </c:pt>
                <c:pt idx="1497">
                  <c:v>1258343.6540545067</c:v>
                </c:pt>
                <c:pt idx="1498">
                  <c:v>1256907.9168287774</c:v>
                </c:pt>
                <c:pt idx="1499">
                  <c:v>1255473.1599476815</c:v>
                </c:pt>
                <c:pt idx="1500">
                  <c:v>1254039.3844279349</c:v>
                </c:pt>
              </c:numCache>
            </c:numRef>
          </c:yVal>
          <c:smooth val="0"/>
          <c:extLst>
            <c:ext xmlns:c16="http://schemas.microsoft.com/office/drawing/2014/chart" uri="{C3380CC4-5D6E-409C-BE32-E72D297353CC}">
              <c16:uniqueId val="{00000002-AA31-463F-B8E2-A7EBC94692F8}"/>
            </c:ext>
          </c:extLst>
        </c:ser>
        <c:dLbls>
          <c:showLegendKey val="0"/>
          <c:showVal val="0"/>
          <c:showCatName val="0"/>
          <c:showSerName val="0"/>
          <c:showPercent val="0"/>
          <c:showBubbleSize val="0"/>
        </c:dLbls>
        <c:axId val="519045104"/>
        <c:axId val="519041824"/>
      </c:scatterChart>
      <c:valAx>
        <c:axId val="519045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19041824"/>
        <c:crosses val="autoZero"/>
        <c:crossBetween val="midCat"/>
      </c:valAx>
      <c:valAx>
        <c:axId val="51904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19045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4C4ED-713B-46B8-85EA-0E3090BFBD4C}" type="datetimeFigureOut">
              <a:rPr lang="LID4096" smtClean="0"/>
              <a:t>04/30/2025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4B7AF-49FD-46EE-96A7-6067ABA527DA}" type="slidenum">
              <a:rPr lang="LID4096" smtClean="0"/>
              <a:t>‹#›</a:t>
            </a:fld>
            <a:endParaRPr lang="LID4096"/>
          </a:p>
        </p:txBody>
      </p:sp>
    </p:spTree>
    <p:extLst>
      <p:ext uri="{BB962C8B-B14F-4D97-AF65-F5344CB8AC3E}">
        <p14:creationId xmlns:p14="http://schemas.microsoft.com/office/powerpoint/2010/main" val="2826219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02A59AFD-5C42-4782-A7D5-780E46D34428}" type="slidenum">
              <a:rPr lang="es-ES_tradnl" altLang="en-US" sz="1200" smtClean="0"/>
              <a:pPr/>
              <a:t>8</a:t>
            </a:fld>
            <a:endParaRPr lang="es-ES_tradnl" altLang="en-US" sz="1200"/>
          </a:p>
        </p:txBody>
      </p:sp>
      <p:sp>
        <p:nvSpPr>
          <p:cNvPr id="86019" name="Rectangle 2"/>
          <p:cNvSpPr>
            <a:spLocks noGrp="1" noRot="1" noChangeAspect="1" noChangeArrowheads="1" noTextEdit="1"/>
          </p:cNvSpPr>
          <p:nvPr>
            <p:ph type="sldImg"/>
          </p:nvPr>
        </p:nvSpPr>
        <p:spPr>
          <a:xfrm>
            <a:off x="381000" y="684213"/>
            <a:ext cx="6096000" cy="3430587"/>
          </a:xfrm>
          <a:ln/>
        </p:spPr>
      </p:sp>
      <p:sp>
        <p:nvSpPr>
          <p:cNvPr id="86020" name="Rectangle 3"/>
          <p:cNvSpPr>
            <a:spLocks noGrp="1" noChangeArrowheads="1"/>
          </p:cNvSpPr>
          <p:nvPr>
            <p:ph type="body" idx="1"/>
          </p:nvPr>
        </p:nvSpPr>
        <p:spPr>
          <a:xfrm>
            <a:off x="914400" y="4343400"/>
            <a:ext cx="5029200" cy="4116388"/>
          </a:xfrm>
          <a:noFill/>
        </p:spPr>
        <p:txBody>
          <a:bodyPr lIns="90320" tIns="45160" rIns="90320" bIns="45160"/>
          <a:lstStyle/>
          <a:p>
            <a:endParaRPr lang="es-E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2747-107B-4D07-861B-AA87CDF1D1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B2433844-D4A0-46D7-BF31-63FB2D6CE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D60DB471-58F4-4795-AC52-00A9DF114345}"/>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CE7DE850-E37E-4106-BFBF-5AA15F0D08E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5862E4B-60F2-4CC3-B64E-BCEE209F8825}"/>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181855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4585-7632-4BD3-9762-9823903BC0FC}"/>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97C0E55D-6CB8-4811-8E1C-1C9943DC43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3696561-AB09-49C6-9C96-78408E6DDB62}"/>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E93B69A8-4AA7-4389-802C-CF9B5E167F8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7A17354-8D01-4DAC-9C96-901550B13CE7}"/>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88957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68562A-C874-47A7-8C26-50E4B2A8AF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285A7CBC-6ED4-4A80-BF95-5ABDB1FCA0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28A8559-8658-4171-8DE1-3C226EC3CD8A}"/>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8B3E4115-C0FD-4E3E-A8B9-9A0DBB7639ED}"/>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5B71A6F-B3D1-4176-8446-A30A6D9D43A6}"/>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266824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3E4E1-8E2D-4F08-8F1B-35202D7C370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BA0D26EC-3319-40B6-808E-8C22CF6C88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63C7689-CB12-41F6-898B-240819B0B504}"/>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B49086A4-4109-47E2-880A-94039480EE1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2476FE4-AD89-48BE-A2B3-2D9B229CC510}"/>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61305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63FF-3CD4-4096-A00D-ACCD246F2A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4F84E16-F353-42C2-A64F-464BCD27B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9C91D9-1CBC-4A06-8F68-8BE683CF34C6}"/>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35F50479-16D9-48CE-8117-F2D220BA44E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5BA5569-DA95-4517-AC2D-7841CE4BF46F}"/>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103077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FFF6-CF0E-4B9D-A614-8972BB84962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6F3B8E1-C713-430E-ADF4-FD9FBDF363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4E24A8C0-CE72-4B79-B49A-8CD04780B0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9A8E50E2-937D-4268-B584-40227F115183}"/>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6" name="Footer Placeholder 5">
            <a:extLst>
              <a:ext uri="{FF2B5EF4-FFF2-40B4-BE49-F238E27FC236}">
                <a16:creationId xmlns:a16="http://schemas.microsoft.com/office/drawing/2014/main" id="{37EE9E81-F773-475F-8D0F-53F3F7E582A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F68A25A0-F3E9-467F-A7F8-1B5B3A57563D}"/>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290086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B314-78C5-4AD4-89AB-5657C0808884}"/>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99F140D-F124-4F1B-B057-C1DB87BBA3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1B98A8-86FF-4213-90F4-67D6750D8D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F79FCF49-7869-4408-9ADE-D07B342A4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B9CF56-7BD7-4E59-98BC-215B12B1A3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B6E109B3-0911-494B-8F82-8A9A922BC55B}"/>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8" name="Footer Placeholder 7">
            <a:extLst>
              <a:ext uri="{FF2B5EF4-FFF2-40B4-BE49-F238E27FC236}">
                <a16:creationId xmlns:a16="http://schemas.microsoft.com/office/drawing/2014/main" id="{1FD04EAD-FAD9-4544-AF10-2EF636B39EC1}"/>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484CF7A3-FCF5-41AF-8334-0A93C693DF13}"/>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97206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4E9B-5C7F-486D-8E9A-114AC5967658}"/>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F676ADA4-CF0A-4188-AA25-B047D6ED0394}"/>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4" name="Footer Placeholder 3">
            <a:extLst>
              <a:ext uri="{FF2B5EF4-FFF2-40B4-BE49-F238E27FC236}">
                <a16:creationId xmlns:a16="http://schemas.microsoft.com/office/drawing/2014/main" id="{06BF8669-438E-4F33-96A5-F573CA3B1FAC}"/>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EE96A44-FFFC-4B06-9F09-74F05F056E4B}"/>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220788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A60E4-654C-4E2C-A219-BBF5908B4B9A}"/>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3" name="Footer Placeholder 2">
            <a:extLst>
              <a:ext uri="{FF2B5EF4-FFF2-40B4-BE49-F238E27FC236}">
                <a16:creationId xmlns:a16="http://schemas.microsoft.com/office/drawing/2014/main" id="{7361DBA8-17F2-432F-A558-ABBEC85E1C4F}"/>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DE2699B7-96B6-4DFC-AC70-26A5AECB0C24}"/>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276609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C4D05-8EA6-4213-A21E-BE355F267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6E4A1A07-37CB-4788-B0E4-FB4879448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EAB0DACF-017E-4BA6-8254-75B360E06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D72FF1-53A6-4B73-AA64-BBFA589BF96A}"/>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6" name="Footer Placeholder 5">
            <a:extLst>
              <a:ext uri="{FF2B5EF4-FFF2-40B4-BE49-F238E27FC236}">
                <a16:creationId xmlns:a16="http://schemas.microsoft.com/office/drawing/2014/main" id="{116F081F-269B-4889-875D-4ED14928422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C46F63B-58AB-4094-9549-F95BE39EA75A}"/>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85724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EA02-6DCF-40A1-BEE9-8A98EB8B3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7E7AD7C4-E63A-47AC-BB6A-B63AF25B3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70473ED-68C3-4CF6-9214-70D2C56CF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399326-CBAF-422A-83ED-1E59B13E21B1}"/>
              </a:ext>
            </a:extLst>
          </p:cNvPr>
          <p:cNvSpPr>
            <a:spLocks noGrp="1"/>
          </p:cNvSpPr>
          <p:nvPr>
            <p:ph type="dt" sz="half" idx="10"/>
          </p:nvPr>
        </p:nvSpPr>
        <p:spPr/>
        <p:txBody>
          <a:bodyPr/>
          <a:lstStyle/>
          <a:p>
            <a:fld id="{AF5D9488-9139-4682-B61B-6EB818441911}" type="datetimeFigureOut">
              <a:rPr lang="LID4096" smtClean="0"/>
              <a:t>04/30/2025</a:t>
            </a:fld>
            <a:endParaRPr lang="LID4096"/>
          </a:p>
        </p:txBody>
      </p:sp>
      <p:sp>
        <p:nvSpPr>
          <p:cNvPr id="6" name="Footer Placeholder 5">
            <a:extLst>
              <a:ext uri="{FF2B5EF4-FFF2-40B4-BE49-F238E27FC236}">
                <a16:creationId xmlns:a16="http://schemas.microsoft.com/office/drawing/2014/main" id="{F3F24D29-8B8C-4879-851D-52CC7371461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4DB5799-9948-4F15-8957-4E4691CD887E}"/>
              </a:ext>
            </a:extLst>
          </p:cNvPr>
          <p:cNvSpPr>
            <a:spLocks noGrp="1"/>
          </p:cNvSpPr>
          <p:nvPr>
            <p:ph type="sldNum" sz="quarter" idx="12"/>
          </p:nvPr>
        </p:nvSpPr>
        <p:spPr/>
        <p:txBody>
          <a:bodyPr/>
          <a:lstStyle/>
          <a:p>
            <a:fld id="{1B02F7E4-73DE-4B25-AB9F-1263E27EEA46}" type="slidenum">
              <a:rPr lang="LID4096" smtClean="0"/>
              <a:t>‹#›</a:t>
            </a:fld>
            <a:endParaRPr lang="LID4096"/>
          </a:p>
        </p:txBody>
      </p:sp>
    </p:spTree>
    <p:extLst>
      <p:ext uri="{BB962C8B-B14F-4D97-AF65-F5344CB8AC3E}">
        <p14:creationId xmlns:p14="http://schemas.microsoft.com/office/powerpoint/2010/main" val="314973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A7CDA-E63E-4522-8739-C4E0D8F9F2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B4E3D23E-58D7-4E43-9A59-EF473AAE4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1F3053A1-4183-41B0-8C38-F6BB1B3C8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D9488-9139-4682-B61B-6EB818441911}" type="datetimeFigureOut">
              <a:rPr lang="LID4096" smtClean="0"/>
              <a:t>04/30/2025</a:t>
            </a:fld>
            <a:endParaRPr lang="LID4096"/>
          </a:p>
        </p:txBody>
      </p:sp>
      <p:sp>
        <p:nvSpPr>
          <p:cNvPr id="5" name="Footer Placeholder 4">
            <a:extLst>
              <a:ext uri="{FF2B5EF4-FFF2-40B4-BE49-F238E27FC236}">
                <a16:creationId xmlns:a16="http://schemas.microsoft.com/office/drawing/2014/main" id="{E88F8E93-6409-4428-8DC1-199D280D4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44924D0A-CAC6-4100-B3CC-84CA3479B5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2F7E4-73DE-4B25-AB9F-1263E27EEA46}" type="slidenum">
              <a:rPr lang="LID4096" smtClean="0"/>
              <a:t>‹#›</a:t>
            </a:fld>
            <a:endParaRPr lang="LID4096"/>
          </a:p>
        </p:txBody>
      </p:sp>
    </p:spTree>
    <p:extLst>
      <p:ext uri="{BB962C8B-B14F-4D97-AF65-F5344CB8AC3E}">
        <p14:creationId xmlns:p14="http://schemas.microsoft.com/office/powerpoint/2010/main" val="177604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dium.com/advances-in-biological-science/nuclear-magnetic-resonance-spectroscopy-the-overlooked-powerhouse-of-biology-chapter-2-f1e80e7a4b3" TargetMode="External"/><Relationship Id="rId2" Type="http://schemas.openxmlformats.org/officeDocument/2006/relationships/hyperlink" Target="https://medium.com/advances-in-biological-science/nuclear-magnetic-resonance-spectroscopy-the-overlooked-powerhouse-of-biology-chapter-1-7b3d74dad714" TargetMode="External"/><Relationship Id="rId1" Type="http://schemas.openxmlformats.org/officeDocument/2006/relationships/slideLayout" Target="../slideLayouts/slideLayout7.xml"/><Relationship Id="rId4" Type="http://schemas.openxmlformats.org/officeDocument/2006/relationships/hyperlink" Target="https://lucianosphere.medium.com/nuclear-magnetic-resonance-spectroscopy-the-overlooked-powerhouse-of-biology-chapter-3-5fed9865afc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hyperlink" Target="https://en.wikipedia.org/wiki/Relaxation_(NMR)"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hyperlink" Target="https://scholar.google.nl/citations?user=lJXN2LgAAAAJ&amp;hl=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nature.com/articles/nsb0298-148.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nature.com/articles/nsb0298-148.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hyperlink" Target="https://analyticalsciencejournals.onlinelibrary.wiley.com/doi/10.1002/pmic.201800055" TargetMode="External"/><Relationship Id="rId3" Type="http://schemas.openxmlformats.org/officeDocument/2006/relationships/hyperlink" Target="https://pubs.acs.org/toc/chreay/114/13" TargetMode="External"/><Relationship Id="rId7" Type="http://schemas.openxmlformats.org/officeDocument/2006/relationships/hyperlink" Target="https://www.sciencedirect.com/science/article/pii/S0959440X21000531?via%3Dihub" TargetMode="External"/><Relationship Id="rId2" Type="http://schemas.openxmlformats.org/officeDocument/2006/relationships/hyperlink" Target="https://pubs.acs.org/doi/10.1021/ja101645g" TargetMode="External"/><Relationship Id="rId1" Type="http://schemas.openxmlformats.org/officeDocument/2006/relationships/slideLayout" Target="../slideLayouts/slideLayout2.xml"/><Relationship Id="rId6" Type="http://schemas.openxmlformats.org/officeDocument/2006/relationships/hyperlink" Target="https://reader.elsevier.com/reader/sd/pii/S0003986119311464?token=6BED663424C04229DCE87D18109BC3ADEF35AF3BCC96E8F943527EE5D640E3760E1246D6A37767C9FFDAB43013FD017B&amp;originRegion=eu-west-1&amp;originCreation=20220309171930" TargetMode="External"/><Relationship Id="rId11" Type="http://schemas.openxmlformats.org/officeDocument/2006/relationships/hyperlink" Target="https://www.sciencedirect.com/science/article/pii/S1046202318300082" TargetMode="External"/><Relationship Id="rId5" Type="http://schemas.openxmlformats.org/officeDocument/2006/relationships/hyperlink" Target="https://www.sciencedirect.com/science/article/pii/S0003986117302977?via%3Dihub" TargetMode="External"/><Relationship Id="rId10" Type="http://schemas.openxmlformats.org/officeDocument/2006/relationships/hyperlink" Target="https://link.springer.com/content/pdf/10.1007/s10858-019-00280-2.pdf" TargetMode="External"/><Relationship Id="rId4" Type="http://schemas.openxmlformats.org/officeDocument/2006/relationships/hyperlink" Target="https://pubs.acs.org/doi/full/10.1021/cr400695p" TargetMode="External"/><Relationship Id="rId9" Type="http://schemas.openxmlformats.org/officeDocument/2006/relationships/hyperlink" Target="https://www.mdpi.com/2218-273X/12/1/27/ht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ink.springer.com/content/pdf/10.1007/s10858-019-00280-2.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nature.com/articles/nature25762"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dfs.semanticscholar.org/afe8/736a87a37cbb374a5249c232e85076dcfa2b.pdf"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hyperlink" Target="https://www.nature.com/articles/nature16531"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hyperlink" Target="https://www.nature.com/articles/ncomms10251?origin=ppub"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93.tiff"/><Relationship Id="rId13" Type="http://schemas.openxmlformats.org/officeDocument/2006/relationships/image" Target="../media/image98.tiff"/><Relationship Id="rId18" Type="http://schemas.openxmlformats.org/officeDocument/2006/relationships/image" Target="../media/image103.tiff"/><Relationship Id="rId3" Type="http://schemas.openxmlformats.org/officeDocument/2006/relationships/image" Target="../media/image88.tiff"/><Relationship Id="rId7" Type="http://schemas.openxmlformats.org/officeDocument/2006/relationships/image" Target="../media/image92.tiff"/><Relationship Id="rId12" Type="http://schemas.openxmlformats.org/officeDocument/2006/relationships/image" Target="../media/image97.tiff"/><Relationship Id="rId17" Type="http://schemas.openxmlformats.org/officeDocument/2006/relationships/image" Target="../media/image102.tiff"/><Relationship Id="rId2" Type="http://schemas.openxmlformats.org/officeDocument/2006/relationships/image" Target="../media/image87.tiff"/><Relationship Id="rId16" Type="http://schemas.openxmlformats.org/officeDocument/2006/relationships/image" Target="../media/image101.tiff"/><Relationship Id="rId1" Type="http://schemas.openxmlformats.org/officeDocument/2006/relationships/slideLayout" Target="../slideLayouts/slideLayout1.xml"/><Relationship Id="rId6" Type="http://schemas.openxmlformats.org/officeDocument/2006/relationships/image" Target="../media/image91.tiff"/><Relationship Id="rId11" Type="http://schemas.openxmlformats.org/officeDocument/2006/relationships/image" Target="../media/image96.tiff"/><Relationship Id="rId5" Type="http://schemas.openxmlformats.org/officeDocument/2006/relationships/image" Target="../media/image90.tiff"/><Relationship Id="rId15" Type="http://schemas.openxmlformats.org/officeDocument/2006/relationships/image" Target="../media/image100.tiff"/><Relationship Id="rId10" Type="http://schemas.openxmlformats.org/officeDocument/2006/relationships/image" Target="../media/image95.tiff"/><Relationship Id="rId4" Type="http://schemas.openxmlformats.org/officeDocument/2006/relationships/image" Target="../media/image89.tiff"/><Relationship Id="rId9" Type="http://schemas.openxmlformats.org/officeDocument/2006/relationships/image" Target="../media/image94.tiff"/><Relationship Id="rId14" Type="http://schemas.openxmlformats.org/officeDocument/2006/relationships/image" Target="../media/image99.tiff"/></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cara.nmr.ch/doku.php/cara_download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lucianoabriata.altervista.org/tmptransfers/230203_LA_Calmodulin_15N.zip" TargetMode="External"/><Relationship Id="rId2" Type="http://schemas.openxmlformats.org/officeDocument/2006/relationships/hyperlink" Target="https://pdb101.rcsb.org/motm/44" TargetMode="External"/><Relationship Id="rId1" Type="http://schemas.openxmlformats.org/officeDocument/2006/relationships/slideLayout" Target="../slideLayouts/slideLayout7.xml"/><Relationship Id="rId4" Type="http://schemas.openxmlformats.org/officeDocument/2006/relationships/hyperlink" Target="http://lucianoabriata.altervista.org/tmptransfers/analyses_on_my_own_titration.zi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1D2477-CFC5-4FA3-916F-DB25D1F9CF38}"/>
              </a:ext>
            </a:extLst>
          </p:cNvPr>
          <p:cNvSpPr txBox="1"/>
          <p:nvPr/>
        </p:nvSpPr>
        <p:spPr>
          <a:xfrm>
            <a:off x="0" y="5246202"/>
            <a:ext cx="12192000" cy="1384995"/>
          </a:xfrm>
          <a:prstGeom prst="rect">
            <a:avLst/>
          </a:prstGeom>
          <a:noFill/>
        </p:spPr>
        <p:txBody>
          <a:bodyPr wrap="square">
            <a:spAutoFit/>
          </a:bodyPr>
          <a:lstStyle/>
          <a:p>
            <a:r>
              <a:rPr lang="en-US" sz="1200" dirty="0"/>
              <a:t>CHAPTER 1: </a:t>
            </a:r>
            <a:r>
              <a:rPr lang="LID4096" sz="1200" dirty="0">
                <a:hlinkClick r:id="rId2"/>
              </a:rPr>
              <a:t>https://medium.com/advances-in-biological-science/nuclear-magnetic-resonance-spectroscopy-the-overlooked-powerhouse-of-biology-chapter-1-7b3d74dad714</a:t>
            </a:r>
            <a:r>
              <a:rPr lang="en-US" sz="1200" dirty="0"/>
              <a:t> </a:t>
            </a:r>
          </a:p>
          <a:p>
            <a:endParaRPr lang="en-US" sz="1200" dirty="0"/>
          </a:p>
          <a:p>
            <a:r>
              <a:rPr lang="en-US" sz="1200" dirty="0"/>
              <a:t>CHAPTER 2: </a:t>
            </a:r>
            <a:r>
              <a:rPr lang="fr-CH" sz="1200" dirty="0">
                <a:hlinkClick r:id="rId3"/>
              </a:rPr>
              <a:t>https://medium.com/advances-in-biological-science/nuclear-magnetic-resonance-spectroscopy-the-overlooked-powerhouse-of-biology-chapter-2-f1e80e7a4b3</a:t>
            </a:r>
            <a:r>
              <a:rPr lang="en-US" sz="1200" dirty="0"/>
              <a:t> </a:t>
            </a:r>
          </a:p>
          <a:p>
            <a:endParaRPr lang="en-US" sz="1200" dirty="0"/>
          </a:p>
          <a:p>
            <a:r>
              <a:rPr lang="en-US" sz="1200" dirty="0"/>
              <a:t>CHAPTER 3: </a:t>
            </a:r>
            <a:r>
              <a:rPr lang="en-US" sz="1200" dirty="0">
                <a:hlinkClick r:id="rId4"/>
              </a:rPr>
              <a:t>https://lucianosphere.medium.com/nuclear-magnetic-resonance-spectroscopy-the-overlooked-powerhouse-of-biology-chapter-3-5fed9865afce</a:t>
            </a:r>
            <a:r>
              <a:rPr lang="en-US" sz="1200" dirty="0"/>
              <a:t> </a:t>
            </a:r>
          </a:p>
          <a:p>
            <a:endParaRPr lang="en-US" sz="1200" dirty="0"/>
          </a:p>
          <a:p>
            <a:r>
              <a:rPr lang="en-US" sz="1200" dirty="0"/>
              <a:t>CHAPTERS 4 &amp; 5: COMING SOON</a:t>
            </a:r>
            <a:endParaRPr lang="LID4096" sz="1200" dirty="0"/>
          </a:p>
        </p:txBody>
      </p:sp>
      <p:sp>
        <p:nvSpPr>
          <p:cNvPr id="4" name="TextBox 3">
            <a:extLst>
              <a:ext uri="{FF2B5EF4-FFF2-40B4-BE49-F238E27FC236}">
                <a16:creationId xmlns:a16="http://schemas.microsoft.com/office/drawing/2014/main" id="{A077900E-1F4A-4464-AE52-6E6BBDC831C7}"/>
              </a:ext>
            </a:extLst>
          </p:cNvPr>
          <p:cNvSpPr txBox="1"/>
          <p:nvPr/>
        </p:nvSpPr>
        <p:spPr>
          <a:xfrm>
            <a:off x="0" y="2476572"/>
            <a:ext cx="12192000" cy="2677656"/>
          </a:xfrm>
          <a:prstGeom prst="rect">
            <a:avLst/>
          </a:prstGeom>
          <a:noFill/>
        </p:spPr>
        <p:txBody>
          <a:bodyPr wrap="square" rtlCol="0">
            <a:spAutoFit/>
          </a:bodyPr>
          <a:lstStyle/>
          <a:p>
            <a:r>
              <a:rPr lang="en-US" sz="2400" dirty="0"/>
              <a:t>These classes are not at all deep (whole courses can be done dedicated to different sub-fields of NMR spectroscopy)…</a:t>
            </a:r>
          </a:p>
          <a:p>
            <a:endParaRPr lang="en-US" sz="2400" dirty="0"/>
          </a:p>
          <a:p>
            <a:r>
              <a:rPr lang="en-US" sz="2400" dirty="0"/>
              <a:t>… but neither are them too shallow: I try to balance practical applications with giving you some basic theoretical concepts.</a:t>
            </a:r>
          </a:p>
          <a:p>
            <a:endParaRPr lang="en-US" sz="2400" dirty="0"/>
          </a:p>
          <a:p>
            <a:r>
              <a:rPr lang="en-US" sz="2400" b="1" dirty="0"/>
              <a:t>NEW IN 2024:</a:t>
            </a:r>
            <a:r>
              <a:rPr lang="en-US" sz="2400" dirty="0"/>
              <a:t> Blog posts with a written form of everything I tell you here</a:t>
            </a:r>
            <a:endParaRPr lang="LID4096" sz="2400" dirty="0"/>
          </a:p>
        </p:txBody>
      </p:sp>
      <p:sp>
        <p:nvSpPr>
          <p:cNvPr id="5" name="TextBox 4">
            <a:extLst>
              <a:ext uri="{FF2B5EF4-FFF2-40B4-BE49-F238E27FC236}">
                <a16:creationId xmlns:a16="http://schemas.microsoft.com/office/drawing/2014/main" id="{F501437E-1D78-41F3-AC3C-0F11F39B06BF}"/>
              </a:ext>
            </a:extLst>
          </p:cNvPr>
          <p:cNvSpPr txBox="1"/>
          <p:nvPr/>
        </p:nvSpPr>
        <p:spPr>
          <a:xfrm>
            <a:off x="0" y="0"/>
            <a:ext cx="12192000" cy="2154436"/>
          </a:xfrm>
          <a:prstGeom prst="rect">
            <a:avLst/>
          </a:prstGeom>
          <a:noFill/>
        </p:spPr>
        <p:txBody>
          <a:bodyPr wrap="square" rtlCol="0">
            <a:spAutoFit/>
          </a:bodyPr>
          <a:lstStyle/>
          <a:p>
            <a:r>
              <a:rPr lang="en-US" sz="2400" b="1" dirty="0"/>
              <a:t>PREVIOUS + THIS WEEK:</a:t>
            </a:r>
          </a:p>
          <a:p>
            <a:r>
              <a:rPr lang="en-US" sz="3200" b="1" dirty="0">
                <a:solidFill>
                  <a:srgbClr val="FF0000"/>
                </a:solidFill>
              </a:rPr>
              <a:t>	Nuclear Magnetic Resonance (NMR) spectroscopy</a:t>
            </a:r>
          </a:p>
          <a:p>
            <a:r>
              <a:rPr lang="en-US" sz="3200" b="1" dirty="0">
                <a:solidFill>
                  <a:srgbClr val="FF0000"/>
                </a:solidFill>
              </a:rPr>
              <a:t>						applied to Structural Biology</a:t>
            </a:r>
          </a:p>
          <a:p>
            <a:endParaRPr lang="en-US" sz="1600" b="1" dirty="0"/>
          </a:p>
          <a:p>
            <a:pPr algn="ctr"/>
            <a:r>
              <a:rPr lang="en-US" sz="3000" b="1" i="1" dirty="0"/>
              <a:t>Luciano Abriata – Lab. for </a:t>
            </a:r>
            <a:r>
              <a:rPr lang="en-US" sz="3000" b="1" i="1" dirty="0" err="1"/>
              <a:t>Biomol</a:t>
            </a:r>
            <a:r>
              <a:rPr lang="en-US" sz="3000" b="1" i="1" dirty="0"/>
              <a:t> Model. /  PTPSP facility / NMR facility</a:t>
            </a:r>
            <a:endParaRPr lang="LID4096" sz="3000" b="1" i="1" dirty="0"/>
          </a:p>
        </p:txBody>
      </p:sp>
    </p:spTree>
    <p:extLst>
      <p:ext uri="{BB962C8B-B14F-4D97-AF65-F5344CB8AC3E}">
        <p14:creationId xmlns:p14="http://schemas.microsoft.com/office/powerpoint/2010/main" val="360022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1938992"/>
          </a:xfrm>
          <a:prstGeom prst="rect">
            <a:avLst/>
          </a:prstGeom>
          <a:noFill/>
        </p:spPr>
        <p:txBody>
          <a:bodyPr wrap="square" rtlCol="0">
            <a:spAutoFit/>
          </a:bodyPr>
          <a:lstStyle/>
          <a:p>
            <a:pPr algn="ctr"/>
            <a:r>
              <a:rPr lang="en-US" sz="4000" b="1" dirty="0"/>
              <a:t>Part 2</a:t>
            </a:r>
          </a:p>
          <a:p>
            <a:pPr algn="ctr"/>
            <a:endParaRPr lang="en-US" sz="4000" b="1" dirty="0"/>
          </a:p>
          <a:p>
            <a:pPr algn="ctr"/>
            <a:r>
              <a:rPr lang="en-US" sz="4000" b="1" dirty="0"/>
              <a:t>Relaxation</a:t>
            </a:r>
            <a:endParaRPr lang="LID4096" sz="4000" b="1" dirty="0"/>
          </a:p>
        </p:txBody>
      </p:sp>
    </p:spTree>
    <p:extLst>
      <p:ext uri="{BB962C8B-B14F-4D97-AF65-F5344CB8AC3E}">
        <p14:creationId xmlns:p14="http://schemas.microsoft.com/office/powerpoint/2010/main" val="27205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24DE5-2B10-46DE-8342-6F9A95A4402C}"/>
              </a:ext>
            </a:extLst>
          </p:cNvPr>
          <p:cNvPicPr>
            <a:picLocks noChangeAspect="1"/>
          </p:cNvPicPr>
          <p:nvPr/>
        </p:nvPicPr>
        <p:blipFill rotWithShape="1">
          <a:blip r:embed="rId2">
            <a:extLst>
              <a:ext uri="{28A0092B-C50C-407E-A947-70E740481C1C}">
                <a14:useLocalDpi xmlns:a14="http://schemas.microsoft.com/office/drawing/2010/main" val="0"/>
              </a:ext>
            </a:extLst>
          </a:blip>
          <a:srcRect l="14287" t="7798" r="15782"/>
          <a:stretch/>
        </p:blipFill>
        <p:spPr>
          <a:xfrm>
            <a:off x="519994" y="4179526"/>
            <a:ext cx="2773017" cy="2232713"/>
          </a:xfrm>
          <a:prstGeom prst="rect">
            <a:avLst/>
          </a:prstGeom>
        </p:spPr>
      </p:pic>
      <p:sp>
        <p:nvSpPr>
          <p:cNvPr id="6" name="TextBox 5">
            <a:extLst>
              <a:ext uri="{FF2B5EF4-FFF2-40B4-BE49-F238E27FC236}">
                <a16:creationId xmlns:a16="http://schemas.microsoft.com/office/drawing/2014/main" id="{45ABD996-8A89-46F9-9EE3-492FDEBB9A88}"/>
              </a:ext>
            </a:extLst>
          </p:cNvPr>
          <p:cNvSpPr txBox="1"/>
          <p:nvPr/>
        </p:nvSpPr>
        <p:spPr>
          <a:xfrm>
            <a:off x="198783" y="217787"/>
            <a:ext cx="11807687" cy="769441"/>
          </a:xfrm>
          <a:prstGeom prst="rect">
            <a:avLst/>
          </a:prstGeom>
          <a:noFill/>
        </p:spPr>
        <p:txBody>
          <a:bodyPr wrap="square" rtlCol="0">
            <a:spAutoFit/>
          </a:bodyPr>
          <a:lstStyle/>
          <a:p>
            <a:r>
              <a:rPr lang="en-US" sz="2200" b="1" dirty="0"/>
              <a:t>Relaxation = </a:t>
            </a:r>
            <a:r>
              <a:rPr lang="en-US" sz="2200" dirty="0"/>
              <a:t>How the system relaxes back to equilibrium after it was excited. It is affected by dynamics, which is not only motions but also chemical exchange processes</a:t>
            </a:r>
            <a:endParaRPr lang="LID4096" sz="2200" dirty="0"/>
          </a:p>
        </p:txBody>
      </p:sp>
      <p:sp>
        <p:nvSpPr>
          <p:cNvPr id="7" name="TextBox 6">
            <a:extLst>
              <a:ext uri="{FF2B5EF4-FFF2-40B4-BE49-F238E27FC236}">
                <a16:creationId xmlns:a16="http://schemas.microsoft.com/office/drawing/2014/main" id="{CCBE30F9-83F2-4CFD-AA96-5CD5B9CDA7BC}"/>
              </a:ext>
            </a:extLst>
          </p:cNvPr>
          <p:cNvSpPr txBox="1"/>
          <p:nvPr/>
        </p:nvSpPr>
        <p:spPr>
          <a:xfrm>
            <a:off x="185530" y="1281274"/>
            <a:ext cx="11807687" cy="3139321"/>
          </a:xfrm>
          <a:prstGeom prst="rect">
            <a:avLst/>
          </a:prstGeom>
          <a:noFill/>
        </p:spPr>
        <p:txBody>
          <a:bodyPr wrap="square" rtlCol="0">
            <a:spAutoFit/>
          </a:bodyPr>
          <a:lstStyle/>
          <a:p>
            <a:r>
              <a:rPr lang="en-US" dirty="0"/>
              <a:t>Happens through many processes </a:t>
            </a:r>
            <a:r>
              <a:rPr lang="en-US" b="1" dirty="0"/>
              <a:t>(“relaxation pathways”)    |   </a:t>
            </a:r>
            <a:r>
              <a:rPr lang="en-US" dirty="0"/>
              <a:t>The following is an oversimplification to get to the point:</a:t>
            </a:r>
          </a:p>
          <a:p>
            <a:endParaRPr lang="en-US" b="1" dirty="0"/>
          </a:p>
          <a:p>
            <a:pPr marL="285750" indent="-285750">
              <a:buFont typeface="Arial" panose="020B0604020202020204" pitchFamily="34" charset="0"/>
              <a:buChar char="•"/>
            </a:pPr>
            <a:r>
              <a:rPr lang="en-US" b="1" dirty="0"/>
              <a:t>“Direct” relaxation:</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Spin-lattice (“longitudinal”): </a:t>
            </a:r>
            <a:r>
              <a:rPr lang="en-US" dirty="0"/>
              <a:t>measured by</a:t>
            </a:r>
            <a:r>
              <a:rPr lang="en-US" b="1" dirty="0"/>
              <a:t> T</a:t>
            </a:r>
            <a:r>
              <a:rPr lang="en-US" b="1" baseline="-25000" dirty="0"/>
              <a:t>1</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Spin-spin (“transverse”): </a:t>
            </a:r>
            <a:r>
              <a:rPr lang="en-US" dirty="0"/>
              <a:t>measured by</a:t>
            </a:r>
            <a:r>
              <a:rPr lang="en-US" b="1" dirty="0"/>
              <a:t> T</a:t>
            </a:r>
            <a:r>
              <a:rPr lang="en-US" b="1" baseline="-25000" dirty="0"/>
              <a:t>2</a:t>
            </a:r>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Dipolar couplings:                         </a:t>
            </a:r>
            <a:r>
              <a:rPr lang="en-US" dirty="0"/>
              <a:t>Many pathways, we stay just</a:t>
            </a:r>
          </a:p>
          <a:p>
            <a:r>
              <a:rPr lang="en-US" dirty="0"/>
              <a:t>                                                               with the </a:t>
            </a:r>
            <a:r>
              <a:rPr lang="en-US" b="1" i="1" dirty="0"/>
              <a:t>Heteronuclear NOE</a:t>
            </a:r>
            <a:endParaRPr lang="LID4096" b="1" i="1" dirty="0"/>
          </a:p>
        </p:txBody>
      </p:sp>
      <p:grpSp>
        <p:nvGrpSpPr>
          <p:cNvPr id="28" name="Group 27">
            <a:extLst>
              <a:ext uri="{FF2B5EF4-FFF2-40B4-BE49-F238E27FC236}">
                <a16:creationId xmlns:a16="http://schemas.microsoft.com/office/drawing/2014/main" id="{EF83001C-2245-4F57-9D90-247AB3B8ADAB}"/>
              </a:ext>
            </a:extLst>
          </p:cNvPr>
          <p:cNvGrpSpPr/>
          <p:nvPr/>
        </p:nvGrpSpPr>
        <p:grpSpPr>
          <a:xfrm>
            <a:off x="4015586" y="4380839"/>
            <a:ext cx="2009775" cy="1890043"/>
            <a:chOff x="4015586" y="4380839"/>
            <a:chExt cx="2009775" cy="1890043"/>
          </a:xfrm>
        </p:grpSpPr>
        <p:sp>
          <p:nvSpPr>
            <p:cNvPr id="16" name="Rectangle 6">
              <a:extLst>
                <a:ext uri="{FF2B5EF4-FFF2-40B4-BE49-F238E27FC236}">
                  <a16:creationId xmlns:a16="http://schemas.microsoft.com/office/drawing/2014/main" id="{80FA254D-01B5-4DFE-B6EC-78D13994A851}"/>
                </a:ext>
              </a:extLst>
            </p:cNvPr>
            <p:cNvSpPr>
              <a:spLocks noChangeArrowheads="1"/>
            </p:cNvSpPr>
            <p:nvPr/>
          </p:nvSpPr>
          <p:spPr bwMode="auto">
            <a:xfrm>
              <a:off x="4015586" y="4914239"/>
              <a:ext cx="20097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0"/>
                </a:spcBef>
                <a:buFontTx/>
                <a:buNone/>
              </a:pPr>
              <a:r>
                <a:rPr lang="en-US" altLang="en-US" sz="2400" b="1" dirty="0">
                  <a:latin typeface="Helvetica" pitchFamily="34" charset="0"/>
                </a:rPr>
                <a:t>-</a:t>
              </a:r>
              <a:r>
                <a:rPr lang="en-US" altLang="en-US" sz="2400" b="1" baseline="40000" dirty="0">
                  <a:solidFill>
                    <a:srgbClr val="FF5050"/>
                  </a:solidFill>
                  <a:latin typeface="Helvetica" pitchFamily="34" charset="0"/>
                </a:rPr>
                <a:t>15</a:t>
              </a:r>
              <a:r>
                <a:rPr lang="en-US" altLang="en-US" sz="2400" b="1" dirty="0">
                  <a:solidFill>
                    <a:srgbClr val="FF5050"/>
                  </a:solidFill>
                  <a:latin typeface="Helvetica" pitchFamily="34" charset="0"/>
                </a:rPr>
                <a:t>N</a:t>
              </a:r>
              <a:r>
                <a:rPr lang="en-US" altLang="en-US" sz="2400" b="1" dirty="0">
                  <a:latin typeface="Helvetica" pitchFamily="34" charset="0"/>
                </a:rPr>
                <a:t> - C</a:t>
              </a:r>
              <a:r>
                <a:rPr lang="en-US" altLang="en-US" sz="2400" b="1" baseline="-20000" dirty="0">
                  <a:latin typeface="Symbol" pitchFamily="18" charset="2"/>
                </a:rPr>
                <a:t>a</a:t>
              </a:r>
              <a:r>
                <a:rPr lang="en-US" altLang="en-US" sz="2400" b="1" dirty="0">
                  <a:latin typeface="Helvetica" pitchFamily="34" charset="0"/>
                </a:rPr>
                <a:t>- CO</a:t>
              </a:r>
              <a:endParaRPr lang="en-US" altLang="en-US" sz="2400" b="1" baseline="-20000" dirty="0">
                <a:latin typeface="Symbol" pitchFamily="18" charset="2"/>
              </a:endParaRPr>
            </a:p>
          </p:txBody>
        </p:sp>
        <p:sp>
          <p:nvSpPr>
            <p:cNvPr id="17" name="Line 7">
              <a:extLst>
                <a:ext uri="{FF2B5EF4-FFF2-40B4-BE49-F238E27FC236}">
                  <a16:creationId xmlns:a16="http://schemas.microsoft.com/office/drawing/2014/main" id="{B000F2FA-F6D8-4CAC-AFAF-73DF1D64FA01}"/>
                </a:ext>
              </a:extLst>
            </p:cNvPr>
            <p:cNvSpPr>
              <a:spLocks noChangeShapeType="1"/>
            </p:cNvSpPr>
            <p:nvPr/>
          </p:nvSpPr>
          <p:spPr bwMode="auto">
            <a:xfrm>
              <a:off x="4572131" y="5319052"/>
              <a:ext cx="0" cy="493042"/>
            </a:xfrm>
            <a:prstGeom prst="line">
              <a:avLst/>
            </a:prstGeom>
            <a:noFill/>
            <a:ln w="38100">
              <a:solidFill>
                <a:srgbClr val="FF5050"/>
              </a:solidFill>
              <a:round/>
              <a:headEnd type="none"/>
              <a:tailEnd type="arrow"/>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8">
              <a:extLst>
                <a:ext uri="{FF2B5EF4-FFF2-40B4-BE49-F238E27FC236}">
                  <a16:creationId xmlns:a16="http://schemas.microsoft.com/office/drawing/2014/main" id="{BA359AF1-7E7B-4C3E-87FE-ED417A44D0CB}"/>
                </a:ext>
              </a:extLst>
            </p:cNvPr>
            <p:cNvSpPr>
              <a:spLocks noChangeArrowheads="1"/>
            </p:cNvSpPr>
            <p:nvPr/>
          </p:nvSpPr>
          <p:spPr bwMode="auto">
            <a:xfrm>
              <a:off x="4367343" y="5812094"/>
              <a:ext cx="40481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a:solidFill>
                    <a:srgbClr val="FF5050"/>
                  </a:solidFill>
                  <a:latin typeface="Helvetica" pitchFamily="34" charset="0"/>
                </a:rPr>
                <a:t>H</a:t>
              </a:r>
              <a:endParaRPr lang="en-US" altLang="en-US" sz="2400" b="1" baseline="-25000" dirty="0">
                <a:solidFill>
                  <a:srgbClr val="FF5050"/>
                </a:solidFill>
                <a:latin typeface="Helvetica" pitchFamily="34" charset="0"/>
              </a:endParaRPr>
            </a:p>
          </p:txBody>
        </p:sp>
        <p:grpSp>
          <p:nvGrpSpPr>
            <p:cNvPr id="19" name="Group 9">
              <a:extLst>
                <a:ext uri="{FF2B5EF4-FFF2-40B4-BE49-F238E27FC236}">
                  <a16:creationId xmlns:a16="http://schemas.microsoft.com/office/drawing/2014/main" id="{BC2D047B-8359-4245-9484-22E6F5791636}"/>
                </a:ext>
              </a:extLst>
            </p:cNvPr>
            <p:cNvGrpSpPr>
              <a:grpSpLocks/>
            </p:cNvGrpSpPr>
            <p:nvPr/>
          </p:nvGrpSpPr>
          <p:grpSpPr bwMode="auto">
            <a:xfrm>
              <a:off x="4862643" y="4380839"/>
              <a:ext cx="404813" cy="585788"/>
              <a:chOff x="4055" y="1256"/>
              <a:chExt cx="255" cy="369"/>
            </a:xfrm>
          </p:grpSpPr>
          <p:sp>
            <p:nvSpPr>
              <p:cNvPr id="25" name="Rectangle 10">
                <a:extLst>
                  <a:ext uri="{FF2B5EF4-FFF2-40B4-BE49-F238E27FC236}">
                    <a16:creationId xmlns:a16="http://schemas.microsoft.com/office/drawing/2014/main" id="{F142BBB4-D1C8-4607-8F47-9D5FB2C63F8E}"/>
                  </a:ext>
                </a:extLst>
              </p:cNvPr>
              <p:cNvSpPr>
                <a:spLocks noChangeArrowheads="1"/>
              </p:cNvSpPr>
              <p:nvPr/>
            </p:nvSpPr>
            <p:spPr bwMode="auto">
              <a:xfrm>
                <a:off x="4055" y="125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latin typeface="Helvetica" pitchFamily="34" charset="0"/>
                  </a:rPr>
                  <a:t>R</a:t>
                </a:r>
              </a:p>
            </p:txBody>
          </p:sp>
          <p:sp>
            <p:nvSpPr>
              <p:cNvPr id="26" name="Line 11">
                <a:extLst>
                  <a:ext uri="{FF2B5EF4-FFF2-40B4-BE49-F238E27FC236}">
                    <a16:creationId xmlns:a16="http://schemas.microsoft.com/office/drawing/2014/main" id="{C6D2E7EE-4E43-45CE-AE23-BDA7E764C133}"/>
                  </a:ext>
                </a:extLst>
              </p:cNvPr>
              <p:cNvSpPr>
                <a:spLocks noChangeShapeType="1"/>
              </p:cNvSpPr>
              <p:nvPr/>
            </p:nvSpPr>
            <p:spPr bwMode="auto">
              <a:xfrm>
                <a:off x="4176" y="1495"/>
                <a:ext cx="0" cy="1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9" name="TextBox 28">
            <a:extLst>
              <a:ext uri="{FF2B5EF4-FFF2-40B4-BE49-F238E27FC236}">
                <a16:creationId xmlns:a16="http://schemas.microsoft.com/office/drawing/2014/main" id="{D625E288-771C-429E-BD42-466CFD2010EF}"/>
              </a:ext>
            </a:extLst>
          </p:cNvPr>
          <p:cNvSpPr txBox="1"/>
          <p:nvPr/>
        </p:nvSpPr>
        <p:spPr>
          <a:xfrm>
            <a:off x="7354957" y="2979197"/>
            <a:ext cx="3975652" cy="2031325"/>
          </a:xfrm>
          <a:prstGeom prst="rect">
            <a:avLst/>
          </a:prstGeom>
          <a:noFill/>
        </p:spPr>
        <p:txBody>
          <a:bodyPr wrap="square" rtlCol="0">
            <a:spAutoFit/>
          </a:bodyPr>
          <a:lstStyle/>
          <a:p>
            <a:pPr algn="ctr"/>
            <a:r>
              <a:rPr lang="en-US" baseline="30000" dirty="0">
                <a:solidFill>
                  <a:srgbClr val="FF0000"/>
                </a:solidFill>
              </a:rPr>
              <a:t>15</a:t>
            </a:r>
            <a:r>
              <a:rPr lang="en-US" dirty="0">
                <a:solidFill>
                  <a:srgbClr val="FF0000"/>
                </a:solidFill>
              </a:rPr>
              <a:t>N relaxes through T</a:t>
            </a:r>
            <a:r>
              <a:rPr lang="en-US" baseline="-25000" dirty="0">
                <a:solidFill>
                  <a:srgbClr val="FF0000"/>
                </a:solidFill>
              </a:rPr>
              <a:t>1</a:t>
            </a:r>
            <a:r>
              <a:rPr lang="en-US" dirty="0">
                <a:solidFill>
                  <a:srgbClr val="FF0000"/>
                </a:solidFill>
              </a:rPr>
              <a:t> and T</a:t>
            </a:r>
            <a:r>
              <a:rPr lang="en-US" baseline="-25000" dirty="0">
                <a:solidFill>
                  <a:srgbClr val="FF0000"/>
                </a:solidFill>
              </a:rPr>
              <a:t>2</a:t>
            </a:r>
            <a:r>
              <a:rPr lang="en-US" dirty="0">
                <a:solidFill>
                  <a:srgbClr val="FF0000"/>
                </a:solidFill>
              </a:rPr>
              <a:t> in a way that we kind of understand, especially if we also know its heteronuclear relaxation with the attached 1H.</a:t>
            </a:r>
          </a:p>
          <a:p>
            <a:pPr algn="ctr"/>
            <a:endParaRPr lang="en-US" dirty="0">
              <a:solidFill>
                <a:srgbClr val="FF0000"/>
              </a:solidFill>
            </a:endParaRPr>
          </a:p>
          <a:p>
            <a:pPr algn="ctr"/>
            <a:r>
              <a:rPr lang="en-US" baseline="30000" dirty="0"/>
              <a:t>15</a:t>
            </a:r>
            <a:r>
              <a:rPr lang="en-US" dirty="0"/>
              <a:t>N T</a:t>
            </a:r>
            <a:r>
              <a:rPr lang="en-US" baseline="-25000" dirty="0"/>
              <a:t>1</a:t>
            </a:r>
            <a:r>
              <a:rPr lang="en-US" dirty="0"/>
              <a:t>, </a:t>
            </a:r>
            <a:r>
              <a:rPr lang="en-US" baseline="30000" dirty="0"/>
              <a:t>15</a:t>
            </a:r>
            <a:r>
              <a:rPr lang="en-US" dirty="0"/>
              <a:t>N T</a:t>
            </a:r>
            <a:r>
              <a:rPr lang="en-US" baseline="-25000" dirty="0"/>
              <a:t>2</a:t>
            </a:r>
            <a:r>
              <a:rPr lang="en-US" dirty="0"/>
              <a:t> , and </a:t>
            </a:r>
            <a:r>
              <a:rPr lang="en-US" baseline="30000" dirty="0"/>
              <a:t>1</a:t>
            </a:r>
            <a:r>
              <a:rPr lang="en-US" dirty="0"/>
              <a:t>H -</a:t>
            </a:r>
            <a:r>
              <a:rPr lang="en-US" baseline="30000" dirty="0"/>
              <a:t> 15</a:t>
            </a:r>
            <a:r>
              <a:rPr lang="en-US" dirty="0"/>
              <a:t>N NOE combine </a:t>
            </a:r>
            <a:r>
              <a:rPr lang="en-US" dirty="0">
                <a:solidFill>
                  <a:srgbClr val="FF0000"/>
                </a:solidFill>
              </a:rPr>
              <a:t>global rotation</a:t>
            </a:r>
            <a:r>
              <a:rPr lang="en-US" dirty="0"/>
              <a:t> and </a:t>
            </a:r>
            <a:r>
              <a:rPr lang="en-US" dirty="0">
                <a:solidFill>
                  <a:srgbClr val="FF0000"/>
                </a:solidFill>
              </a:rPr>
              <a:t>local dynamics</a:t>
            </a:r>
            <a:endParaRPr lang="LID4096" dirty="0">
              <a:solidFill>
                <a:srgbClr val="FF0000"/>
              </a:solidFill>
            </a:endParaRPr>
          </a:p>
        </p:txBody>
      </p:sp>
      <p:grpSp>
        <p:nvGrpSpPr>
          <p:cNvPr id="37" name="Group 36">
            <a:extLst>
              <a:ext uri="{FF2B5EF4-FFF2-40B4-BE49-F238E27FC236}">
                <a16:creationId xmlns:a16="http://schemas.microsoft.com/office/drawing/2014/main" id="{526BD41D-D6FE-45FE-82FB-E64CB460A162}"/>
              </a:ext>
            </a:extLst>
          </p:cNvPr>
          <p:cNvGrpSpPr/>
          <p:nvPr/>
        </p:nvGrpSpPr>
        <p:grpSpPr>
          <a:xfrm>
            <a:off x="6674965" y="1939004"/>
            <a:ext cx="5183660" cy="4701209"/>
            <a:chOff x="7008340" y="4283765"/>
            <a:chExt cx="5183660" cy="4701209"/>
          </a:xfrm>
        </p:grpSpPr>
        <p:sp>
          <p:nvSpPr>
            <p:cNvPr id="36" name="Rectangle 35">
              <a:extLst>
                <a:ext uri="{FF2B5EF4-FFF2-40B4-BE49-F238E27FC236}">
                  <a16:creationId xmlns:a16="http://schemas.microsoft.com/office/drawing/2014/main" id="{972456D0-C90A-4F28-89C2-ABC9DD7C2BA2}"/>
                </a:ext>
              </a:extLst>
            </p:cNvPr>
            <p:cNvSpPr/>
            <p:nvPr/>
          </p:nvSpPr>
          <p:spPr>
            <a:xfrm>
              <a:off x="7008340" y="4283765"/>
              <a:ext cx="5183660" cy="4701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0" name="Group 29">
              <a:extLst>
                <a:ext uri="{FF2B5EF4-FFF2-40B4-BE49-F238E27FC236}">
                  <a16:creationId xmlns:a16="http://schemas.microsoft.com/office/drawing/2014/main" id="{D422915F-F98F-4AA9-A24E-82FAA8A17C77}"/>
                </a:ext>
              </a:extLst>
            </p:cNvPr>
            <p:cNvGrpSpPr/>
            <p:nvPr/>
          </p:nvGrpSpPr>
          <p:grpSpPr>
            <a:xfrm>
              <a:off x="7008340" y="4420595"/>
              <a:ext cx="5152463" cy="4463040"/>
              <a:chOff x="-74885" y="848896"/>
              <a:chExt cx="6155644" cy="5331989"/>
            </a:xfrm>
          </p:grpSpPr>
          <p:pic>
            <p:nvPicPr>
              <p:cNvPr id="31" name="Picture 30">
                <a:extLst>
                  <a:ext uri="{FF2B5EF4-FFF2-40B4-BE49-F238E27FC236}">
                    <a16:creationId xmlns:a16="http://schemas.microsoft.com/office/drawing/2014/main" id="{6C1E210C-06E8-473E-B543-104893239F0F}"/>
                  </a:ext>
                </a:extLst>
              </p:cNvPr>
              <p:cNvPicPr>
                <a:picLocks noChangeAspect="1"/>
              </p:cNvPicPr>
              <p:nvPr/>
            </p:nvPicPr>
            <p:blipFill rotWithShape="1">
              <a:blip r:embed="rId3">
                <a:extLst>
                  <a:ext uri="{28A0092B-C50C-407E-A947-70E740481C1C}">
                    <a14:useLocalDpi xmlns:a14="http://schemas.microsoft.com/office/drawing/2010/main" val="0"/>
                  </a:ext>
                </a:extLst>
              </a:blip>
              <a:srcRect l="8064" r="17829"/>
              <a:stretch/>
            </p:blipFill>
            <p:spPr>
              <a:xfrm>
                <a:off x="-74885" y="848896"/>
                <a:ext cx="6155644" cy="4395388"/>
              </a:xfrm>
              <a:prstGeom prst="rect">
                <a:avLst/>
              </a:prstGeom>
            </p:spPr>
          </p:pic>
          <p:cxnSp>
            <p:nvCxnSpPr>
              <p:cNvPr id="32" name="Straight Connector 31">
                <a:extLst>
                  <a:ext uri="{FF2B5EF4-FFF2-40B4-BE49-F238E27FC236}">
                    <a16:creationId xmlns:a16="http://schemas.microsoft.com/office/drawing/2014/main" id="{D120ECCB-C12F-4653-9BE8-57ED65E2D68E}"/>
                  </a:ext>
                </a:extLst>
              </p:cNvPr>
              <p:cNvCxnSpPr>
                <a:cxnSpLocks/>
              </p:cNvCxnSpPr>
              <p:nvPr/>
            </p:nvCxnSpPr>
            <p:spPr>
              <a:xfrm flipV="1">
                <a:off x="2859967" y="1868304"/>
                <a:ext cx="0" cy="403284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3A04A1E-5ACF-4B89-8D88-2618BB657B25}"/>
                  </a:ext>
                </a:extLst>
              </p:cNvPr>
              <p:cNvSpPr txBox="1"/>
              <p:nvPr/>
            </p:nvSpPr>
            <p:spPr>
              <a:xfrm>
                <a:off x="2859966" y="5739646"/>
                <a:ext cx="898110" cy="441239"/>
              </a:xfrm>
              <a:prstGeom prst="rect">
                <a:avLst/>
              </a:prstGeom>
              <a:noFill/>
            </p:spPr>
            <p:txBody>
              <a:bodyPr wrap="square" rtlCol="0">
                <a:spAutoFit/>
              </a:bodyPr>
              <a:lstStyle/>
              <a:p>
                <a:r>
                  <a:rPr lang="en-US" dirty="0"/>
                  <a:t>1kDa</a:t>
                </a:r>
                <a:endParaRPr lang="LID4096" dirty="0"/>
              </a:p>
            </p:txBody>
          </p:sp>
          <p:cxnSp>
            <p:nvCxnSpPr>
              <p:cNvPr id="34" name="Straight Connector 33">
                <a:extLst>
                  <a:ext uri="{FF2B5EF4-FFF2-40B4-BE49-F238E27FC236}">
                    <a16:creationId xmlns:a16="http://schemas.microsoft.com/office/drawing/2014/main" id="{D84D94ED-87A8-4F4C-AC34-1780EB091560}"/>
                  </a:ext>
                </a:extLst>
              </p:cNvPr>
              <p:cNvCxnSpPr>
                <a:cxnSpLocks/>
              </p:cNvCxnSpPr>
              <p:nvPr/>
            </p:nvCxnSpPr>
            <p:spPr>
              <a:xfrm flipV="1">
                <a:off x="3408607" y="1610856"/>
                <a:ext cx="0" cy="403284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898B017-51D7-4178-A689-B83F3EC8D73F}"/>
                  </a:ext>
                </a:extLst>
              </p:cNvPr>
              <p:cNvSpPr txBox="1"/>
              <p:nvPr/>
            </p:nvSpPr>
            <p:spPr>
              <a:xfrm>
                <a:off x="3408606" y="5482196"/>
                <a:ext cx="1021133" cy="441239"/>
              </a:xfrm>
              <a:prstGeom prst="rect">
                <a:avLst/>
              </a:prstGeom>
              <a:noFill/>
            </p:spPr>
            <p:txBody>
              <a:bodyPr wrap="square" rtlCol="0">
                <a:spAutoFit/>
              </a:bodyPr>
              <a:lstStyle/>
              <a:p>
                <a:r>
                  <a:rPr lang="en-US" dirty="0"/>
                  <a:t>15kDa</a:t>
                </a:r>
                <a:endParaRPr lang="LID4096" dirty="0"/>
              </a:p>
            </p:txBody>
          </p:sp>
        </p:grpSp>
      </p:grpSp>
    </p:spTree>
    <p:extLst>
      <p:ext uri="{BB962C8B-B14F-4D97-AF65-F5344CB8AC3E}">
        <p14:creationId xmlns:p14="http://schemas.microsoft.com/office/powerpoint/2010/main" val="40229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FOCUSED INEPT BLOCK">
            <a:extLst>
              <a:ext uri="{FF2B5EF4-FFF2-40B4-BE49-F238E27FC236}">
                <a16:creationId xmlns:a16="http://schemas.microsoft.com/office/drawing/2014/main" id="{443A5A49-B21A-4657-B5FF-8344A55AB201}"/>
              </a:ext>
            </a:extLst>
          </p:cNvPr>
          <p:cNvPicPr>
            <a:picLocks noChangeAspect="1" noChangeArrowheads="1"/>
          </p:cNvPicPr>
          <p:nvPr/>
        </p:nvPicPr>
        <p:blipFill>
          <a:blip r:embed="rId2">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35981" y="4198266"/>
            <a:ext cx="3931498" cy="187502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5">
            <a:extLst>
              <a:ext uri="{FF2B5EF4-FFF2-40B4-BE49-F238E27FC236}">
                <a16:creationId xmlns:a16="http://schemas.microsoft.com/office/drawing/2014/main" id="{952BDEC6-B2FB-4056-AA78-6E986F1B0017}"/>
              </a:ext>
            </a:extLst>
          </p:cNvPr>
          <p:cNvGrpSpPr>
            <a:grpSpLocks/>
          </p:cNvGrpSpPr>
          <p:nvPr/>
        </p:nvGrpSpPr>
        <p:grpSpPr bwMode="auto">
          <a:xfrm>
            <a:off x="8583239" y="406371"/>
            <a:ext cx="3273425" cy="1576388"/>
            <a:chOff x="290" y="1602"/>
            <a:chExt cx="2062" cy="993"/>
          </a:xfrm>
        </p:grpSpPr>
        <p:sp>
          <p:nvSpPr>
            <p:cNvPr id="4" name="Rectangle 6">
              <a:extLst>
                <a:ext uri="{FF2B5EF4-FFF2-40B4-BE49-F238E27FC236}">
                  <a16:creationId xmlns:a16="http://schemas.microsoft.com/office/drawing/2014/main" id="{030B844D-9BE6-4E36-9C27-C7FF6E0955CE}"/>
                </a:ext>
              </a:extLst>
            </p:cNvPr>
            <p:cNvSpPr>
              <a:spLocks noChangeArrowheads="1"/>
            </p:cNvSpPr>
            <p:nvPr/>
          </p:nvSpPr>
          <p:spPr bwMode="auto">
            <a:xfrm>
              <a:off x="290" y="1938"/>
              <a:ext cx="2062"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0"/>
                </a:spcBef>
                <a:buFontTx/>
                <a:buNone/>
              </a:pPr>
              <a:r>
                <a:rPr lang="en-US" altLang="en-US" sz="2400" b="1" dirty="0">
                  <a:latin typeface="Helvetica" pitchFamily="34" charset="0"/>
                </a:rPr>
                <a:t>-</a:t>
              </a:r>
              <a:r>
                <a:rPr lang="en-US" altLang="en-US" sz="2400" b="1" baseline="40000" dirty="0">
                  <a:solidFill>
                    <a:srgbClr val="FF5050"/>
                  </a:solidFill>
                  <a:latin typeface="Helvetica" pitchFamily="34" charset="0"/>
                </a:rPr>
                <a:t>15</a:t>
              </a:r>
              <a:r>
                <a:rPr lang="en-US" altLang="en-US" sz="2400" b="1" dirty="0">
                  <a:solidFill>
                    <a:srgbClr val="FF5050"/>
                  </a:solidFill>
                  <a:latin typeface="Helvetica" pitchFamily="34" charset="0"/>
                </a:rPr>
                <a:t>N</a:t>
              </a:r>
              <a:r>
                <a:rPr lang="en-US" altLang="en-US" sz="2400" b="1" dirty="0">
                  <a:latin typeface="Helvetica" pitchFamily="34" charset="0"/>
                </a:rPr>
                <a:t> - C</a:t>
              </a:r>
              <a:r>
                <a:rPr lang="en-US" altLang="en-US" sz="2400" b="1" baseline="-20000" dirty="0">
                  <a:latin typeface="Symbol" pitchFamily="18" charset="2"/>
                </a:rPr>
                <a:t>a</a:t>
              </a:r>
              <a:r>
                <a:rPr lang="en-US" altLang="en-US" sz="2400" b="1" dirty="0">
                  <a:latin typeface="Helvetica" pitchFamily="34" charset="0"/>
                </a:rPr>
                <a:t>- CO -</a:t>
              </a:r>
              <a:r>
                <a:rPr lang="en-US" altLang="en-US" sz="2400" b="1" baseline="40000" dirty="0">
                  <a:solidFill>
                    <a:srgbClr val="FF5050"/>
                  </a:solidFill>
                  <a:latin typeface="Helvetica" pitchFamily="34" charset="0"/>
                </a:rPr>
                <a:t>15</a:t>
              </a:r>
              <a:r>
                <a:rPr lang="en-US" altLang="en-US" sz="2400" b="1" dirty="0">
                  <a:solidFill>
                    <a:srgbClr val="FF5050"/>
                  </a:solidFill>
                  <a:latin typeface="Helvetica" pitchFamily="34" charset="0"/>
                </a:rPr>
                <a:t>N</a:t>
              </a:r>
              <a:r>
                <a:rPr lang="en-US" altLang="en-US" sz="2400" b="1" dirty="0">
                  <a:latin typeface="Helvetica" pitchFamily="34" charset="0"/>
                </a:rPr>
                <a:t> - C</a:t>
              </a:r>
              <a:r>
                <a:rPr lang="en-US" altLang="en-US" sz="2400" b="1" baseline="-20000" dirty="0">
                  <a:latin typeface="Symbol" pitchFamily="18" charset="2"/>
                </a:rPr>
                <a:t>a</a:t>
              </a:r>
            </a:p>
          </p:txBody>
        </p:sp>
        <p:sp>
          <p:nvSpPr>
            <p:cNvPr id="5" name="Line 7">
              <a:extLst>
                <a:ext uri="{FF2B5EF4-FFF2-40B4-BE49-F238E27FC236}">
                  <a16:creationId xmlns:a16="http://schemas.microsoft.com/office/drawing/2014/main" id="{913984AD-A343-4B3F-92A2-FBBC9B5516BB}"/>
                </a:ext>
              </a:extLst>
            </p:cNvPr>
            <p:cNvSpPr>
              <a:spLocks noChangeShapeType="1"/>
            </p:cNvSpPr>
            <p:nvPr/>
          </p:nvSpPr>
          <p:spPr bwMode="auto">
            <a:xfrm>
              <a:off x="647" y="2193"/>
              <a:ext cx="0" cy="13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8">
              <a:extLst>
                <a:ext uri="{FF2B5EF4-FFF2-40B4-BE49-F238E27FC236}">
                  <a16:creationId xmlns:a16="http://schemas.microsoft.com/office/drawing/2014/main" id="{C4C53A11-9F99-431C-B0BF-1B65326DA31D}"/>
                </a:ext>
              </a:extLst>
            </p:cNvPr>
            <p:cNvSpPr>
              <a:spLocks noChangeArrowheads="1"/>
            </p:cNvSpPr>
            <p:nvPr/>
          </p:nvSpPr>
          <p:spPr bwMode="auto">
            <a:xfrm>
              <a:off x="518" y="230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5050"/>
                  </a:solidFill>
                  <a:latin typeface="Helvetica" pitchFamily="34" charset="0"/>
                </a:rPr>
                <a:t>H</a:t>
              </a:r>
              <a:endParaRPr lang="en-US" altLang="en-US" sz="2400" b="1" baseline="-25000">
                <a:solidFill>
                  <a:srgbClr val="FF5050"/>
                </a:solidFill>
                <a:latin typeface="Helvetica" pitchFamily="34" charset="0"/>
              </a:endParaRPr>
            </a:p>
          </p:txBody>
        </p:sp>
        <p:grpSp>
          <p:nvGrpSpPr>
            <p:cNvPr id="7" name="Group 9">
              <a:extLst>
                <a:ext uri="{FF2B5EF4-FFF2-40B4-BE49-F238E27FC236}">
                  <a16:creationId xmlns:a16="http://schemas.microsoft.com/office/drawing/2014/main" id="{B8E77569-BAE5-4C51-8943-8F57C6D00B35}"/>
                </a:ext>
              </a:extLst>
            </p:cNvPr>
            <p:cNvGrpSpPr>
              <a:grpSpLocks/>
            </p:cNvGrpSpPr>
            <p:nvPr/>
          </p:nvGrpSpPr>
          <p:grpSpPr bwMode="auto">
            <a:xfrm>
              <a:off x="830" y="1602"/>
              <a:ext cx="255" cy="369"/>
              <a:chOff x="4055" y="1256"/>
              <a:chExt cx="255" cy="369"/>
            </a:xfrm>
          </p:grpSpPr>
          <p:sp>
            <p:nvSpPr>
              <p:cNvPr id="13" name="Rectangle 10">
                <a:extLst>
                  <a:ext uri="{FF2B5EF4-FFF2-40B4-BE49-F238E27FC236}">
                    <a16:creationId xmlns:a16="http://schemas.microsoft.com/office/drawing/2014/main" id="{05BB1892-506A-45F4-99CF-A0D1AD12D10E}"/>
                  </a:ext>
                </a:extLst>
              </p:cNvPr>
              <p:cNvSpPr>
                <a:spLocks noChangeArrowheads="1"/>
              </p:cNvSpPr>
              <p:nvPr/>
            </p:nvSpPr>
            <p:spPr bwMode="auto">
              <a:xfrm>
                <a:off x="4055" y="125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latin typeface="Helvetica" pitchFamily="34" charset="0"/>
                  </a:rPr>
                  <a:t>R</a:t>
                </a:r>
              </a:p>
            </p:txBody>
          </p:sp>
          <p:sp>
            <p:nvSpPr>
              <p:cNvPr id="14" name="Line 11">
                <a:extLst>
                  <a:ext uri="{FF2B5EF4-FFF2-40B4-BE49-F238E27FC236}">
                    <a16:creationId xmlns:a16="http://schemas.microsoft.com/office/drawing/2014/main" id="{4101804D-432D-49D2-9B5D-8B30DB97171E}"/>
                  </a:ext>
                </a:extLst>
              </p:cNvPr>
              <p:cNvSpPr>
                <a:spLocks noChangeShapeType="1"/>
              </p:cNvSpPr>
              <p:nvPr/>
            </p:nvSpPr>
            <p:spPr bwMode="auto">
              <a:xfrm>
                <a:off x="4176" y="1495"/>
                <a:ext cx="0" cy="1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oup 12">
              <a:extLst>
                <a:ext uri="{FF2B5EF4-FFF2-40B4-BE49-F238E27FC236}">
                  <a16:creationId xmlns:a16="http://schemas.microsoft.com/office/drawing/2014/main" id="{7F221399-1793-4EA2-B6D8-8B8D7F5725CD}"/>
                </a:ext>
              </a:extLst>
            </p:cNvPr>
            <p:cNvGrpSpPr>
              <a:grpSpLocks/>
            </p:cNvGrpSpPr>
            <p:nvPr/>
          </p:nvGrpSpPr>
          <p:grpSpPr bwMode="auto">
            <a:xfrm>
              <a:off x="2010" y="1602"/>
              <a:ext cx="255" cy="369"/>
              <a:chOff x="4055" y="1256"/>
              <a:chExt cx="255" cy="369"/>
            </a:xfrm>
          </p:grpSpPr>
          <p:sp>
            <p:nvSpPr>
              <p:cNvPr id="11" name="Rectangle 13">
                <a:extLst>
                  <a:ext uri="{FF2B5EF4-FFF2-40B4-BE49-F238E27FC236}">
                    <a16:creationId xmlns:a16="http://schemas.microsoft.com/office/drawing/2014/main" id="{E5536F9B-D0CC-4FB3-A111-932A7E039B39}"/>
                  </a:ext>
                </a:extLst>
              </p:cNvPr>
              <p:cNvSpPr>
                <a:spLocks noChangeArrowheads="1"/>
              </p:cNvSpPr>
              <p:nvPr/>
            </p:nvSpPr>
            <p:spPr bwMode="auto">
              <a:xfrm>
                <a:off x="4055" y="125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latin typeface="Helvetica" pitchFamily="34" charset="0"/>
                  </a:rPr>
                  <a:t>R</a:t>
                </a:r>
              </a:p>
            </p:txBody>
          </p:sp>
          <p:sp>
            <p:nvSpPr>
              <p:cNvPr id="12" name="Line 14">
                <a:extLst>
                  <a:ext uri="{FF2B5EF4-FFF2-40B4-BE49-F238E27FC236}">
                    <a16:creationId xmlns:a16="http://schemas.microsoft.com/office/drawing/2014/main" id="{654CC43D-E8C6-410F-80A5-84CB5BAE48B3}"/>
                  </a:ext>
                </a:extLst>
              </p:cNvPr>
              <p:cNvSpPr>
                <a:spLocks noChangeShapeType="1"/>
              </p:cNvSpPr>
              <p:nvPr/>
            </p:nvSpPr>
            <p:spPr bwMode="auto">
              <a:xfrm>
                <a:off x="4176" y="1495"/>
                <a:ext cx="0" cy="1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Line 15">
              <a:extLst>
                <a:ext uri="{FF2B5EF4-FFF2-40B4-BE49-F238E27FC236}">
                  <a16:creationId xmlns:a16="http://schemas.microsoft.com/office/drawing/2014/main" id="{975EBB55-6690-4DB1-B240-468EC7C489AB}"/>
                </a:ext>
              </a:extLst>
            </p:cNvPr>
            <p:cNvSpPr>
              <a:spLocks noChangeShapeType="1"/>
            </p:cNvSpPr>
            <p:nvPr/>
          </p:nvSpPr>
          <p:spPr bwMode="auto">
            <a:xfrm>
              <a:off x="1844" y="2193"/>
              <a:ext cx="0" cy="13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6">
              <a:extLst>
                <a:ext uri="{FF2B5EF4-FFF2-40B4-BE49-F238E27FC236}">
                  <a16:creationId xmlns:a16="http://schemas.microsoft.com/office/drawing/2014/main" id="{E507155A-5846-4030-8143-C2EF433C0C92}"/>
                </a:ext>
              </a:extLst>
            </p:cNvPr>
            <p:cNvSpPr>
              <a:spLocks noChangeArrowheads="1"/>
            </p:cNvSpPr>
            <p:nvPr/>
          </p:nvSpPr>
          <p:spPr bwMode="auto">
            <a:xfrm>
              <a:off x="1715" y="230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5050"/>
                  </a:solidFill>
                  <a:latin typeface="Helvetica" pitchFamily="34" charset="0"/>
                </a:rPr>
                <a:t>H</a:t>
              </a:r>
              <a:endParaRPr lang="en-US" altLang="en-US" sz="2400" b="1" baseline="-25000">
                <a:solidFill>
                  <a:srgbClr val="FF5050"/>
                </a:solidFill>
                <a:latin typeface="Helvetica" pitchFamily="34" charset="0"/>
              </a:endParaRPr>
            </a:p>
          </p:txBody>
        </p:sp>
      </p:grpSp>
      <p:sp>
        <p:nvSpPr>
          <p:cNvPr id="15" name="TextBox 14">
            <a:extLst>
              <a:ext uri="{FF2B5EF4-FFF2-40B4-BE49-F238E27FC236}">
                <a16:creationId xmlns:a16="http://schemas.microsoft.com/office/drawing/2014/main" id="{E707A047-40B4-4099-AA36-8CD45B4FAC1F}"/>
              </a:ext>
            </a:extLst>
          </p:cNvPr>
          <p:cNvSpPr txBox="1"/>
          <p:nvPr/>
        </p:nvSpPr>
        <p:spPr>
          <a:xfrm>
            <a:off x="8490410" y="1274933"/>
            <a:ext cx="806446" cy="369332"/>
          </a:xfrm>
          <a:prstGeom prst="rect">
            <a:avLst/>
          </a:prstGeom>
          <a:noFill/>
        </p:spPr>
        <p:txBody>
          <a:bodyPr wrap="square" rtlCol="0">
            <a:spAutoFit/>
          </a:bodyPr>
          <a:lstStyle/>
          <a:p>
            <a:r>
              <a:rPr lang="en-US" i="1" dirty="0"/>
              <a:t>90Hz</a:t>
            </a:r>
            <a:endParaRPr lang="LID4096" i="1" dirty="0"/>
          </a:p>
        </p:txBody>
      </p:sp>
      <p:grpSp>
        <p:nvGrpSpPr>
          <p:cNvPr id="16" name="Group 15">
            <a:extLst>
              <a:ext uri="{FF2B5EF4-FFF2-40B4-BE49-F238E27FC236}">
                <a16:creationId xmlns:a16="http://schemas.microsoft.com/office/drawing/2014/main" id="{E1CB6FB8-DBE9-4F22-B884-F0CBA6CD7949}"/>
              </a:ext>
            </a:extLst>
          </p:cNvPr>
          <p:cNvGrpSpPr/>
          <p:nvPr/>
        </p:nvGrpSpPr>
        <p:grpSpPr>
          <a:xfrm>
            <a:off x="3092083" y="309609"/>
            <a:ext cx="4630750" cy="2380333"/>
            <a:chOff x="6976162" y="882764"/>
            <a:chExt cx="4630750" cy="2380333"/>
          </a:xfrm>
        </p:grpSpPr>
        <p:pic>
          <p:nvPicPr>
            <p:cNvPr id="17" name="Picture 4" descr="TUTORIAL: Phase-sensitive 2D HSQC EXPERIMENT">
              <a:extLst>
                <a:ext uri="{FF2B5EF4-FFF2-40B4-BE49-F238E27FC236}">
                  <a16:creationId xmlns:a16="http://schemas.microsoft.com/office/drawing/2014/main" id="{AD366411-2AFE-4052-B911-3B2652C5A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99"/>
            <a:stretch/>
          </p:blipFill>
          <p:spPr bwMode="auto">
            <a:xfrm>
              <a:off x="7147338" y="1170716"/>
              <a:ext cx="4459574" cy="15812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4E05C8C-7914-4492-AA5C-C850ECC47B17}"/>
                </a:ext>
              </a:extLst>
            </p:cNvPr>
            <p:cNvSpPr txBox="1"/>
            <p:nvPr/>
          </p:nvSpPr>
          <p:spPr>
            <a:xfrm>
              <a:off x="6976162" y="2544129"/>
              <a:ext cx="1152939" cy="276999"/>
            </a:xfrm>
            <a:prstGeom prst="rect">
              <a:avLst/>
            </a:prstGeom>
            <a:noFill/>
          </p:spPr>
          <p:txBody>
            <a:bodyPr wrap="square" rtlCol="0">
              <a:spAutoFit/>
            </a:bodyPr>
            <a:lstStyle/>
            <a:p>
              <a:r>
                <a:rPr lang="en-US" sz="1200" dirty="0"/>
                <a:t>(</a:t>
              </a:r>
              <a:r>
                <a:rPr lang="en-US" sz="1200" baseline="30000" dirty="0"/>
                <a:t>13</a:t>
              </a:r>
              <a:r>
                <a:rPr lang="en-US" sz="1200" dirty="0"/>
                <a:t>C,</a:t>
              </a:r>
              <a:r>
                <a:rPr lang="en-US" sz="1200" baseline="30000" dirty="0"/>
                <a:t>15</a:t>
              </a:r>
              <a:r>
                <a:rPr lang="en-US" sz="1200" dirty="0"/>
                <a:t>N…)</a:t>
              </a:r>
              <a:endParaRPr lang="LID4096" sz="1200" dirty="0"/>
            </a:p>
          </p:txBody>
        </p:sp>
        <p:sp>
          <p:nvSpPr>
            <p:cNvPr id="19" name="Right Brace 18">
              <a:extLst>
                <a:ext uri="{FF2B5EF4-FFF2-40B4-BE49-F238E27FC236}">
                  <a16:creationId xmlns:a16="http://schemas.microsoft.com/office/drawing/2014/main" id="{ED956012-A844-4D94-9717-3FA92F428C30}"/>
                </a:ext>
              </a:extLst>
            </p:cNvPr>
            <p:cNvSpPr/>
            <p:nvPr/>
          </p:nvSpPr>
          <p:spPr>
            <a:xfrm rot="5400000">
              <a:off x="7989920" y="2497175"/>
              <a:ext cx="104861" cy="404813"/>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20" name="TextBox 19">
              <a:extLst>
                <a:ext uri="{FF2B5EF4-FFF2-40B4-BE49-F238E27FC236}">
                  <a16:creationId xmlns:a16="http://schemas.microsoft.com/office/drawing/2014/main" id="{E4FD3418-9053-4618-AE7A-9456079232EA}"/>
                </a:ext>
              </a:extLst>
            </p:cNvPr>
            <p:cNvSpPr txBox="1"/>
            <p:nvPr/>
          </p:nvSpPr>
          <p:spPr>
            <a:xfrm>
              <a:off x="7839945" y="2765267"/>
              <a:ext cx="404814" cy="307777"/>
            </a:xfrm>
            <a:prstGeom prst="rect">
              <a:avLst/>
            </a:prstGeom>
            <a:noFill/>
          </p:spPr>
          <p:txBody>
            <a:bodyPr wrap="square" rtlCol="0">
              <a:spAutoFit/>
            </a:bodyPr>
            <a:lstStyle/>
            <a:p>
              <a:pPr algn="ctr"/>
              <a:r>
                <a:rPr lang="en-US" sz="1400" dirty="0"/>
                <a:t>1/J</a:t>
              </a:r>
              <a:endParaRPr lang="LID4096" sz="1400" dirty="0"/>
            </a:p>
          </p:txBody>
        </p:sp>
        <p:sp>
          <p:nvSpPr>
            <p:cNvPr id="21" name="Right Brace 20">
              <a:extLst>
                <a:ext uri="{FF2B5EF4-FFF2-40B4-BE49-F238E27FC236}">
                  <a16:creationId xmlns:a16="http://schemas.microsoft.com/office/drawing/2014/main" id="{C802482C-74A6-4303-96D3-814524471FB6}"/>
                </a:ext>
              </a:extLst>
            </p:cNvPr>
            <p:cNvSpPr/>
            <p:nvPr/>
          </p:nvSpPr>
          <p:spPr>
            <a:xfrm rot="5400000">
              <a:off x="9100083" y="2333724"/>
              <a:ext cx="118116" cy="7449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22" name="TextBox 21">
              <a:extLst>
                <a:ext uri="{FF2B5EF4-FFF2-40B4-BE49-F238E27FC236}">
                  <a16:creationId xmlns:a16="http://schemas.microsoft.com/office/drawing/2014/main" id="{D3085341-BDB5-4D7B-98A2-D60C9430AAAC}"/>
                </a:ext>
              </a:extLst>
            </p:cNvPr>
            <p:cNvSpPr txBox="1"/>
            <p:nvPr/>
          </p:nvSpPr>
          <p:spPr>
            <a:xfrm>
              <a:off x="8014888" y="2801432"/>
              <a:ext cx="2288505" cy="461665"/>
            </a:xfrm>
            <a:prstGeom prst="rect">
              <a:avLst/>
            </a:prstGeom>
            <a:noFill/>
          </p:spPr>
          <p:txBody>
            <a:bodyPr wrap="square" rtlCol="0">
              <a:spAutoFit/>
            </a:bodyPr>
            <a:lstStyle/>
            <a:p>
              <a:pPr algn="ctr"/>
              <a:r>
                <a:rPr lang="en-US" sz="1200" dirty="0"/>
                <a:t>X evolution</a:t>
              </a:r>
            </a:p>
            <a:p>
              <a:pPr algn="ctr"/>
              <a:r>
                <a:rPr lang="en-US" sz="1200" dirty="0"/>
                <a:t>(</a:t>
              </a:r>
              <a:r>
                <a:rPr lang="en-US" sz="1200" dirty="0" err="1"/>
                <a:t>frec</a:t>
              </a:r>
              <a:r>
                <a:rPr lang="en-US" sz="1200" dirty="0"/>
                <a:t> for indirect dimension)</a:t>
              </a:r>
              <a:endParaRPr lang="LID4096" sz="1200" dirty="0"/>
            </a:p>
          </p:txBody>
        </p:sp>
        <p:sp>
          <p:nvSpPr>
            <p:cNvPr id="23" name="Right Brace 22">
              <a:extLst>
                <a:ext uri="{FF2B5EF4-FFF2-40B4-BE49-F238E27FC236}">
                  <a16:creationId xmlns:a16="http://schemas.microsoft.com/office/drawing/2014/main" id="{45CB06CF-1B7E-4351-ACE4-DE5BB0715536}"/>
                </a:ext>
              </a:extLst>
            </p:cNvPr>
            <p:cNvSpPr/>
            <p:nvPr/>
          </p:nvSpPr>
          <p:spPr>
            <a:xfrm rot="16200000">
              <a:off x="8222403" y="769488"/>
              <a:ext cx="104861" cy="102364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24" name="Rectangle 23">
              <a:extLst>
                <a:ext uri="{FF2B5EF4-FFF2-40B4-BE49-F238E27FC236}">
                  <a16:creationId xmlns:a16="http://schemas.microsoft.com/office/drawing/2014/main" id="{908392B0-85A1-4C4E-901C-9977C8D2D1DB}"/>
                </a:ext>
              </a:extLst>
            </p:cNvPr>
            <p:cNvSpPr/>
            <p:nvPr/>
          </p:nvSpPr>
          <p:spPr>
            <a:xfrm>
              <a:off x="7534754" y="882764"/>
              <a:ext cx="1624718" cy="276999"/>
            </a:xfrm>
            <a:prstGeom prst="rect">
              <a:avLst/>
            </a:prstGeom>
          </p:spPr>
          <p:txBody>
            <a:bodyPr wrap="square">
              <a:spAutoFit/>
            </a:bodyPr>
            <a:lstStyle/>
            <a:p>
              <a:r>
                <a:rPr lang="en-US" sz="1200" dirty="0"/>
                <a:t>INEPT (</a:t>
              </a:r>
              <a:r>
                <a:rPr lang="en-US" sz="1200" dirty="0" err="1"/>
                <a:t>magn</a:t>
              </a:r>
              <a:r>
                <a:rPr lang="en-US" sz="1200" dirty="0"/>
                <a:t>. transfer)</a:t>
              </a:r>
              <a:endParaRPr lang="LID4096" sz="1200" dirty="0"/>
            </a:p>
          </p:txBody>
        </p:sp>
      </p:grpSp>
      <p:pic>
        <p:nvPicPr>
          <p:cNvPr id="2052" name="Picture 4" descr="Protein NMR. 15N T2 Relaxation">
            <a:extLst>
              <a:ext uri="{FF2B5EF4-FFF2-40B4-BE49-F238E27FC236}">
                <a16:creationId xmlns:a16="http://schemas.microsoft.com/office/drawing/2014/main" id="{EB7EDCC1-6E32-4AC6-A7CE-3B1EE5701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442" y="4187696"/>
            <a:ext cx="4509852" cy="18845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5N{1H} NOE">
            <a:extLst>
              <a:ext uri="{FF2B5EF4-FFF2-40B4-BE49-F238E27FC236}">
                <a16:creationId xmlns:a16="http://schemas.microsoft.com/office/drawing/2014/main" id="{27B3CE89-8DF2-4613-B711-D89D22E573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214" y="4188327"/>
            <a:ext cx="3169606" cy="18203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77168D-8439-4481-8C6F-FA5B08669328}"/>
              </a:ext>
            </a:extLst>
          </p:cNvPr>
          <p:cNvSpPr/>
          <p:nvPr/>
        </p:nvSpPr>
        <p:spPr>
          <a:xfrm>
            <a:off x="8375690" y="406370"/>
            <a:ext cx="3637722" cy="1619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TextBox 24">
            <a:extLst>
              <a:ext uri="{FF2B5EF4-FFF2-40B4-BE49-F238E27FC236}">
                <a16:creationId xmlns:a16="http://schemas.microsoft.com/office/drawing/2014/main" id="{3149CE42-CD2E-491C-AA49-30188510CCE3}"/>
              </a:ext>
            </a:extLst>
          </p:cNvPr>
          <p:cNvSpPr txBox="1"/>
          <p:nvPr/>
        </p:nvSpPr>
        <p:spPr>
          <a:xfrm>
            <a:off x="1188558" y="3875100"/>
            <a:ext cx="1910592" cy="369332"/>
          </a:xfrm>
          <a:prstGeom prst="rect">
            <a:avLst/>
          </a:prstGeom>
          <a:noFill/>
        </p:spPr>
        <p:txBody>
          <a:bodyPr wrap="square" rtlCol="0">
            <a:spAutoFit/>
          </a:bodyPr>
          <a:lstStyle/>
          <a:p>
            <a:r>
              <a:rPr lang="en-US" i="1" dirty="0"/>
              <a:t>Measure </a:t>
            </a:r>
            <a:r>
              <a:rPr lang="en-US" i="1" baseline="30000" dirty="0"/>
              <a:t>15</a:t>
            </a:r>
            <a:r>
              <a:rPr lang="en-US" i="1" dirty="0"/>
              <a:t>N T1</a:t>
            </a:r>
            <a:endParaRPr lang="LID4096" i="1" dirty="0"/>
          </a:p>
        </p:txBody>
      </p:sp>
      <p:sp>
        <p:nvSpPr>
          <p:cNvPr id="29" name="TextBox 28">
            <a:extLst>
              <a:ext uri="{FF2B5EF4-FFF2-40B4-BE49-F238E27FC236}">
                <a16:creationId xmlns:a16="http://schemas.microsoft.com/office/drawing/2014/main" id="{27D7FF66-31FD-44B5-94B7-81F26286C739}"/>
              </a:ext>
            </a:extLst>
          </p:cNvPr>
          <p:cNvSpPr txBox="1"/>
          <p:nvPr/>
        </p:nvSpPr>
        <p:spPr>
          <a:xfrm>
            <a:off x="5641289" y="3875100"/>
            <a:ext cx="1910592" cy="369332"/>
          </a:xfrm>
          <a:prstGeom prst="rect">
            <a:avLst/>
          </a:prstGeom>
          <a:noFill/>
        </p:spPr>
        <p:txBody>
          <a:bodyPr wrap="square" rtlCol="0">
            <a:spAutoFit/>
          </a:bodyPr>
          <a:lstStyle/>
          <a:p>
            <a:r>
              <a:rPr lang="en-US" i="1" dirty="0"/>
              <a:t>Measure </a:t>
            </a:r>
            <a:r>
              <a:rPr lang="en-US" i="1" baseline="30000" dirty="0"/>
              <a:t>15</a:t>
            </a:r>
            <a:r>
              <a:rPr lang="en-US" i="1" dirty="0"/>
              <a:t>N T2</a:t>
            </a:r>
            <a:endParaRPr lang="LID4096" i="1" dirty="0"/>
          </a:p>
        </p:txBody>
      </p:sp>
      <p:sp>
        <p:nvSpPr>
          <p:cNvPr id="30" name="TextBox 29">
            <a:extLst>
              <a:ext uri="{FF2B5EF4-FFF2-40B4-BE49-F238E27FC236}">
                <a16:creationId xmlns:a16="http://schemas.microsoft.com/office/drawing/2014/main" id="{4E6FEA25-C00A-4E8C-8409-5EC2CFB1D98C}"/>
              </a:ext>
            </a:extLst>
          </p:cNvPr>
          <p:cNvSpPr txBox="1"/>
          <p:nvPr/>
        </p:nvSpPr>
        <p:spPr>
          <a:xfrm>
            <a:off x="9513229" y="3598101"/>
            <a:ext cx="2248522" cy="646331"/>
          </a:xfrm>
          <a:prstGeom prst="rect">
            <a:avLst/>
          </a:prstGeom>
          <a:noFill/>
        </p:spPr>
        <p:txBody>
          <a:bodyPr wrap="square" rtlCol="0">
            <a:spAutoFit/>
          </a:bodyPr>
          <a:lstStyle/>
          <a:p>
            <a:pPr algn="ctr"/>
            <a:r>
              <a:rPr lang="en-US" i="1" dirty="0"/>
              <a:t>Measure </a:t>
            </a:r>
            <a:r>
              <a:rPr lang="en-US" i="1" baseline="30000" dirty="0"/>
              <a:t>1</a:t>
            </a:r>
            <a:r>
              <a:rPr lang="en-US" i="1" dirty="0"/>
              <a:t>H- </a:t>
            </a:r>
            <a:r>
              <a:rPr lang="en-US" i="1" baseline="30000" dirty="0"/>
              <a:t>15</a:t>
            </a:r>
            <a:r>
              <a:rPr lang="en-US" i="1" dirty="0"/>
              <a:t>N NOE (cross relaxation)</a:t>
            </a:r>
            <a:endParaRPr lang="LID4096" i="1" dirty="0"/>
          </a:p>
        </p:txBody>
      </p:sp>
      <p:sp>
        <p:nvSpPr>
          <p:cNvPr id="26" name="TextBox 25">
            <a:extLst>
              <a:ext uri="{FF2B5EF4-FFF2-40B4-BE49-F238E27FC236}">
                <a16:creationId xmlns:a16="http://schemas.microsoft.com/office/drawing/2014/main" id="{9D43823B-298F-4189-A471-184AFD543524}"/>
              </a:ext>
            </a:extLst>
          </p:cNvPr>
          <p:cNvSpPr txBox="1"/>
          <p:nvPr/>
        </p:nvSpPr>
        <p:spPr>
          <a:xfrm>
            <a:off x="120015" y="1215995"/>
            <a:ext cx="1480087" cy="369332"/>
          </a:xfrm>
          <a:prstGeom prst="rect">
            <a:avLst/>
          </a:prstGeom>
          <a:noFill/>
        </p:spPr>
        <p:txBody>
          <a:bodyPr wrap="square" rtlCol="0">
            <a:spAutoFit/>
          </a:bodyPr>
          <a:lstStyle/>
          <a:p>
            <a:r>
              <a:rPr lang="en-US" b="1" dirty="0"/>
              <a:t>Basic HSQC</a:t>
            </a:r>
            <a:endParaRPr lang="LID4096" b="1" dirty="0"/>
          </a:p>
        </p:txBody>
      </p:sp>
      <p:sp>
        <p:nvSpPr>
          <p:cNvPr id="32" name="TextBox 31">
            <a:extLst>
              <a:ext uri="{FF2B5EF4-FFF2-40B4-BE49-F238E27FC236}">
                <a16:creationId xmlns:a16="http://schemas.microsoft.com/office/drawing/2014/main" id="{4B2E21E9-F0EB-4B52-954F-2DA7EA102625}"/>
              </a:ext>
            </a:extLst>
          </p:cNvPr>
          <p:cNvSpPr txBox="1"/>
          <p:nvPr/>
        </p:nvSpPr>
        <p:spPr>
          <a:xfrm>
            <a:off x="120015" y="3429000"/>
            <a:ext cx="5975985" cy="369332"/>
          </a:xfrm>
          <a:prstGeom prst="rect">
            <a:avLst/>
          </a:prstGeom>
          <a:noFill/>
        </p:spPr>
        <p:txBody>
          <a:bodyPr wrap="square" rtlCol="0">
            <a:spAutoFit/>
          </a:bodyPr>
          <a:lstStyle/>
          <a:p>
            <a:r>
              <a:rPr lang="en-US" b="1" dirty="0"/>
              <a:t>HSQCs modified to “feel” different kinds of relaxation</a:t>
            </a:r>
            <a:endParaRPr lang="LID4096" b="1" dirty="0"/>
          </a:p>
        </p:txBody>
      </p:sp>
      <p:cxnSp>
        <p:nvCxnSpPr>
          <p:cNvPr id="28" name="Straight Connector 27">
            <a:extLst>
              <a:ext uri="{FF2B5EF4-FFF2-40B4-BE49-F238E27FC236}">
                <a16:creationId xmlns:a16="http://schemas.microsoft.com/office/drawing/2014/main" id="{07F4126B-0875-4DEE-A76E-EC0C526F5823}"/>
              </a:ext>
            </a:extLst>
          </p:cNvPr>
          <p:cNvCxnSpPr/>
          <p:nvPr/>
        </p:nvCxnSpPr>
        <p:spPr>
          <a:xfrm>
            <a:off x="35981" y="3081130"/>
            <a:ext cx="12102839" cy="0"/>
          </a:xfrm>
          <a:prstGeom prst="line">
            <a:avLst/>
          </a:prstGeom>
        </p:spPr>
        <p:style>
          <a:lnRef idx="3">
            <a:schemeClr val="accent3"/>
          </a:lnRef>
          <a:fillRef idx="0">
            <a:schemeClr val="accent3"/>
          </a:fillRef>
          <a:effectRef idx="2">
            <a:schemeClr val="accent3"/>
          </a:effectRef>
          <a:fontRef idx="minor">
            <a:schemeClr val="tx1"/>
          </a:fontRef>
        </p:style>
      </p:cxnSp>
      <p:sp>
        <p:nvSpPr>
          <p:cNvPr id="35" name="TextBox 34">
            <a:extLst>
              <a:ext uri="{FF2B5EF4-FFF2-40B4-BE49-F238E27FC236}">
                <a16:creationId xmlns:a16="http://schemas.microsoft.com/office/drawing/2014/main" id="{DEE13F66-78E8-4BD7-B51C-CB394A41F852}"/>
              </a:ext>
            </a:extLst>
          </p:cNvPr>
          <p:cNvSpPr txBox="1"/>
          <p:nvPr/>
        </p:nvSpPr>
        <p:spPr>
          <a:xfrm>
            <a:off x="9239255" y="6482682"/>
            <a:ext cx="1910592" cy="369332"/>
          </a:xfrm>
          <a:prstGeom prst="rect">
            <a:avLst/>
          </a:prstGeom>
          <a:noFill/>
        </p:spPr>
        <p:txBody>
          <a:bodyPr wrap="square" rtlCol="0">
            <a:spAutoFit/>
          </a:bodyPr>
          <a:lstStyle/>
          <a:p>
            <a:r>
              <a:rPr lang="en-US" dirty="0"/>
              <a:t>Tens more…</a:t>
            </a:r>
            <a:endParaRPr lang="LID4096" dirty="0"/>
          </a:p>
        </p:txBody>
      </p:sp>
      <p:sp>
        <p:nvSpPr>
          <p:cNvPr id="31" name="Rectangle 30">
            <a:extLst>
              <a:ext uri="{FF2B5EF4-FFF2-40B4-BE49-F238E27FC236}">
                <a16:creationId xmlns:a16="http://schemas.microsoft.com/office/drawing/2014/main" id="{63BA8B70-F041-4DD8-9481-9086214F0B2A}"/>
              </a:ext>
            </a:extLst>
          </p:cNvPr>
          <p:cNvSpPr/>
          <p:nvPr/>
        </p:nvSpPr>
        <p:spPr>
          <a:xfrm>
            <a:off x="120015" y="47353"/>
            <a:ext cx="3130344" cy="492443"/>
          </a:xfrm>
          <a:prstGeom prst="rect">
            <a:avLst/>
          </a:prstGeom>
        </p:spPr>
        <p:txBody>
          <a:bodyPr wrap="none">
            <a:spAutoFit/>
          </a:bodyPr>
          <a:lstStyle/>
          <a:p>
            <a:r>
              <a:rPr lang="en-US" sz="2600" b="1" dirty="0"/>
              <a:t>Measuring relaxation</a:t>
            </a:r>
            <a:endParaRPr lang="LID4096" sz="2600" dirty="0"/>
          </a:p>
        </p:txBody>
      </p:sp>
    </p:spTree>
    <p:extLst>
      <p:ext uri="{BB962C8B-B14F-4D97-AF65-F5344CB8AC3E}">
        <p14:creationId xmlns:p14="http://schemas.microsoft.com/office/powerpoint/2010/main" val="257062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4E05F65-29CE-4A2D-9F94-85B688080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688" y="106604"/>
            <a:ext cx="6678313" cy="2978167"/>
          </a:xfrm>
          <a:prstGeom prst="rect">
            <a:avLst/>
          </a:prstGeom>
        </p:spPr>
      </p:pic>
      <p:pic>
        <p:nvPicPr>
          <p:cNvPr id="3" name="Graphic 2">
            <a:extLst>
              <a:ext uri="{FF2B5EF4-FFF2-40B4-BE49-F238E27FC236}">
                <a16:creationId xmlns:a16="http://schemas.microsoft.com/office/drawing/2014/main" id="{94A63738-11CB-4F4D-8638-B75CA946C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87" y="341312"/>
            <a:ext cx="1376025" cy="625466"/>
          </a:xfrm>
          <a:prstGeom prst="rect">
            <a:avLst/>
          </a:prstGeom>
        </p:spPr>
      </p:pic>
      <p:pic>
        <p:nvPicPr>
          <p:cNvPr id="12" name="Picture 11">
            <a:extLst>
              <a:ext uri="{FF2B5EF4-FFF2-40B4-BE49-F238E27FC236}">
                <a16:creationId xmlns:a16="http://schemas.microsoft.com/office/drawing/2014/main" id="{E67F3BFF-EDC4-4764-A587-DF03CCF0ED15}"/>
              </a:ext>
            </a:extLst>
          </p:cNvPr>
          <p:cNvPicPr>
            <a:picLocks noChangeAspect="1"/>
          </p:cNvPicPr>
          <p:nvPr/>
        </p:nvPicPr>
        <p:blipFill>
          <a:blip r:embed="rId5"/>
          <a:stretch>
            <a:fillRect/>
          </a:stretch>
        </p:blipFill>
        <p:spPr>
          <a:xfrm>
            <a:off x="98162" y="1461052"/>
            <a:ext cx="3748881" cy="1623719"/>
          </a:xfrm>
          <a:prstGeom prst="rect">
            <a:avLst/>
          </a:prstGeom>
        </p:spPr>
      </p:pic>
      <p:sp>
        <p:nvSpPr>
          <p:cNvPr id="17" name="Oval 16">
            <a:extLst>
              <a:ext uri="{FF2B5EF4-FFF2-40B4-BE49-F238E27FC236}">
                <a16:creationId xmlns:a16="http://schemas.microsoft.com/office/drawing/2014/main" id="{3E36F78B-7728-4C66-91C8-62AD83A02D29}"/>
              </a:ext>
            </a:extLst>
          </p:cNvPr>
          <p:cNvSpPr/>
          <p:nvPr/>
        </p:nvSpPr>
        <p:spPr>
          <a:xfrm>
            <a:off x="7608943" y="1642581"/>
            <a:ext cx="441753" cy="4387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Oval 17">
            <a:extLst>
              <a:ext uri="{FF2B5EF4-FFF2-40B4-BE49-F238E27FC236}">
                <a16:creationId xmlns:a16="http://schemas.microsoft.com/office/drawing/2014/main" id="{BC955C4C-00D8-4794-AF4A-B287D68B78AD}"/>
              </a:ext>
            </a:extLst>
          </p:cNvPr>
          <p:cNvSpPr/>
          <p:nvPr/>
        </p:nvSpPr>
        <p:spPr>
          <a:xfrm>
            <a:off x="10903860" y="2030018"/>
            <a:ext cx="441753" cy="4387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0" name="Group 39">
            <a:extLst>
              <a:ext uri="{FF2B5EF4-FFF2-40B4-BE49-F238E27FC236}">
                <a16:creationId xmlns:a16="http://schemas.microsoft.com/office/drawing/2014/main" id="{4CD961AF-7D9F-4637-8A62-27F91FDD24A9}"/>
              </a:ext>
            </a:extLst>
          </p:cNvPr>
          <p:cNvGrpSpPr/>
          <p:nvPr/>
        </p:nvGrpSpPr>
        <p:grpSpPr>
          <a:xfrm>
            <a:off x="62424" y="3579045"/>
            <a:ext cx="3510853" cy="1568393"/>
            <a:chOff x="331787" y="3828555"/>
            <a:chExt cx="4365628" cy="1950244"/>
          </a:xfrm>
        </p:grpSpPr>
        <p:pic>
          <p:nvPicPr>
            <p:cNvPr id="14" name="Graphic 13">
              <a:extLst>
                <a:ext uri="{FF2B5EF4-FFF2-40B4-BE49-F238E27FC236}">
                  <a16:creationId xmlns:a16="http://schemas.microsoft.com/office/drawing/2014/main" id="{1F71AF66-F8C8-4CA5-861E-767E029628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249" y="3828555"/>
              <a:ext cx="3649665" cy="785813"/>
            </a:xfrm>
            <a:prstGeom prst="rect">
              <a:avLst/>
            </a:prstGeom>
          </p:spPr>
        </p:pic>
        <p:pic>
          <p:nvPicPr>
            <p:cNvPr id="16" name="Graphic 15">
              <a:extLst>
                <a:ext uri="{FF2B5EF4-FFF2-40B4-BE49-F238E27FC236}">
                  <a16:creationId xmlns:a16="http://schemas.microsoft.com/office/drawing/2014/main" id="{5B3A9B8B-D685-4BF6-9BE8-BB143E40C1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87" y="4985842"/>
              <a:ext cx="4365628" cy="785813"/>
            </a:xfrm>
            <a:prstGeom prst="rect">
              <a:avLst/>
            </a:prstGeom>
          </p:spPr>
        </p:pic>
        <p:sp>
          <p:nvSpPr>
            <p:cNvPr id="19" name="Oval 18">
              <a:extLst>
                <a:ext uri="{FF2B5EF4-FFF2-40B4-BE49-F238E27FC236}">
                  <a16:creationId xmlns:a16="http://schemas.microsoft.com/office/drawing/2014/main" id="{5BCAA47D-5B4F-40CD-A1D3-98AF5FFD22F7}"/>
                </a:ext>
              </a:extLst>
            </p:cNvPr>
            <p:cNvSpPr/>
            <p:nvPr/>
          </p:nvSpPr>
          <p:spPr>
            <a:xfrm>
              <a:off x="3764760" y="4233369"/>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Oval 21">
              <a:extLst>
                <a:ext uri="{FF2B5EF4-FFF2-40B4-BE49-F238E27FC236}">
                  <a16:creationId xmlns:a16="http://schemas.microsoft.com/office/drawing/2014/main" id="{EDCC7B6E-062E-44A2-BBD9-ACF907EA3678}"/>
                </a:ext>
              </a:extLst>
            </p:cNvPr>
            <p:cNvSpPr/>
            <p:nvPr/>
          </p:nvSpPr>
          <p:spPr>
            <a:xfrm>
              <a:off x="3345657" y="3845226"/>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Oval 22">
              <a:extLst>
                <a:ext uri="{FF2B5EF4-FFF2-40B4-BE49-F238E27FC236}">
                  <a16:creationId xmlns:a16="http://schemas.microsoft.com/office/drawing/2014/main" id="{7DA901D9-0D37-41AB-BD43-A2ABB7D56C87}"/>
                </a:ext>
              </a:extLst>
            </p:cNvPr>
            <p:cNvSpPr/>
            <p:nvPr/>
          </p:nvSpPr>
          <p:spPr>
            <a:xfrm>
              <a:off x="1946277" y="3893643"/>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Oval 25">
              <a:extLst>
                <a:ext uri="{FF2B5EF4-FFF2-40B4-BE49-F238E27FC236}">
                  <a16:creationId xmlns:a16="http://schemas.microsoft.com/office/drawing/2014/main" id="{561358D8-00D4-48D1-A21D-E5BF58152778}"/>
                </a:ext>
              </a:extLst>
            </p:cNvPr>
            <p:cNvSpPr/>
            <p:nvPr/>
          </p:nvSpPr>
          <p:spPr>
            <a:xfrm>
              <a:off x="2022874" y="4233369"/>
              <a:ext cx="789384" cy="41274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Oval 28">
              <a:extLst>
                <a:ext uri="{FF2B5EF4-FFF2-40B4-BE49-F238E27FC236}">
                  <a16:creationId xmlns:a16="http://schemas.microsoft.com/office/drawing/2014/main" id="{62685B7E-50EF-48EE-8DF9-419703071096}"/>
                </a:ext>
              </a:extLst>
            </p:cNvPr>
            <p:cNvSpPr/>
            <p:nvPr/>
          </p:nvSpPr>
          <p:spPr>
            <a:xfrm>
              <a:off x="2421733" y="5019182"/>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Oval 29">
              <a:extLst>
                <a:ext uri="{FF2B5EF4-FFF2-40B4-BE49-F238E27FC236}">
                  <a16:creationId xmlns:a16="http://schemas.microsoft.com/office/drawing/2014/main" id="{9D4D9864-F927-496A-B5C9-7BA25956644D}"/>
                </a:ext>
              </a:extLst>
            </p:cNvPr>
            <p:cNvSpPr/>
            <p:nvPr/>
          </p:nvSpPr>
          <p:spPr>
            <a:xfrm>
              <a:off x="2498330" y="5358908"/>
              <a:ext cx="789384" cy="41274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Oval 30">
              <a:extLst>
                <a:ext uri="{FF2B5EF4-FFF2-40B4-BE49-F238E27FC236}">
                  <a16:creationId xmlns:a16="http://schemas.microsoft.com/office/drawing/2014/main" id="{6CF881C4-E67E-424A-903D-339EE048477A}"/>
                </a:ext>
              </a:extLst>
            </p:cNvPr>
            <p:cNvSpPr/>
            <p:nvPr/>
          </p:nvSpPr>
          <p:spPr>
            <a:xfrm>
              <a:off x="3788571" y="5026326"/>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Oval 31">
              <a:extLst>
                <a:ext uri="{FF2B5EF4-FFF2-40B4-BE49-F238E27FC236}">
                  <a16:creationId xmlns:a16="http://schemas.microsoft.com/office/drawing/2014/main" id="{3BB92324-4E77-4B14-B4B2-812A7FCEFE41}"/>
                </a:ext>
              </a:extLst>
            </p:cNvPr>
            <p:cNvSpPr/>
            <p:nvPr/>
          </p:nvSpPr>
          <p:spPr>
            <a:xfrm>
              <a:off x="3865168" y="5366052"/>
              <a:ext cx="789384" cy="41274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Oval 32">
              <a:extLst>
                <a:ext uri="{FF2B5EF4-FFF2-40B4-BE49-F238E27FC236}">
                  <a16:creationId xmlns:a16="http://schemas.microsoft.com/office/drawing/2014/main" id="{F3E80B78-7CAE-4246-A0E7-EAC8920DEA92}"/>
                </a:ext>
              </a:extLst>
            </p:cNvPr>
            <p:cNvSpPr/>
            <p:nvPr/>
          </p:nvSpPr>
          <p:spPr>
            <a:xfrm>
              <a:off x="1458121" y="5204919"/>
              <a:ext cx="475456" cy="388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35" name="Graphic 34">
            <a:extLst>
              <a:ext uri="{FF2B5EF4-FFF2-40B4-BE49-F238E27FC236}">
                <a16:creationId xmlns:a16="http://schemas.microsoft.com/office/drawing/2014/main" id="{FFE323FA-38E6-4A56-848A-AA110827B9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7240" y="3895022"/>
            <a:ext cx="1510521" cy="546665"/>
          </a:xfrm>
          <a:prstGeom prst="rect">
            <a:avLst/>
          </a:prstGeom>
        </p:spPr>
      </p:pic>
      <p:sp>
        <p:nvSpPr>
          <p:cNvPr id="36" name="Rectangle 35">
            <a:extLst>
              <a:ext uri="{FF2B5EF4-FFF2-40B4-BE49-F238E27FC236}">
                <a16:creationId xmlns:a16="http://schemas.microsoft.com/office/drawing/2014/main" id="{5BB55D19-742C-4595-9762-5941FBEA2972}"/>
              </a:ext>
            </a:extLst>
          </p:cNvPr>
          <p:cNvSpPr/>
          <p:nvPr/>
        </p:nvSpPr>
        <p:spPr>
          <a:xfrm>
            <a:off x="21893" y="6332022"/>
            <a:ext cx="4772332" cy="369332"/>
          </a:xfrm>
          <a:prstGeom prst="rect">
            <a:avLst/>
          </a:prstGeom>
        </p:spPr>
        <p:txBody>
          <a:bodyPr wrap="none">
            <a:spAutoFit/>
          </a:bodyPr>
          <a:lstStyle/>
          <a:p>
            <a:r>
              <a:rPr lang="LID4096" dirty="0">
                <a:hlinkClick r:id="rId12"/>
              </a:rPr>
              <a:t>https://en.wikipedia.org/wiki/Relaxation_(NMR)</a:t>
            </a:r>
            <a:r>
              <a:rPr lang="en-US" dirty="0"/>
              <a:t> </a:t>
            </a:r>
            <a:endParaRPr lang="LID4096" dirty="0"/>
          </a:p>
        </p:txBody>
      </p:sp>
      <p:pic>
        <p:nvPicPr>
          <p:cNvPr id="39" name="Picture 2" descr="REFOCUSED INEPT BLOCK">
            <a:extLst>
              <a:ext uri="{FF2B5EF4-FFF2-40B4-BE49-F238E27FC236}">
                <a16:creationId xmlns:a16="http://schemas.microsoft.com/office/drawing/2014/main" id="{43A5CEEC-AFEA-4F16-A379-AABAC7144C07}"/>
              </a:ext>
            </a:extLst>
          </p:cNvPr>
          <p:cNvPicPr>
            <a:picLocks noChangeAspect="1" noChangeArrowheads="1"/>
          </p:cNvPicPr>
          <p:nvPr/>
        </p:nvPicPr>
        <p:blipFill>
          <a:blip r:embed="rId13">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6070378" y="-20984"/>
            <a:ext cx="2071114" cy="9877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Protein NMR. 15N T2 Relaxation">
            <a:extLst>
              <a:ext uri="{FF2B5EF4-FFF2-40B4-BE49-F238E27FC236}">
                <a16:creationId xmlns:a16="http://schemas.microsoft.com/office/drawing/2014/main" id="{1F0C88DB-8835-4580-B22F-2455F7E075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4731" y="-20984"/>
            <a:ext cx="2347269" cy="98084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AF1EF5A-927B-433E-93EC-499C4BD8EBF4}"/>
              </a:ext>
            </a:extLst>
          </p:cNvPr>
          <p:cNvSpPr txBox="1"/>
          <p:nvPr/>
        </p:nvSpPr>
        <p:spPr>
          <a:xfrm>
            <a:off x="4088959" y="15975"/>
            <a:ext cx="1376025" cy="369332"/>
          </a:xfrm>
          <a:prstGeom prst="rect">
            <a:avLst/>
          </a:prstGeom>
          <a:solidFill>
            <a:schemeClr val="bg1"/>
          </a:solidFill>
        </p:spPr>
        <p:txBody>
          <a:bodyPr wrap="square" rtlCol="0">
            <a:spAutoFit/>
          </a:bodyPr>
          <a:lstStyle/>
          <a:p>
            <a:r>
              <a:rPr lang="en-US" b="1" dirty="0"/>
              <a:t>T</a:t>
            </a:r>
            <a:r>
              <a:rPr lang="en-US" b="1" baseline="-25000" dirty="0"/>
              <a:t>1 measurement</a:t>
            </a:r>
            <a:endParaRPr lang="LID4096" b="1" baseline="-25000" dirty="0"/>
          </a:p>
        </p:txBody>
      </p:sp>
      <p:sp>
        <p:nvSpPr>
          <p:cNvPr id="43" name="TextBox 42">
            <a:extLst>
              <a:ext uri="{FF2B5EF4-FFF2-40B4-BE49-F238E27FC236}">
                <a16:creationId xmlns:a16="http://schemas.microsoft.com/office/drawing/2014/main" id="{B5E83F9A-4998-4D01-98FA-530888F59238}"/>
              </a:ext>
            </a:extLst>
          </p:cNvPr>
          <p:cNvSpPr txBox="1"/>
          <p:nvPr/>
        </p:nvSpPr>
        <p:spPr>
          <a:xfrm>
            <a:off x="8314208" y="15975"/>
            <a:ext cx="1376025" cy="369332"/>
          </a:xfrm>
          <a:prstGeom prst="rect">
            <a:avLst/>
          </a:prstGeom>
          <a:solidFill>
            <a:schemeClr val="bg1"/>
          </a:solidFill>
        </p:spPr>
        <p:txBody>
          <a:bodyPr wrap="square" rtlCol="0">
            <a:spAutoFit/>
          </a:bodyPr>
          <a:lstStyle/>
          <a:p>
            <a:r>
              <a:rPr lang="en-US" b="1" dirty="0"/>
              <a:t>T</a:t>
            </a:r>
            <a:r>
              <a:rPr lang="en-US" b="1" baseline="-25000" dirty="0"/>
              <a:t>2 measurement</a:t>
            </a:r>
            <a:endParaRPr lang="LID4096" b="1" baseline="-25000" dirty="0"/>
          </a:p>
        </p:txBody>
      </p:sp>
      <p:sp>
        <p:nvSpPr>
          <p:cNvPr id="44" name="TextBox 43">
            <a:extLst>
              <a:ext uri="{FF2B5EF4-FFF2-40B4-BE49-F238E27FC236}">
                <a16:creationId xmlns:a16="http://schemas.microsoft.com/office/drawing/2014/main" id="{CF63ADE6-937D-46EB-8339-51ED2472DE1B}"/>
              </a:ext>
            </a:extLst>
          </p:cNvPr>
          <p:cNvSpPr txBox="1"/>
          <p:nvPr/>
        </p:nvSpPr>
        <p:spPr>
          <a:xfrm>
            <a:off x="7694119" y="3628703"/>
            <a:ext cx="3484658" cy="369332"/>
          </a:xfrm>
          <a:prstGeom prst="rect">
            <a:avLst/>
          </a:prstGeom>
          <a:solidFill>
            <a:schemeClr val="bg1"/>
          </a:solidFill>
        </p:spPr>
        <p:txBody>
          <a:bodyPr wrap="square" rtlCol="0">
            <a:spAutoFit/>
          </a:bodyPr>
          <a:lstStyle/>
          <a:p>
            <a:r>
              <a:rPr lang="en-US" b="1" baseline="30000" dirty="0"/>
              <a:t>1</a:t>
            </a:r>
            <a:r>
              <a:rPr lang="en-US" b="1" dirty="0"/>
              <a:t>H-</a:t>
            </a:r>
            <a:r>
              <a:rPr lang="en-US" b="1" baseline="30000" dirty="0"/>
              <a:t>15</a:t>
            </a:r>
            <a:r>
              <a:rPr lang="en-US" b="1" dirty="0"/>
              <a:t>N NOE measurement</a:t>
            </a:r>
            <a:endParaRPr lang="LID4096" b="1" baseline="-25000" dirty="0"/>
          </a:p>
        </p:txBody>
      </p:sp>
      <p:pic>
        <p:nvPicPr>
          <p:cNvPr id="45" name="Picture 6" descr="15N{1H} NOE">
            <a:extLst>
              <a:ext uri="{FF2B5EF4-FFF2-40B4-BE49-F238E27FC236}">
                <a16:creationId xmlns:a16="http://schemas.microsoft.com/office/drawing/2014/main" id="{3DE0887D-3885-492F-A830-FEDF38246E8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4197" y="4020769"/>
            <a:ext cx="4772332" cy="2740867"/>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B668D73D-7807-46A3-81E1-1E815E47D198}"/>
              </a:ext>
            </a:extLst>
          </p:cNvPr>
          <p:cNvCxnSpPr/>
          <p:nvPr/>
        </p:nvCxnSpPr>
        <p:spPr>
          <a:xfrm>
            <a:off x="7176052" y="4320074"/>
            <a:ext cx="278296" cy="3413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73270B82-1165-4D83-A3C1-DCA7C15FBFD5}"/>
              </a:ext>
            </a:extLst>
          </p:cNvPr>
          <p:cNvSpPr txBox="1"/>
          <p:nvPr/>
        </p:nvSpPr>
        <p:spPr>
          <a:xfrm>
            <a:off x="6126130" y="3990610"/>
            <a:ext cx="2441465" cy="369332"/>
          </a:xfrm>
          <a:prstGeom prst="rect">
            <a:avLst/>
          </a:prstGeom>
          <a:noFill/>
        </p:spPr>
        <p:txBody>
          <a:bodyPr wrap="square" rtlCol="0">
            <a:spAutoFit/>
          </a:bodyPr>
          <a:lstStyle/>
          <a:p>
            <a:r>
              <a:rPr lang="en-US" dirty="0"/>
              <a:t>NOE = </a:t>
            </a:r>
            <a:r>
              <a:rPr lang="en-US" dirty="0" err="1"/>
              <a:t>irr</a:t>
            </a:r>
            <a:r>
              <a:rPr lang="en-US" dirty="0"/>
              <a:t>/</a:t>
            </a:r>
            <a:r>
              <a:rPr lang="en-US" dirty="0" err="1"/>
              <a:t>noirr</a:t>
            </a:r>
            <a:endParaRPr lang="LID4096" dirty="0"/>
          </a:p>
        </p:txBody>
      </p:sp>
      <p:sp>
        <p:nvSpPr>
          <p:cNvPr id="49" name="TextBox 48">
            <a:extLst>
              <a:ext uri="{FF2B5EF4-FFF2-40B4-BE49-F238E27FC236}">
                <a16:creationId xmlns:a16="http://schemas.microsoft.com/office/drawing/2014/main" id="{3FDE331D-86DB-4CBA-A808-C12D07FBBC21}"/>
              </a:ext>
            </a:extLst>
          </p:cNvPr>
          <p:cNvSpPr txBox="1"/>
          <p:nvPr/>
        </p:nvSpPr>
        <p:spPr>
          <a:xfrm>
            <a:off x="208722" y="5476461"/>
            <a:ext cx="4094921" cy="646331"/>
          </a:xfrm>
          <a:prstGeom prst="rect">
            <a:avLst/>
          </a:prstGeom>
          <a:noFill/>
        </p:spPr>
        <p:txBody>
          <a:bodyPr wrap="square" rtlCol="0">
            <a:spAutoFit/>
          </a:bodyPr>
          <a:lstStyle/>
          <a:p>
            <a:pPr algn="ctr"/>
            <a:r>
              <a:rPr lang="en-US" dirty="0">
                <a:sym typeface="Wingdings" panose="05000000000000000000" pitchFamily="2" charset="2"/>
              </a:rPr>
              <a:t> </a:t>
            </a:r>
            <a:r>
              <a:rPr lang="en-US" baseline="30000" dirty="0">
                <a:sym typeface="Wingdings" panose="05000000000000000000" pitchFamily="2" charset="2"/>
              </a:rPr>
              <a:t>15</a:t>
            </a:r>
            <a:r>
              <a:rPr lang="en-US" dirty="0">
                <a:sym typeface="Wingdings" panose="05000000000000000000" pitchFamily="2" charset="2"/>
              </a:rPr>
              <a:t>N relaxation reports on global tumbling + local motions</a:t>
            </a:r>
            <a:endParaRPr lang="LID4096" dirty="0"/>
          </a:p>
        </p:txBody>
      </p:sp>
    </p:spTree>
    <p:extLst>
      <p:ext uri="{BB962C8B-B14F-4D97-AF65-F5344CB8AC3E}">
        <p14:creationId xmlns:p14="http://schemas.microsoft.com/office/powerpoint/2010/main" val="622549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305368" y="3096251"/>
            <a:ext cx="8986345" cy="1749972"/>
          </a:xfrm>
          <a:prstGeom prst="rect">
            <a:avLst/>
          </a:prstGeom>
          <a:gradFill flip="none" rotWithShape="1">
            <a:gsLst>
              <a:gs pos="0">
                <a:srgbClr val="92D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05368" y="1677354"/>
            <a:ext cx="8986345" cy="1434662"/>
          </a:xfrm>
          <a:prstGeom prst="rect">
            <a:avLst/>
          </a:prstGeom>
          <a:gradFill flip="none" rotWithShape="1">
            <a:gsLst>
              <a:gs pos="0">
                <a:srgbClr val="92D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p:cNvSpPr>
            <a:spLocks noGrp="1" noChangeArrowheads="1"/>
          </p:cNvSpPr>
          <p:nvPr>
            <p:ph type="title"/>
          </p:nvPr>
        </p:nvSpPr>
        <p:spPr>
          <a:xfrm>
            <a:off x="0" y="0"/>
            <a:ext cx="12192000" cy="800512"/>
          </a:xfrm>
        </p:spPr>
        <p:txBody>
          <a:bodyPr>
            <a:normAutofit/>
          </a:bodyPr>
          <a:lstStyle/>
          <a:p>
            <a:pPr algn="ctr" defTabSz="831850"/>
            <a:r>
              <a:rPr lang="en-US" altLang="en-US" sz="2200" b="1" dirty="0">
                <a:latin typeface="Arial" charset="0"/>
              </a:rPr>
              <a:t>Characterizing Protein Dynamics through the most common </a:t>
            </a:r>
            <a:r>
              <a:rPr lang="en-US" altLang="en-US" sz="2200" b="1" baseline="30000" dirty="0">
                <a:latin typeface="Arial" charset="0"/>
              </a:rPr>
              <a:t>15</a:t>
            </a:r>
            <a:r>
              <a:rPr lang="en-US" altLang="en-US" sz="2200" b="1" dirty="0">
                <a:latin typeface="Arial" charset="0"/>
              </a:rPr>
              <a:t>N relaxation parameters</a:t>
            </a:r>
          </a:p>
        </p:txBody>
      </p:sp>
      <p:cxnSp>
        <p:nvCxnSpPr>
          <p:cNvPr id="3" name="Straight Connector 2"/>
          <p:cNvCxnSpPr/>
          <p:nvPr/>
        </p:nvCxnSpPr>
        <p:spPr>
          <a:xfrm>
            <a:off x="372928" y="1136010"/>
            <a:ext cx="889461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35530" y="692196"/>
            <a:ext cx="2125683" cy="430887"/>
          </a:xfrm>
          <a:prstGeom prst="rect">
            <a:avLst/>
          </a:prstGeom>
          <a:noFill/>
        </p:spPr>
        <p:txBody>
          <a:bodyPr wrap="square" rtlCol="0">
            <a:spAutoFit/>
          </a:bodyPr>
          <a:lstStyle/>
          <a:p>
            <a:pPr algn="ctr"/>
            <a:r>
              <a:rPr lang="en-US" sz="2200" b="1" dirty="0">
                <a:solidFill>
                  <a:srgbClr val="0070C0"/>
                </a:solidFill>
              </a:rPr>
              <a:t>Timescale</a:t>
            </a:r>
          </a:p>
        </p:txBody>
      </p:sp>
      <p:sp>
        <p:nvSpPr>
          <p:cNvPr id="6" name="TextBox 5"/>
          <p:cNvSpPr txBox="1"/>
          <p:nvPr/>
        </p:nvSpPr>
        <p:spPr>
          <a:xfrm>
            <a:off x="1014200" y="1203363"/>
            <a:ext cx="724394" cy="369332"/>
          </a:xfrm>
          <a:prstGeom prst="rect">
            <a:avLst/>
          </a:prstGeom>
          <a:noFill/>
        </p:spPr>
        <p:txBody>
          <a:bodyPr wrap="square" rtlCol="0">
            <a:spAutoFit/>
          </a:bodyPr>
          <a:lstStyle/>
          <a:p>
            <a:r>
              <a:rPr lang="en-US" dirty="0"/>
              <a:t>Days</a:t>
            </a:r>
          </a:p>
        </p:txBody>
      </p:sp>
      <p:sp>
        <p:nvSpPr>
          <p:cNvPr id="9" name="TextBox 8"/>
          <p:cNvSpPr txBox="1"/>
          <p:nvPr/>
        </p:nvSpPr>
        <p:spPr>
          <a:xfrm>
            <a:off x="1857348" y="1203363"/>
            <a:ext cx="843147" cy="369332"/>
          </a:xfrm>
          <a:prstGeom prst="rect">
            <a:avLst/>
          </a:prstGeom>
          <a:noFill/>
        </p:spPr>
        <p:txBody>
          <a:bodyPr wrap="square" rtlCol="0">
            <a:spAutoFit/>
          </a:bodyPr>
          <a:lstStyle/>
          <a:p>
            <a:r>
              <a:rPr lang="en-US" dirty="0"/>
              <a:t>Hours</a:t>
            </a:r>
          </a:p>
        </p:txBody>
      </p:sp>
      <p:sp>
        <p:nvSpPr>
          <p:cNvPr id="10" name="TextBox 9"/>
          <p:cNvSpPr txBox="1"/>
          <p:nvPr/>
        </p:nvSpPr>
        <p:spPr>
          <a:xfrm>
            <a:off x="2795499" y="1203363"/>
            <a:ext cx="1140031" cy="369332"/>
          </a:xfrm>
          <a:prstGeom prst="rect">
            <a:avLst/>
          </a:prstGeom>
          <a:noFill/>
        </p:spPr>
        <p:txBody>
          <a:bodyPr wrap="square" rtlCol="0">
            <a:spAutoFit/>
          </a:bodyPr>
          <a:lstStyle/>
          <a:p>
            <a:r>
              <a:rPr lang="en-US" dirty="0"/>
              <a:t>Seconds</a:t>
            </a:r>
          </a:p>
        </p:txBody>
      </p:sp>
      <p:sp>
        <p:nvSpPr>
          <p:cNvPr id="11" name="TextBox 10"/>
          <p:cNvSpPr txBox="1"/>
          <p:nvPr/>
        </p:nvSpPr>
        <p:spPr>
          <a:xfrm>
            <a:off x="4101786" y="1203363"/>
            <a:ext cx="950025" cy="369332"/>
          </a:xfrm>
          <a:prstGeom prst="rect">
            <a:avLst/>
          </a:prstGeom>
          <a:noFill/>
        </p:spPr>
        <p:txBody>
          <a:bodyPr wrap="square" rtlCol="0">
            <a:spAutoFit/>
          </a:bodyPr>
          <a:lstStyle/>
          <a:p>
            <a:pPr algn="ctr"/>
            <a:r>
              <a:rPr lang="en-US" dirty="0"/>
              <a:t>ms</a:t>
            </a:r>
          </a:p>
        </p:txBody>
      </p:sp>
      <p:sp>
        <p:nvSpPr>
          <p:cNvPr id="12" name="TextBox 11"/>
          <p:cNvSpPr txBox="1"/>
          <p:nvPr/>
        </p:nvSpPr>
        <p:spPr>
          <a:xfrm>
            <a:off x="5277443" y="1203363"/>
            <a:ext cx="950025" cy="369332"/>
          </a:xfrm>
          <a:prstGeom prst="rect">
            <a:avLst/>
          </a:prstGeom>
          <a:noFill/>
        </p:spPr>
        <p:txBody>
          <a:bodyPr wrap="square" rtlCol="0">
            <a:spAutoFit/>
          </a:bodyPr>
          <a:lstStyle/>
          <a:p>
            <a:pPr algn="ctr"/>
            <a:r>
              <a:rPr lang="en-US" dirty="0"/>
              <a:t>μs</a:t>
            </a:r>
          </a:p>
        </p:txBody>
      </p:sp>
      <p:sp>
        <p:nvSpPr>
          <p:cNvPr id="13" name="TextBox 12"/>
          <p:cNvSpPr txBox="1"/>
          <p:nvPr/>
        </p:nvSpPr>
        <p:spPr>
          <a:xfrm>
            <a:off x="6690607" y="1203363"/>
            <a:ext cx="950025" cy="369332"/>
          </a:xfrm>
          <a:prstGeom prst="rect">
            <a:avLst/>
          </a:prstGeom>
          <a:noFill/>
        </p:spPr>
        <p:txBody>
          <a:bodyPr wrap="square" rtlCol="0">
            <a:spAutoFit/>
          </a:bodyPr>
          <a:lstStyle/>
          <a:p>
            <a:pPr algn="ctr"/>
            <a:r>
              <a:rPr lang="en-US" dirty="0"/>
              <a:t>ns</a:t>
            </a:r>
          </a:p>
        </p:txBody>
      </p:sp>
      <p:sp>
        <p:nvSpPr>
          <p:cNvPr id="14" name="TextBox 13"/>
          <p:cNvSpPr txBox="1"/>
          <p:nvPr/>
        </p:nvSpPr>
        <p:spPr>
          <a:xfrm>
            <a:off x="8008768" y="1203363"/>
            <a:ext cx="950025" cy="369332"/>
          </a:xfrm>
          <a:prstGeom prst="rect">
            <a:avLst/>
          </a:prstGeom>
          <a:noFill/>
        </p:spPr>
        <p:txBody>
          <a:bodyPr wrap="square" rtlCol="0">
            <a:spAutoFit/>
          </a:bodyPr>
          <a:lstStyle/>
          <a:p>
            <a:pPr algn="ctr"/>
            <a:r>
              <a:rPr lang="en-US" dirty="0"/>
              <a:t>ps</a:t>
            </a:r>
          </a:p>
        </p:txBody>
      </p:sp>
      <p:sp>
        <p:nvSpPr>
          <p:cNvPr id="15" name="TextBox 14"/>
          <p:cNvSpPr txBox="1"/>
          <p:nvPr/>
        </p:nvSpPr>
        <p:spPr>
          <a:xfrm>
            <a:off x="1156704" y="1666500"/>
            <a:ext cx="1876301" cy="369332"/>
          </a:xfrm>
          <a:prstGeom prst="rect">
            <a:avLst/>
          </a:prstGeom>
          <a:noFill/>
        </p:spPr>
        <p:txBody>
          <a:bodyPr wrap="square" rtlCol="0">
            <a:spAutoFit/>
          </a:bodyPr>
          <a:lstStyle/>
          <a:p>
            <a:r>
              <a:rPr lang="en-US" dirty="0">
                <a:solidFill>
                  <a:srgbClr val="FF0000"/>
                </a:solidFill>
              </a:rPr>
              <a:t>Global unfolding</a:t>
            </a:r>
          </a:p>
        </p:txBody>
      </p:sp>
      <p:sp>
        <p:nvSpPr>
          <p:cNvPr id="16" name="TextBox 15"/>
          <p:cNvSpPr txBox="1"/>
          <p:nvPr/>
        </p:nvSpPr>
        <p:spPr>
          <a:xfrm>
            <a:off x="3876153" y="2022758"/>
            <a:ext cx="1876301" cy="369332"/>
          </a:xfrm>
          <a:prstGeom prst="rect">
            <a:avLst/>
          </a:prstGeom>
          <a:noFill/>
        </p:spPr>
        <p:txBody>
          <a:bodyPr wrap="square" rtlCol="0">
            <a:spAutoFit/>
          </a:bodyPr>
          <a:lstStyle/>
          <a:p>
            <a:pPr algn="ctr"/>
            <a:r>
              <a:rPr lang="en-US" dirty="0">
                <a:solidFill>
                  <a:srgbClr val="FF0000"/>
                </a:solidFill>
              </a:rPr>
              <a:t>Catalysis</a:t>
            </a:r>
          </a:p>
        </p:txBody>
      </p:sp>
      <p:sp>
        <p:nvSpPr>
          <p:cNvPr id="17" name="TextBox 16"/>
          <p:cNvSpPr txBox="1"/>
          <p:nvPr/>
        </p:nvSpPr>
        <p:spPr>
          <a:xfrm>
            <a:off x="3424891" y="1678374"/>
            <a:ext cx="1876301" cy="369332"/>
          </a:xfrm>
          <a:prstGeom prst="rect">
            <a:avLst/>
          </a:prstGeom>
          <a:noFill/>
        </p:spPr>
        <p:txBody>
          <a:bodyPr wrap="square" rtlCol="0">
            <a:spAutoFit/>
          </a:bodyPr>
          <a:lstStyle/>
          <a:p>
            <a:pPr algn="ctr"/>
            <a:r>
              <a:rPr lang="en-US" dirty="0">
                <a:solidFill>
                  <a:srgbClr val="FF0000"/>
                </a:solidFill>
              </a:rPr>
              <a:t>Local unfolding</a:t>
            </a:r>
          </a:p>
        </p:txBody>
      </p:sp>
      <p:sp>
        <p:nvSpPr>
          <p:cNvPr id="18" name="TextBox 17"/>
          <p:cNvSpPr txBox="1"/>
          <p:nvPr/>
        </p:nvSpPr>
        <p:spPr>
          <a:xfrm>
            <a:off x="6013712" y="1678374"/>
            <a:ext cx="1876301" cy="369332"/>
          </a:xfrm>
          <a:prstGeom prst="rect">
            <a:avLst/>
          </a:prstGeom>
          <a:noFill/>
        </p:spPr>
        <p:txBody>
          <a:bodyPr wrap="square" rtlCol="0">
            <a:spAutoFit/>
          </a:bodyPr>
          <a:lstStyle/>
          <a:p>
            <a:pPr algn="ctr"/>
            <a:r>
              <a:rPr lang="en-US" dirty="0">
                <a:solidFill>
                  <a:srgbClr val="FF0000"/>
                </a:solidFill>
              </a:rPr>
              <a:t>Overall tumbling</a:t>
            </a:r>
          </a:p>
        </p:txBody>
      </p:sp>
      <p:sp>
        <p:nvSpPr>
          <p:cNvPr id="19" name="TextBox 18"/>
          <p:cNvSpPr txBox="1"/>
          <p:nvPr/>
        </p:nvSpPr>
        <p:spPr>
          <a:xfrm>
            <a:off x="7830644" y="1678374"/>
            <a:ext cx="1365662" cy="369332"/>
          </a:xfrm>
          <a:prstGeom prst="rect">
            <a:avLst/>
          </a:prstGeom>
          <a:noFill/>
        </p:spPr>
        <p:txBody>
          <a:bodyPr wrap="square" rtlCol="0">
            <a:spAutoFit/>
          </a:bodyPr>
          <a:lstStyle/>
          <a:p>
            <a:pPr algn="ctr"/>
            <a:r>
              <a:rPr lang="en-US" dirty="0">
                <a:solidFill>
                  <a:srgbClr val="FF0000"/>
                </a:solidFill>
              </a:rPr>
              <a:t>V/</a:t>
            </a:r>
            <a:r>
              <a:rPr lang="en-US" dirty="0" err="1">
                <a:solidFill>
                  <a:srgbClr val="FF0000"/>
                </a:solidFill>
              </a:rPr>
              <a:t>Librations</a:t>
            </a:r>
            <a:endParaRPr lang="en-US" dirty="0">
              <a:solidFill>
                <a:srgbClr val="FF0000"/>
              </a:solidFill>
            </a:endParaRPr>
          </a:p>
        </p:txBody>
      </p:sp>
      <p:sp>
        <p:nvSpPr>
          <p:cNvPr id="21" name="TextBox 20"/>
          <p:cNvSpPr txBox="1"/>
          <p:nvPr/>
        </p:nvSpPr>
        <p:spPr>
          <a:xfrm>
            <a:off x="6025589" y="2022758"/>
            <a:ext cx="2945080" cy="369332"/>
          </a:xfrm>
          <a:prstGeom prst="rect">
            <a:avLst/>
          </a:prstGeom>
          <a:noFill/>
        </p:spPr>
        <p:txBody>
          <a:bodyPr wrap="square" rtlCol="0">
            <a:spAutoFit/>
          </a:bodyPr>
          <a:lstStyle/>
          <a:p>
            <a:pPr algn="ctr"/>
            <a:r>
              <a:rPr lang="en-US" dirty="0">
                <a:solidFill>
                  <a:srgbClr val="FF0000"/>
                </a:solidFill>
              </a:rPr>
              <a:t>Loop reorientation</a:t>
            </a:r>
          </a:p>
        </p:txBody>
      </p:sp>
      <p:sp>
        <p:nvSpPr>
          <p:cNvPr id="22" name="TextBox 21"/>
          <p:cNvSpPr txBox="1"/>
          <p:nvPr/>
        </p:nvSpPr>
        <p:spPr>
          <a:xfrm>
            <a:off x="3033004" y="2319640"/>
            <a:ext cx="1876301" cy="369332"/>
          </a:xfrm>
          <a:prstGeom prst="rect">
            <a:avLst/>
          </a:prstGeom>
          <a:noFill/>
        </p:spPr>
        <p:txBody>
          <a:bodyPr wrap="square" rtlCol="0">
            <a:spAutoFit/>
          </a:bodyPr>
          <a:lstStyle/>
          <a:p>
            <a:pPr algn="ctr"/>
            <a:r>
              <a:rPr lang="en-US" dirty="0">
                <a:solidFill>
                  <a:srgbClr val="FF0000"/>
                </a:solidFill>
              </a:rPr>
              <a:t>S-S flipping</a:t>
            </a:r>
          </a:p>
        </p:txBody>
      </p:sp>
      <p:sp>
        <p:nvSpPr>
          <p:cNvPr id="23" name="TextBox 22"/>
          <p:cNvSpPr txBox="1"/>
          <p:nvPr/>
        </p:nvSpPr>
        <p:spPr>
          <a:xfrm>
            <a:off x="5538702" y="2319640"/>
            <a:ext cx="2755076" cy="369332"/>
          </a:xfrm>
          <a:prstGeom prst="rect">
            <a:avLst/>
          </a:prstGeom>
          <a:noFill/>
        </p:spPr>
        <p:txBody>
          <a:bodyPr wrap="square" rtlCol="0">
            <a:spAutoFit/>
          </a:bodyPr>
          <a:lstStyle/>
          <a:p>
            <a:pPr algn="ctr"/>
            <a:r>
              <a:rPr lang="en-US" dirty="0" err="1">
                <a:solidFill>
                  <a:srgbClr val="FF0000"/>
                </a:solidFill>
              </a:rPr>
              <a:t>Sidechain</a:t>
            </a:r>
            <a:r>
              <a:rPr lang="en-US" dirty="0">
                <a:solidFill>
                  <a:srgbClr val="FF0000"/>
                </a:solidFill>
              </a:rPr>
              <a:t> reorientation</a:t>
            </a:r>
          </a:p>
        </p:txBody>
      </p:sp>
      <p:sp>
        <p:nvSpPr>
          <p:cNvPr id="24" name="TextBox 23"/>
          <p:cNvSpPr txBox="1"/>
          <p:nvPr/>
        </p:nvSpPr>
        <p:spPr>
          <a:xfrm>
            <a:off x="2391736" y="2664025"/>
            <a:ext cx="1876301" cy="369332"/>
          </a:xfrm>
          <a:prstGeom prst="rect">
            <a:avLst/>
          </a:prstGeom>
          <a:noFill/>
        </p:spPr>
        <p:txBody>
          <a:bodyPr wrap="square" rtlCol="0">
            <a:spAutoFit/>
          </a:bodyPr>
          <a:lstStyle/>
          <a:p>
            <a:pPr algn="ctr"/>
            <a:r>
              <a:rPr lang="en-US" dirty="0">
                <a:solidFill>
                  <a:srgbClr val="FF0000"/>
                </a:solidFill>
              </a:rPr>
              <a:t>Aromatic flips</a:t>
            </a:r>
          </a:p>
        </p:txBody>
      </p:sp>
      <p:sp>
        <p:nvSpPr>
          <p:cNvPr id="7" name="TextBox 6"/>
          <p:cNvSpPr txBox="1"/>
          <p:nvPr/>
        </p:nvSpPr>
        <p:spPr>
          <a:xfrm rot="16200000">
            <a:off x="-60219" y="2116378"/>
            <a:ext cx="1258190" cy="430887"/>
          </a:xfrm>
          <a:prstGeom prst="rect">
            <a:avLst/>
          </a:prstGeom>
          <a:noFill/>
        </p:spPr>
        <p:txBody>
          <a:bodyPr wrap="square" rtlCol="0">
            <a:spAutoFit/>
          </a:bodyPr>
          <a:lstStyle/>
          <a:p>
            <a:pPr algn="ctr"/>
            <a:r>
              <a:rPr lang="en-US" sz="2200" b="1" dirty="0">
                <a:solidFill>
                  <a:srgbClr val="FF0000"/>
                </a:solidFill>
              </a:rPr>
              <a:t>Motions</a:t>
            </a:r>
          </a:p>
        </p:txBody>
      </p:sp>
      <p:sp>
        <p:nvSpPr>
          <p:cNvPr id="26" name="TextBox 25"/>
          <p:cNvSpPr txBox="1"/>
          <p:nvPr/>
        </p:nvSpPr>
        <p:spPr>
          <a:xfrm rot="16200000">
            <a:off x="-315836" y="3593708"/>
            <a:ext cx="1840675" cy="646331"/>
          </a:xfrm>
          <a:prstGeom prst="rect">
            <a:avLst/>
          </a:prstGeom>
          <a:noFill/>
        </p:spPr>
        <p:txBody>
          <a:bodyPr wrap="square" rtlCol="0">
            <a:spAutoFit/>
          </a:bodyPr>
          <a:lstStyle/>
          <a:p>
            <a:pPr algn="ctr"/>
            <a:r>
              <a:rPr lang="en-US" b="1" dirty="0">
                <a:solidFill>
                  <a:srgbClr val="0070C0"/>
                </a:solidFill>
              </a:rPr>
              <a:t>NMR parameter</a:t>
            </a:r>
          </a:p>
          <a:p>
            <a:pPr algn="ctr"/>
            <a:r>
              <a:rPr lang="en-US" b="1" dirty="0">
                <a:solidFill>
                  <a:srgbClr val="0070C0"/>
                </a:solidFill>
              </a:rPr>
              <a:t>/ technique</a:t>
            </a:r>
          </a:p>
        </p:txBody>
      </p:sp>
      <p:sp>
        <p:nvSpPr>
          <p:cNvPr id="27" name="TextBox 26"/>
          <p:cNvSpPr txBox="1"/>
          <p:nvPr/>
        </p:nvSpPr>
        <p:spPr>
          <a:xfrm>
            <a:off x="1607965" y="3352793"/>
            <a:ext cx="1876301" cy="369332"/>
          </a:xfrm>
          <a:prstGeom prst="rect">
            <a:avLst/>
          </a:prstGeom>
          <a:noFill/>
        </p:spPr>
        <p:txBody>
          <a:bodyPr wrap="square" rtlCol="0">
            <a:spAutoFit/>
          </a:bodyPr>
          <a:lstStyle/>
          <a:p>
            <a:pPr algn="ctr"/>
            <a:r>
              <a:rPr lang="en-US" dirty="0">
                <a:solidFill>
                  <a:srgbClr val="0070C0"/>
                </a:solidFill>
              </a:rPr>
              <a:t>HN Exchange</a:t>
            </a:r>
          </a:p>
        </p:txBody>
      </p:sp>
      <p:sp>
        <p:nvSpPr>
          <p:cNvPr id="28" name="TextBox 27"/>
          <p:cNvSpPr txBox="1"/>
          <p:nvPr/>
        </p:nvSpPr>
        <p:spPr>
          <a:xfrm>
            <a:off x="3424889" y="3352793"/>
            <a:ext cx="1876301" cy="369332"/>
          </a:xfrm>
          <a:prstGeom prst="rect">
            <a:avLst/>
          </a:prstGeom>
          <a:noFill/>
        </p:spPr>
        <p:txBody>
          <a:bodyPr wrap="square" rtlCol="0">
            <a:spAutoFit/>
          </a:bodyPr>
          <a:lstStyle/>
          <a:p>
            <a:pPr algn="ctr"/>
            <a:r>
              <a:rPr lang="en-US" dirty="0">
                <a:solidFill>
                  <a:srgbClr val="0070C0"/>
                </a:solidFill>
              </a:rPr>
              <a:t>T</a:t>
            </a:r>
            <a:r>
              <a:rPr lang="en-US" baseline="-25000" dirty="0">
                <a:solidFill>
                  <a:srgbClr val="0070C0"/>
                </a:solidFill>
              </a:rPr>
              <a:t>2</a:t>
            </a:r>
            <a:r>
              <a:rPr lang="en-US" dirty="0">
                <a:solidFill>
                  <a:srgbClr val="0070C0"/>
                </a:solidFill>
              </a:rPr>
              <a:t>, T</a:t>
            </a:r>
            <a:r>
              <a:rPr lang="en-US" baseline="-25000" dirty="0">
                <a:solidFill>
                  <a:srgbClr val="0070C0"/>
                </a:solidFill>
              </a:rPr>
              <a:t>1rho</a:t>
            </a:r>
          </a:p>
        </p:txBody>
      </p:sp>
      <p:sp>
        <p:nvSpPr>
          <p:cNvPr id="29" name="TextBox 28"/>
          <p:cNvSpPr txBox="1"/>
          <p:nvPr/>
        </p:nvSpPr>
        <p:spPr>
          <a:xfrm>
            <a:off x="6476848" y="3352793"/>
            <a:ext cx="1876301" cy="369332"/>
          </a:xfrm>
          <a:prstGeom prst="rect">
            <a:avLst/>
          </a:prstGeom>
          <a:noFill/>
        </p:spPr>
        <p:txBody>
          <a:bodyPr wrap="square" rtlCol="0">
            <a:spAutoFit/>
          </a:bodyPr>
          <a:lstStyle/>
          <a:p>
            <a:pPr algn="ctr"/>
            <a:r>
              <a:rPr lang="en-US" dirty="0">
                <a:solidFill>
                  <a:srgbClr val="0070C0"/>
                </a:solidFill>
              </a:rPr>
              <a:t>T</a:t>
            </a:r>
            <a:r>
              <a:rPr lang="en-US" baseline="-25000" dirty="0">
                <a:solidFill>
                  <a:srgbClr val="0070C0"/>
                </a:solidFill>
              </a:rPr>
              <a:t>1</a:t>
            </a:r>
            <a:r>
              <a:rPr lang="en-US" dirty="0">
                <a:solidFill>
                  <a:srgbClr val="0070C0"/>
                </a:solidFill>
              </a:rPr>
              <a:t>, T</a:t>
            </a:r>
            <a:r>
              <a:rPr lang="en-US" baseline="-25000" dirty="0">
                <a:solidFill>
                  <a:srgbClr val="0070C0"/>
                </a:solidFill>
              </a:rPr>
              <a:t>2</a:t>
            </a:r>
            <a:r>
              <a:rPr lang="en-US" dirty="0">
                <a:solidFill>
                  <a:srgbClr val="0070C0"/>
                </a:solidFill>
              </a:rPr>
              <a:t>, H,N-NOE</a:t>
            </a:r>
            <a:endParaRPr lang="en-US" baseline="-25000" dirty="0">
              <a:solidFill>
                <a:srgbClr val="0070C0"/>
              </a:solidFill>
            </a:endParaRPr>
          </a:p>
        </p:txBody>
      </p:sp>
      <p:sp>
        <p:nvSpPr>
          <p:cNvPr id="30" name="TextBox 29"/>
          <p:cNvSpPr txBox="1"/>
          <p:nvPr/>
        </p:nvSpPr>
        <p:spPr>
          <a:xfrm>
            <a:off x="1061700" y="3804055"/>
            <a:ext cx="1876301" cy="369332"/>
          </a:xfrm>
          <a:prstGeom prst="rect">
            <a:avLst/>
          </a:prstGeom>
          <a:noFill/>
        </p:spPr>
        <p:txBody>
          <a:bodyPr wrap="square" rtlCol="0">
            <a:spAutoFit/>
          </a:bodyPr>
          <a:lstStyle/>
          <a:p>
            <a:pPr algn="ctr"/>
            <a:r>
              <a:rPr lang="en-US" dirty="0">
                <a:solidFill>
                  <a:srgbClr val="0070C0"/>
                </a:solidFill>
              </a:rPr>
              <a:t>Real-time NMR</a:t>
            </a:r>
          </a:p>
        </p:txBody>
      </p:sp>
      <p:sp>
        <p:nvSpPr>
          <p:cNvPr id="31" name="TextBox 30"/>
          <p:cNvSpPr txBox="1"/>
          <p:nvPr/>
        </p:nvSpPr>
        <p:spPr>
          <a:xfrm>
            <a:off x="1702967" y="4243442"/>
            <a:ext cx="1876301" cy="369332"/>
          </a:xfrm>
          <a:prstGeom prst="rect">
            <a:avLst/>
          </a:prstGeom>
          <a:noFill/>
        </p:spPr>
        <p:txBody>
          <a:bodyPr wrap="square" rtlCol="0">
            <a:spAutoFit/>
          </a:bodyPr>
          <a:lstStyle/>
          <a:p>
            <a:pPr algn="ctr"/>
            <a:r>
              <a:rPr lang="en-US" dirty="0">
                <a:solidFill>
                  <a:srgbClr val="0070C0"/>
                </a:solidFill>
              </a:rPr>
              <a:t>Chemical shift</a:t>
            </a:r>
          </a:p>
        </p:txBody>
      </p:sp>
      <p:sp>
        <p:nvSpPr>
          <p:cNvPr id="32" name="TextBox 31"/>
          <p:cNvSpPr txBox="1"/>
          <p:nvPr/>
        </p:nvSpPr>
        <p:spPr>
          <a:xfrm>
            <a:off x="3603019" y="3792179"/>
            <a:ext cx="1876301" cy="369332"/>
          </a:xfrm>
          <a:prstGeom prst="rect">
            <a:avLst/>
          </a:prstGeom>
          <a:noFill/>
        </p:spPr>
        <p:txBody>
          <a:bodyPr wrap="square" rtlCol="0">
            <a:spAutoFit/>
          </a:bodyPr>
          <a:lstStyle/>
          <a:p>
            <a:pPr algn="ctr"/>
            <a:r>
              <a:rPr lang="en-US" dirty="0">
                <a:solidFill>
                  <a:srgbClr val="0070C0"/>
                </a:solidFill>
              </a:rPr>
              <a:t>J couplings</a:t>
            </a:r>
          </a:p>
        </p:txBody>
      </p:sp>
      <p:sp>
        <p:nvSpPr>
          <p:cNvPr id="33" name="TextBox 32"/>
          <p:cNvSpPr txBox="1"/>
          <p:nvPr/>
        </p:nvSpPr>
        <p:spPr>
          <a:xfrm>
            <a:off x="5657450" y="3780304"/>
            <a:ext cx="1876301" cy="369332"/>
          </a:xfrm>
          <a:prstGeom prst="rect">
            <a:avLst/>
          </a:prstGeom>
          <a:noFill/>
        </p:spPr>
        <p:txBody>
          <a:bodyPr wrap="square" rtlCol="0">
            <a:spAutoFit/>
          </a:bodyPr>
          <a:lstStyle/>
          <a:p>
            <a:pPr algn="ctr"/>
            <a:r>
              <a:rPr lang="en-US" dirty="0">
                <a:solidFill>
                  <a:srgbClr val="0070C0"/>
                </a:solidFill>
              </a:rPr>
              <a:t>RDCs</a:t>
            </a:r>
          </a:p>
        </p:txBody>
      </p:sp>
      <p:pic>
        <p:nvPicPr>
          <p:cNvPr id="12290" name="Picture 2" descr="Observing biological dynamics at atomic resolution using NMR: Trends in  Biochemical Sciences">
            <a:extLst>
              <a:ext uri="{FF2B5EF4-FFF2-40B4-BE49-F238E27FC236}">
                <a16:creationId xmlns:a16="http://schemas.microsoft.com/office/drawing/2014/main" id="{BDFE9742-A33C-4158-92E0-BC1EA2B09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002" y="7603434"/>
            <a:ext cx="3013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4C05FE0B-2162-4534-AB37-580E517E0126}"/>
              </a:ext>
            </a:extLst>
          </p:cNvPr>
          <p:cNvGrpSpPr/>
          <p:nvPr/>
        </p:nvGrpSpPr>
        <p:grpSpPr>
          <a:xfrm>
            <a:off x="-249830" y="2528579"/>
            <a:ext cx="12353616" cy="4208919"/>
            <a:chOff x="-249830" y="2528579"/>
            <a:chExt cx="12353616" cy="4208919"/>
          </a:xfrm>
        </p:grpSpPr>
        <p:pic>
          <p:nvPicPr>
            <p:cNvPr id="12292" name="Picture 4" descr="Protein dynamics from NMR | Nature Structural &amp; Molecular Biology">
              <a:extLst>
                <a:ext uri="{FF2B5EF4-FFF2-40B4-BE49-F238E27FC236}">
                  <a16:creationId xmlns:a16="http://schemas.microsoft.com/office/drawing/2014/main" id="{E8E07026-4C3E-4BBA-AD98-4A94F8CFB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28" t="8476" r="5979" b="28670"/>
            <a:stretch/>
          </p:blipFill>
          <p:spPr bwMode="auto">
            <a:xfrm rot="900000">
              <a:off x="11033140" y="4072098"/>
              <a:ext cx="1013640" cy="137809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972EEBD-6F01-4C03-BFD0-98BDD8E933D4}"/>
                </a:ext>
              </a:extLst>
            </p:cNvPr>
            <p:cNvSpPr/>
            <p:nvPr/>
          </p:nvSpPr>
          <p:spPr>
            <a:xfrm>
              <a:off x="6476848" y="3161927"/>
              <a:ext cx="2061671" cy="71473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2" name="Picture 3" descr="Figure16">
              <a:extLst>
                <a:ext uri="{FF2B5EF4-FFF2-40B4-BE49-F238E27FC236}">
                  <a16:creationId xmlns:a16="http://schemas.microsoft.com/office/drawing/2014/main" id="{4CA0AD3E-D65B-47C7-AF74-5306EB684A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7" t="49229" r="38176" b="26135"/>
            <a:stretch/>
          </p:blipFill>
          <p:spPr bwMode="auto">
            <a:xfrm>
              <a:off x="7639295" y="4945938"/>
              <a:ext cx="3580202" cy="1727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5ED75193-4A11-42B8-BAAA-B67F1D271378}"/>
                </a:ext>
              </a:extLst>
            </p:cNvPr>
            <p:cNvSpPr/>
            <p:nvPr/>
          </p:nvSpPr>
          <p:spPr>
            <a:xfrm>
              <a:off x="8538519" y="3174910"/>
              <a:ext cx="2333553" cy="1594798"/>
            </a:xfrm>
            <a:custGeom>
              <a:avLst/>
              <a:gdLst>
                <a:gd name="connsiteX0" fmla="*/ 0 w 1938137"/>
                <a:gd name="connsiteY0" fmla="*/ 289466 h 1463358"/>
                <a:gd name="connsiteX1" fmla="*/ 1791730 w 1938137"/>
                <a:gd name="connsiteY1" fmla="*/ 79401 h 1463358"/>
                <a:gd name="connsiteX2" fmla="*/ 1705233 w 1938137"/>
                <a:gd name="connsiteY2" fmla="*/ 1463358 h 1463358"/>
              </a:gdLst>
              <a:ahLst/>
              <a:cxnLst>
                <a:cxn ang="0">
                  <a:pos x="connsiteX0" y="connsiteY0"/>
                </a:cxn>
                <a:cxn ang="0">
                  <a:pos x="connsiteX1" y="connsiteY1"/>
                </a:cxn>
                <a:cxn ang="0">
                  <a:pos x="connsiteX2" y="connsiteY2"/>
                </a:cxn>
              </a:cxnLst>
              <a:rect l="l" t="t" r="r" b="b"/>
              <a:pathLst>
                <a:path w="1938137" h="1463358">
                  <a:moveTo>
                    <a:pt x="0" y="289466"/>
                  </a:moveTo>
                  <a:cubicBezTo>
                    <a:pt x="753762" y="86609"/>
                    <a:pt x="1507525" y="-116248"/>
                    <a:pt x="1791730" y="79401"/>
                  </a:cubicBezTo>
                  <a:cubicBezTo>
                    <a:pt x="2075935" y="275050"/>
                    <a:pt x="1890584" y="869204"/>
                    <a:pt x="1705233" y="1463358"/>
                  </a:cubicBezTo>
                </a:path>
              </a:pathLst>
            </a:custGeom>
            <a:noFill/>
            <a:ln w="3175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1B7F9CD6-CFF0-48CF-953F-45E909A35C1D}"/>
                </a:ext>
              </a:extLst>
            </p:cNvPr>
            <p:cNvSpPr txBox="1"/>
            <p:nvPr/>
          </p:nvSpPr>
          <p:spPr>
            <a:xfrm>
              <a:off x="10021666" y="2528579"/>
              <a:ext cx="2071551" cy="646331"/>
            </a:xfrm>
            <a:prstGeom prst="rect">
              <a:avLst/>
            </a:prstGeom>
            <a:noFill/>
          </p:spPr>
          <p:txBody>
            <a:bodyPr wrap="square" rtlCol="0">
              <a:spAutoFit/>
            </a:bodyPr>
            <a:lstStyle/>
            <a:p>
              <a:pPr algn="ctr"/>
              <a:r>
                <a:rPr lang="en-US" dirty="0"/>
                <a:t>“</a:t>
              </a:r>
              <a:r>
                <a:rPr lang="en-US" dirty="0" err="1"/>
                <a:t>ModelFree</a:t>
              </a:r>
              <a:r>
                <a:rPr lang="en-US" dirty="0"/>
                <a:t>” formalism</a:t>
              </a:r>
              <a:endParaRPr lang="LID4096" dirty="0"/>
            </a:p>
          </p:txBody>
        </p:sp>
        <p:sp>
          <p:nvSpPr>
            <p:cNvPr id="44" name="TextBox 43">
              <a:extLst>
                <a:ext uri="{FF2B5EF4-FFF2-40B4-BE49-F238E27FC236}">
                  <a16:creationId xmlns:a16="http://schemas.microsoft.com/office/drawing/2014/main" id="{57D36AD4-57EA-4098-9012-35200F8BB957}"/>
                </a:ext>
              </a:extLst>
            </p:cNvPr>
            <p:cNvSpPr txBox="1"/>
            <p:nvPr/>
          </p:nvSpPr>
          <p:spPr>
            <a:xfrm>
              <a:off x="-249830" y="5191500"/>
              <a:ext cx="2915390" cy="923330"/>
            </a:xfrm>
            <a:prstGeom prst="rect">
              <a:avLst/>
            </a:prstGeom>
            <a:noFill/>
          </p:spPr>
          <p:txBody>
            <a:bodyPr wrap="square" rtlCol="0">
              <a:spAutoFit/>
            </a:bodyPr>
            <a:lstStyle/>
            <a:p>
              <a:pPr algn="ctr"/>
              <a:r>
                <a:rPr lang="en-US" dirty="0"/>
                <a:t>Global contribution to relaxation from global tumbling (</a:t>
              </a:r>
              <a:r>
                <a:rPr lang="el-GR" dirty="0"/>
                <a:t>τ</a:t>
              </a:r>
              <a:r>
                <a:rPr lang="en-US" baseline="-25000" dirty="0"/>
                <a:t>c</a:t>
              </a:r>
              <a:r>
                <a:rPr lang="en-US" dirty="0"/>
                <a:t>)</a:t>
              </a:r>
              <a:endParaRPr lang="LID4096" dirty="0"/>
            </a:p>
          </p:txBody>
        </p:sp>
        <p:sp>
          <p:nvSpPr>
            <p:cNvPr id="45" name="TextBox 44">
              <a:extLst>
                <a:ext uri="{FF2B5EF4-FFF2-40B4-BE49-F238E27FC236}">
                  <a16:creationId xmlns:a16="http://schemas.microsoft.com/office/drawing/2014/main" id="{E632D232-8196-42EE-B2B2-3D5767F6E7A0}"/>
                </a:ext>
              </a:extLst>
            </p:cNvPr>
            <p:cNvSpPr txBox="1"/>
            <p:nvPr/>
          </p:nvSpPr>
          <p:spPr>
            <a:xfrm>
              <a:off x="2595703" y="5211527"/>
              <a:ext cx="1662549" cy="861774"/>
            </a:xfrm>
            <a:prstGeom prst="rect">
              <a:avLst/>
            </a:prstGeom>
            <a:noFill/>
          </p:spPr>
          <p:txBody>
            <a:bodyPr wrap="square" rtlCol="0">
              <a:spAutoFit/>
            </a:bodyPr>
            <a:lstStyle/>
            <a:p>
              <a:r>
                <a:rPr lang="en-US" sz="5000" b="1" dirty="0"/>
                <a:t>+</a:t>
              </a:r>
              <a:endParaRPr lang="LID4096" sz="5000" b="1" dirty="0"/>
            </a:p>
          </p:txBody>
        </p:sp>
        <p:sp>
          <p:nvSpPr>
            <p:cNvPr id="49" name="TextBox 48">
              <a:extLst>
                <a:ext uri="{FF2B5EF4-FFF2-40B4-BE49-F238E27FC236}">
                  <a16:creationId xmlns:a16="http://schemas.microsoft.com/office/drawing/2014/main" id="{134DF13C-C08B-4F7E-9239-9C5E1C291725}"/>
                </a:ext>
              </a:extLst>
            </p:cNvPr>
            <p:cNvSpPr txBox="1"/>
            <p:nvPr/>
          </p:nvSpPr>
          <p:spPr>
            <a:xfrm>
              <a:off x="3198314" y="5191500"/>
              <a:ext cx="2915390" cy="1015663"/>
            </a:xfrm>
            <a:prstGeom prst="rect">
              <a:avLst/>
            </a:prstGeom>
            <a:noFill/>
          </p:spPr>
          <p:txBody>
            <a:bodyPr wrap="square" rtlCol="0">
              <a:spAutoFit/>
            </a:bodyPr>
            <a:lstStyle/>
            <a:p>
              <a:pPr algn="ctr"/>
              <a:r>
                <a:rPr lang="en-US" sz="3000" dirty="0"/>
                <a:t>Residue-specific</a:t>
              </a:r>
            </a:p>
            <a:p>
              <a:pPr algn="ctr"/>
              <a:r>
                <a:rPr lang="el-GR" sz="3000" dirty="0"/>
                <a:t>τ</a:t>
              </a:r>
              <a:r>
                <a:rPr lang="en-US" sz="3000" dirty="0"/>
                <a:t> + s</a:t>
              </a:r>
              <a:r>
                <a:rPr lang="en-US" sz="3000" baseline="30000" dirty="0"/>
                <a:t>2</a:t>
              </a:r>
              <a:r>
                <a:rPr lang="en-US" sz="3000" dirty="0"/>
                <a:t> + Rex</a:t>
              </a:r>
              <a:endParaRPr lang="LID4096" sz="3000" dirty="0"/>
            </a:p>
          </p:txBody>
        </p:sp>
        <p:sp>
          <p:nvSpPr>
            <p:cNvPr id="46" name="Right Brace 45">
              <a:extLst>
                <a:ext uri="{FF2B5EF4-FFF2-40B4-BE49-F238E27FC236}">
                  <a16:creationId xmlns:a16="http://schemas.microsoft.com/office/drawing/2014/main" id="{E0CE45A5-32BD-434A-A20A-6713EB7EA9AC}"/>
                </a:ext>
              </a:extLst>
            </p:cNvPr>
            <p:cNvSpPr/>
            <p:nvPr/>
          </p:nvSpPr>
          <p:spPr>
            <a:xfrm rot="5400000">
              <a:off x="4077519" y="5745498"/>
              <a:ext cx="226575" cy="92333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47" name="Rectangle 46">
              <a:extLst>
                <a:ext uri="{FF2B5EF4-FFF2-40B4-BE49-F238E27FC236}">
                  <a16:creationId xmlns:a16="http://schemas.microsoft.com/office/drawing/2014/main" id="{E88412C2-9FE0-44E2-A723-B420D8C7DF4F}"/>
                </a:ext>
              </a:extLst>
            </p:cNvPr>
            <p:cNvSpPr/>
            <p:nvPr/>
          </p:nvSpPr>
          <p:spPr>
            <a:xfrm>
              <a:off x="3033004" y="6368166"/>
              <a:ext cx="1688732" cy="369332"/>
            </a:xfrm>
            <a:prstGeom prst="rect">
              <a:avLst/>
            </a:prstGeom>
          </p:spPr>
          <p:txBody>
            <a:bodyPr wrap="none">
              <a:spAutoFit/>
            </a:bodyPr>
            <a:lstStyle/>
            <a:p>
              <a:r>
                <a:rPr lang="en-US" dirty="0" err="1"/>
                <a:t>ps</a:t>
              </a:r>
              <a:r>
                <a:rPr lang="en-US" dirty="0"/>
                <a:t>-ns “motions”</a:t>
              </a:r>
              <a:endParaRPr lang="LID4096" dirty="0"/>
            </a:p>
          </p:txBody>
        </p:sp>
        <p:sp>
          <p:nvSpPr>
            <p:cNvPr id="55" name="Right Brace 54">
              <a:extLst>
                <a:ext uri="{FF2B5EF4-FFF2-40B4-BE49-F238E27FC236}">
                  <a16:creationId xmlns:a16="http://schemas.microsoft.com/office/drawing/2014/main" id="{BCCD9B7C-3CDE-4AE7-BC94-BB8B9BE65F28}"/>
                </a:ext>
              </a:extLst>
            </p:cNvPr>
            <p:cNvSpPr/>
            <p:nvPr/>
          </p:nvSpPr>
          <p:spPr>
            <a:xfrm rot="5400000">
              <a:off x="5199252" y="5745498"/>
              <a:ext cx="226575" cy="92333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56" name="Rectangle 55">
              <a:extLst>
                <a:ext uri="{FF2B5EF4-FFF2-40B4-BE49-F238E27FC236}">
                  <a16:creationId xmlns:a16="http://schemas.microsoft.com/office/drawing/2014/main" id="{F1A74F0F-8C32-4A71-AF47-CF9E0F81C824}"/>
                </a:ext>
              </a:extLst>
            </p:cNvPr>
            <p:cNvSpPr/>
            <p:nvPr/>
          </p:nvSpPr>
          <p:spPr>
            <a:xfrm>
              <a:off x="4798539" y="6368166"/>
              <a:ext cx="1755609" cy="369332"/>
            </a:xfrm>
            <a:prstGeom prst="rect">
              <a:avLst/>
            </a:prstGeom>
          </p:spPr>
          <p:txBody>
            <a:bodyPr wrap="none">
              <a:spAutoFit/>
            </a:bodyPr>
            <a:lstStyle/>
            <a:p>
              <a:r>
                <a:rPr lang="en-US" dirty="0"/>
                <a:t>us-</a:t>
              </a:r>
              <a:r>
                <a:rPr lang="en-US" dirty="0" err="1"/>
                <a:t>ms</a:t>
              </a:r>
              <a:r>
                <a:rPr lang="en-US" dirty="0"/>
                <a:t> “motions”</a:t>
              </a:r>
              <a:endParaRPr lang="LID4096" dirty="0"/>
            </a:p>
          </p:txBody>
        </p:sp>
        <p:sp>
          <p:nvSpPr>
            <p:cNvPr id="48" name="TextBox 47">
              <a:extLst>
                <a:ext uri="{FF2B5EF4-FFF2-40B4-BE49-F238E27FC236}">
                  <a16:creationId xmlns:a16="http://schemas.microsoft.com/office/drawing/2014/main" id="{F0EFB2F8-ECEE-4AD8-8F3F-3E33D8923B00}"/>
                </a:ext>
              </a:extLst>
            </p:cNvPr>
            <p:cNvSpPr txBox="1"/>
            <p:nvPr/>
          </p:nvSpPr>
          <p:spPr>
            <a:xfrm>
              <a:off x="11087507" y="5188553"/>
              <a:ext cx="626165" cy="369332"/>
            </a:xfrm>
            <a:prstGeom prst="rect">
              <a:avLst/>
            </a:prstGeom>
            <a:noFill/>
          </p:spPr>
          <p:txBody>
            <a:bodyPr wrap="square" rtlCol="0">
              <a:spAutoFit/>
            </a:bodyPr>
            <a:lstStyle/>
            <a:p>
              <a:r>
                <a:rPr lang="en-US" b="1" baseline="30000" dirty="0">
                  <a:solidFill>
                    <a:srgbClr val="FF0000"/>
                  </a:solidFill>
                </a:rPr>
                <a:t>15</a:t>
              </a:r>
              <a:r>
                <a:rPr lang="en-US" b="1" dirty="0">
                  <a:solidFill>
                    <a:srgbClr val="FF0000"/>
                  </a:solidFill>
                </a:rPr>
                <a:t>N</a:t>
              </a:r>
              <a:endParaRPr lang="LID4096" b="1" dirty="0">
                <a:solidFill>
                  <a:srgbClr val="FF0000"/>
                </a:solidFill>
              </a:endParaRPr>
            </a:p>
          </p:txBody>
        </p:sp>
        <p:sp>
          <p:nvSpPr>
            <p:cNvPr id="58" name="TextBox 57">
              <a:extLst>
                <a:ext uri="{FF2B5EF4-FFF2-40B4-BE49-F238E27FC236}">
                  <a16:creationId xmlns:a16="http://schemas.microsoft.com/office/drawing/2014/main" id="{0C2C90F2-A2C7-44F6-8D48-0A8ABA30262E}"/>
                </a:ext>
              </a:extLst>
            </p:cNvPr>
            <p:cNvSpPr txBox="1"/>
            <p:nvPr/>
          </p:nvSpPr>
          <p:spPr>
            <a:xfrm>
              <a:off x="11477621" y="4100444"/>
              <a:ext cx="626165" cy="369332"/>
            </a:xfrm>
            <a:prstGeom prst="rect">
              <a:avLst/>
            </a:prstGeom>
            <a:noFill/>
          </p:spPr>
          <p:txBody>
            <a:bodyPr wrap="square" rtlCol="0">
              <a:spAutoFit/>
            </a:bodyPr>
            <a:lstStyle/>
            <a:p>
              <a:r>
                <a:rPr lang="en-US" b="1" baseline="30000" dirty="0">
                  <a:solidFill>
                    <a:srgbClr val="FF0000"/>
                  </a:solidFill>
                </a:rPr>
                <a:t> 1</a:t>
              </a:r>
              <a:r>
                <a:rPr lang="en-US" b="1" dirty="0">
                  <a:solidFill>
                    <a:srgbClr val="FF0000"/>
                  </a:solidFill>
                </a:rPr>
                <a:t>H</a:t>
              </a:r>
              <a:endParaRPr lang="LID4096" b="1" dirty="0">
                <a:solidFill>
                  <a:srgbClr val="FF0000"/>
                </a:solidFill>
              </a:endParaRPr>
            </a:p>
          </p:txBody>
        </p:sp>
      </p:grpSp>
    </p:spTree>
    <p:extLst>
      <p:ext uri="{BB962C8B-B14F-4D97-AF65-F5344CB8AC3E}">
        <p14:creationId xmlns:p14="http://schemas.microsoft.com/office/powerpoint/2010/main" val="34250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861215" y="2279560"/>
            <a:ext cx="6154277" cy="4209108"/>
            <a:chOff x="989800" y="1433399"/>
            <a:chExt cx="6154277" cy="4209108"/>
          </a:xfrm>
        </p:grpSpPr>
        <p:pic>
          <p:nvPicPr>
            <p:cNvPr id="4" name="Picture 3"/>
            <p:cNvPicPr>
              <a:picLocks noChangeAspect="1"/>
            </p:cNvPicPr>
            <p:nvPr/>
          </p:nvPicPr>
          <p:blipFill rotWithShape="1">
            <a:blip r:embed="rId2"/>
            <a:srcRect l="2150" t="50558" r="2459" b="852"/>
            <a:stretch/>
          </p:blipFill>
          <p:spPr>
            <a:xfrm>
              <a:off x="1370624" y="1610436"/>
              <a:ext cx="4245429" cy="3608022"/>
            </a:xfrm>
            <a:prstGeom prst="rect">
              <a:avLst/>
            </a:prstGeom>
          </p:spPr>
        </p:pic>
        <p:sp>
          <p:nvSpPr>
            <p:cNvPr id="5" name="Rectangle 4"/>
            <p:cNvSpPr/>
            <p:nvPr/>
          </p:nvSpPr>
          <p:spPr>
            <a:xfrm>
              <a:off x="1255594" y="3507475"/>
              <a:ext cx="4408227" cy="12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293187" y="2139023"/>
              <a:ext cx="1688247" cy="276999"/>
            </a:xfrm>
            <a:prstGeom prst="rect">
              <a:avLst/>
            </a:prstGeom>
            <a:noFill/>
          </p:spPr>
          <p:txBody>
            <a:bodyPr wrap="square" rtlCol="0">
              <a:spAutoFit/>
            </a:bodyPr>
            <a:lstStyle/>
            <a:p>
              <a:r>
                <a:rPr lang="en-US" sz="1200" dirty="0" err="1"/>
                <a:t>Heteronuclear</a:t>
              </a:r>
              <a:r>
                <a:rPr lang="en-US" sz="1200" dirty="0"/>
                <a:t> NOE</a:t>
              </a:r>
              <a:endParaRPr lang="fr-CH" sz="1200" dirty="0"/>
            </a:p>
          </p:txBody>
        </p:sp>
        <p:sp>
          <p:nvSpPr>
            <p:cNvPr id="8" name="TextBox 7"/>
            <p:cNvSpPr txBox="1"/>
            <p:nvPr/>
          </p:nvSpPr>
          <p:spPr>
            <a:xfrm>
              <a:off x="5133621" y="1692981"/>
              <a:ext cx="2010456" cy="276999"/>
            </a:xfrm>
            <a:prstGeom prst="rect">
              <a:avLst/>
            </a:prstGeom>
            <a:noFill/>
          </p:spPr>
          <p:txBody>
            <a:bodyPr wrap="square" rtlCol="0">
              <a:spAutoFit/>
            </a:bodyPr>
            <a:lstStyle/>
            <a:p>
              <a:r>
                <a:rPr lang="en-US" sz="1200" i="1" dirty="0"/>
                <a:t>High NOE = rigid</a:t>
              </a:r>
              <a:endParaRPr lang="fr-CH" sz="1200" i="1" dirty="0"/>
            </a:p>
          </p:txBody>
        </p:sp>
        <p:sp>
          <p:nvSpPr>
            <p:cNvPr id="9" name="TextBox 8"/>
            <p:cNvSpPr txBox="1"/>
            <p:nvPr/>
          </p:nvSpPr>
          <p:spPr>
            <a:xfrm>
              <a:off x="5133621" y="2538166"/>
              <a:ext cx="2010456" cy="276999"/>
            </a:xfrm>
            <a:prstGeom prst="rect">
              <a:avLst/>
            </a:prstGeom>
            <a:noFill/>
          </p:spPr>
          <p:txBody>
            <a:bodyPr wrap="square" rtlCol="0">
              <a:spAutoFit/>
            </a:bodyPr>
            <a:lstStyle/>
            <a:p>
              <a:r>
                <a:rPr lang="en-US" sz="1200" i="1" dirty="0"/>
                <a:t>Low NOE = </a:t>
              </a:r>
              <a:r>
                <a:rPr lang="en-US" sz="1200" i="1" dirty="0" err="1"/>
                <a:t>ps</a:t>
              </a:r>
              <a:r>
                <a:rPr lang="en-US" sz="1200" i="1" dirty="0"/>
                <a:t>-ns flexible</a:t>
              </a:r>
              <a:endParaRPr lang="fr-CH" sz="1200" i="1" dirty="0"/>
            </a:p>
          </p:txBody>
        </p:sp>
        <p:cxnSp>
          <p:nvCxnSpPr>
            <p:cNvPr id="10" name="Straight Connector 9"/>
            <p:cNvCxnSpPr/>
            <p:nvPr/>
          </p:nvCxnSpPr>
          <p:spPr>
            <a:xfrm flipH="1">
              <a:off x="1615085" y="1866175"/>
              <a:ext cx="3771899" cy="0"/>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615085" y="2216268"/>
              <a:ext cx="3771899" cy="0"/>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615085" y="2538176"/>
              <a:ext cx="3771899" cy="0"/>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926842" y="2756848"/>
              <a:ext cx="150125" cy="204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92146" y="5175230"/>
              <a:ext cx="1429787" cy="276999"/>
            </a:xfrm>
            <a:prstGeom prst="rect">
              <a:avLst/>
            </a:prstGeom>
            <a:noFill/>
          </p:spPr>
          <p:txBody>
            <a:bodyPr wrap="square" rtlCol="0">
              <a:spAutoFit/>
            </a:bodyPr>
            <a:lstStyle/>
            <a:p>
              <a:r>
                <a:rPr lang="en-US" sz="1200" dirty="0"/>
                <a:t>Residue number</a:t>
              </a:r>
              <a:endParaRPr lang="fr-CH" sz="1200" dirty="0"/>
            </a:p>
          </p:txBody>
        </p:sp>
        <p:sp>
          <p:nvSpPr>
            <p:cNvPr id="7" name="TextBox 6"/>
            <p:cNvSpPr txBox="1"/>
            <p:nvPr/>
          </p:nvSpPr>
          <p:spPr>
            <a:xfrm rot="16200000">
              <a:off x="-25980" y="4349728"/>
              <a:ext cx="2308559" cy="276999"/>
            </a:xfrm>
            <a:prstGeom prst="rect">
              <a:avLst/>
            </a:prstGeom>
            <a:noFill/>
          </p:spPr>
          <p:txBody>
            <a:bodyPr wrap="square" rtlCol="0">
              <a:spAutoFit/>
            </a:bodyPr>
            <a:lstStyle/>
            <a:p>
              <a:r>
                <a:rPr lang="en-US" sz="1200" dirty="0"/>
                <a:t>Deviation from mean structure</a:t>
              </a:r>
              <a:endParaRPr lang="fr-CH" sz="1200" dirty="0"/>
            </a:p>
          </p:txBody>
        </p:sp>
      </p:gr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32" y="2593075"/>
            <a:ext cx="2559925" cy="324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
          <p:cNvSpPr>
            <a:spLocks noGrp="1" noChangeArrowheads="1"/>
          </p:cNvSpPr>
          <p:nvPr>
            <p:ph type="title"/>
          </p:nvPr>
        </p:nvSpPr>
        <p:spPr>
          <a:xfrm>
            <a:off x="1905000" y="129654"/>
            <a:ext cx="8458200" cy="800512"/>
          </a:xfrm>
        </p:spPr>
        <p:txBody>
          <a:bodyPr>
            <a:normAutofit/>
          </a:bodyPr>
          <a:lstStyle/>
          <a:p>
            <a:pPr algn="ctr" defTabSz="831850"/>
            <a:r>
              <a:rPr lang="en-US" altLang="en-US" sz="3000" b="1" dirty="0">
                <a:latin typeface="Arial" charset="0"/>
              </a:rPr>
              <a:t>Characterizing Protein Dynamics</a:t>
            </a:r>
          </a:p>
        </p:txBody>
      </p:sp>
      <p:sp>
        <p:nvSpPr>
          <p:cNvPr id="18" name="Rectangle 2"/>
          <p:cNvSpPr txBox="1">
            <a:spLocks noChangeArrowheads="1"/>
          </p:cNvSpPr>
          <p:nvPr/>
        </p:nvSpPr>
        <p:spPr>
          <a:xfrm>
            <a:off x="1524000" y="1084997"/>
            <a:ext cx="9144000" cy="80051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31850"/>
            <a:r>
              <a:rPr lang="en-US" altLang="en-US" sz="2600" i="1" dirty="0">
                <a:latin typeface="Arial" charset="0"/>
              </a:rPr>
              <a:t>Example: is variation real dynamics or due to lack of restraints?</a:t>
            </a:r>
          </a:p>
        </p:txBody>
      </p:sp>
      <p:sp>
        <p:nvSpPr>
          <p:cNvPr id="19" name="Rectangle 18"/>
          <p:cNvSpPr/>
          <p:nvPr/>
        </p:nvSpPr>
        <p:spPr>
          <a:xfrm>
            <a:off x="4937946" y="2169994"/>
            <a:ext cx="5839237" cy="2183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74546" y="6488668"/>
            <a:ext cx="4417454" cy="369332"/>
          </a:xfrm>
          <a:prstGeom prst="rect">
            <a:avLst/>
          </a:prstGeom>
          <a:noFill/>
        </p:spPr>
        <p:txBody>
          <a:bodyPr wrap="square" rtlCol="0">
            <a:spAutoFit/>
          </a:bodyPr>
          <a:lstStyle/>
          <a:p>
            <a:pPr algn="r"/>
            <a:r>
              <a:rPr lang="en-US" b="1" dirty="0"/>
              <a:t>F. </a:t>
            </a:r>
            <a:r>
              <a:rPr lang="en-US" b="1" dirty="0" err="1"/>
              <a:t>Sesterhenn</a:t>
            </a:r>
            <a:r>
              <a:rPr lang="en-US" b="1" dirty="0"/>
              <a:t> , C. Yang, B. </a:t>
            </a:r>
            <a:r>
              <a:rPr lang="en-US" b="1" dirty="0" err="1"/>
              <a:t>Correia</a:t>
            </a:r>
            <a:endParaRPr lang="en-US" b="1" dirty="0"/>
          </a:p>
        </p:txBody>
      </p:sp>
    </p:spTree>
    <p:extLst>
      <p:ext uri="{BB962C8B-B14F-4D97-AF65-F5344CB8AC3E}">
        <p14:creationId xmlns:p14="http://schemas.microsoft.com/office/powerpoint/2010/main" val="31514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0AB1EA6-C31C-47B1-A246-50319D1F83C9}"/>
              </a:ext>
            </a:extLst>
          </p:cNvPr>
          <p:cNvSpPr txBox="1"/>
          <p:nvPr/>
        </p:nvSpPr>
        <p:spPr>
          <a:xfrm rot="16200000">
            <a:off x="29422" y="3009611"/>
            <a:ext cx="1184956" cy="369332"/>
          </a:xfrm>
          <a:prstGeom prst="rect">
            <a:avLst/>
          </a:prstGeom>
          <a:noFill/>
        </p:spPr>
        <p:txBody>
          <a:bodyPr wrap="square" rtlCol="0">
            <a:spAutoFit/>
          </a:bodyPr>
          <a:lstStyle/>
          <a:p>
            <a:r>
              <a:rPr lang="en-US" dirty="0"/>
              <a:t>Het. NOE</a:t>
            </a:r>
            <a:endParaRPr lang="LID4096" dirty="0"/>
          </a:p>
        </p:txBody>
      </p:sp>
      <p:sp>
        <p:nvSpPr>
          <p:cNvPr id="16" name="TextBox 15">
            <a:extLst>
              <a:ext uri="{FF2B5EF4-FFF2-40B4-BE49-F238E27FC236}">
                <a16:creationId xmlns:a16="http://schemas.microsoft.com/office/drawing/2014/main" id="{7E42EFD8-605C-40A0-87E1-0F352C73CC6F}"/>
              </a:ext>
            </a:extLst>
          </p:cNvPr>
          <p:cNvSpPr txBox="1"/>
          <p:nvPr/>
        </p:nvSpPr>
        <p:spPr>
          <a:xfrm rot="16200000">
            <a:off x="29422" y="945140"/>
            <a:ext cx="1184956" cy="369332"/>
          </a:xfrm>
          <a:prstGeom prst="rect">
            <a:avLst/>
          </a:prstGeom>
          <a:noFill/>
        </p:spPr>
        <p:txBody>
          <a:bodyPr wrap="square" rtlCol="0">
            <a:spAutoFit/>
          </a:bodyPr>
          <a:lstStyle/>
          <a:p>
            <a:pPr algn="ctr"/>
            <a:r>
              <a:rPr lang="en-US" dirty="0"/>
              <a:t>R2/R1</a:t>
            </a:r>
            <a:endParaRPr lang="LID4096" dirty="0"/>
          </a:p>
        </p:txBody>
      </p:sp>
      <p:sp>
        <p:nvSpPr>
          <p:cNvPr id="17" name="TextBox 16">
            <a:extLst>
              <a:ext uri="{FF2B5EF4-FFF2-40B4-BE49-F238E27FC236}">
                <a16:creationId xmlns:a16="http://schemas.microsoft.com/office/drawing/2014/main" id="{20135FDC-6470-4C48-9523-7176C82A9F67}"/>
              </a:ext>
            </a:extLst>
          </p:cNvPr>
          <p:cNvSpPr txBox="1"/>
          <p:nvPr/>
        </p:nvSpPr>
        <p:spPr>
          <a:xfrm rot="16200000">
            <a:off x="29422" y="5543529"/>
            <a:ext cx="1184956" cy="369332"/>
          </a:xfrm>
          <a:prstGeom prst="rect">
            <a:avLst/>
          </a:prstGeom>
          <a:noFill/>
        </p:spPr>
        <p:txBody>
          <a:bodyPr wrap="square" rtlCol="0">
            <a:spAutoFit/>
          </a:bodyPr>
          <a:lstStyle/>
          <a:p>
            <a:pPr algn="ctr"/>
            <a:r>
              <a:rPr lang="en-US" dirty="0"/>
              <a:t>RMSF</a:t>
            </a:r>
            <a:endParaRPr lang="LID4096" dirty="0"/>
          </a:p>
        </p:txBody>
      </p:sp>
      <p:pic>
        <p:nvPicPr>
          <p:cNvPr id="18" name="Picture 17">
            <a:extLst>
              <a:ext uri="{FF2B5EF4-FFF2-40B4-BE49-F238E27FC236}">
                <a16:creationId xmlns:a16="http://schemas.microsoft.com/office/drawing/2014/main" id="{8364B6FF-2E9E-4498-9AF7-A739D4EAA3A7}"/>
              </a:ext>
            </a:extLst>
          </p:cNvPr>
          <p:cNvPicPr>
            <a:picLocks noChangeAspect="1"/>
          </p:cNvPicPr>
          <p:nvPr/>
        </p:nvPicPr>
        <p:blipFill>
          <a:blip r:embed="rId2"/>
          <a:stretch>
            <a:fillRect/>
          </a:stretch>
        </p:blipFill>
        <p:spPr>
          <a:xfrm>
            <a:off x="806566" y="0"/>
            <a:ext cx="5534269" cy="6858000"/>
          </a:xfrm>
          <a:prstGeom prst="rect">
            <a:avLst/>
          </a:prstGeom>
        </p:spPr>
      </p:pic>
      <p:cxnSp>
        <p:nvCxnSpPr>
          <p:cNvPr id="20" name="Straight Connector 19">
            <a:extLst>
              <a:ext uri="{FF2B5EF4-FFF2-40B4-BE49-F238E27FC236}">
                <a16:creationId xmlns:a16="http://schemas.microsoft.com/office/drawing/2014/main" id="{283DB10C-5644-47AB-951B-FF4A95C0D2D9}"/>
              </a:ext>
            </a:extLst>
          </p:cNvPr>
          <p:cNvCxnSpPr>
            <a:cxnSpLocks/>
          </p:cNvCxnSpPr>
          <p:nvPr/>
        </p:nvCxnSpPr>
        <p:spPr>
          <a:xfrm>
            <a:off x="1097593" y="1376313"/>
            <a:ext cx="5033914" cy="0"/>
          </a:xfrm>
          <a:prstGeom prst="line">
            <a:avLst/>
          </a:prstGeom>
          <a:ln w="31750"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41AF53C3-CDFB-4BBA-91F4-EA2BE0ED72B9}"/>
              </a:ext>
            </a:extLst>
          </p:cNvPr>
          <p:cNvSpPr txBox="1"/>
          <p:nvPr/>
        </p:nvSpPr>
        <p:spPr>
          <a:xfrm>
            <a:off x="3614550" y="4487131"/>
            <a:ext cx="1798320" cy="276999"/>
          </a:xfrm>
          <a:prstGeom prst="rect">
            <a:avLst/>
          </a:prstGeom>
          <a:noFill/>
        </p:spPr>
        <p:txBody>
          <a:bodyPr wrap="square" rtlCol="0">
            <a:spAutoFit/>
          </a:bodyPr>
          <a:lstStyle/>
          <a:p>
            <a:r>
              <a:rPr lang="en-US" sz="1200" b="1" dirty="0">
                <a:solidFill>
                  <a:srgbClr val="00B050"/>
                </a:solidFill>
              </a:rPr>
              <a:t>IIIDGVPIQGG</a:t>
            </a:r>
            <a:endParaRPr lang="LID4096" sz="1200" b="1" dirty="0">
              <a:solidFill>
                <a:srgbClr val="00B050"/>
              </a:solidFill>
            </a:endParaRPr>
          </a:p>
        </p:txBody>
      </p:sp>
      <p:sp>
        <p:nvSpPr>
          <p:cNvPr id="32" name="Rectangle 31">
            <a:extLst>
              <a:ext uri="{FF2B5EF4-FFF2-40B4-BE49-F238E27FC236}">
                <a16:creationId xmlns:a16="http://schemas.microsoft.com/office/drawing/2014/main" id="{D7CA2841-F63B-4C13-9B06-6E8F15EF14E4}"/>
              </a:ext>
            </a:extLst>
          </p:cNvPr>
          <p:cNvSpPr/>
          <p:nvPr/>
        </p:nvSpPr>
        <p:spPr>
          <a:xfrm>
            <a:off x="3876675" y="4371130"/>
            <a:ext cx="461066" cy="14140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6" name="Rectangle 35">
            <a:extLst>
              <a:ext uri="{FF2B5EF4-FFF2-40B4-BE49-F238E27FC236}">
                <a16:creationId xmlns:a16="http://schemas.microsoft.com/office/drawing/2014/main" id="{D2708218-B1BD-4B00-8881-08ED0D3901D0}"/>
              </a:ext>
            </a:extLst>
          </p:cNvPr>
          <p:cNvSpPr/>
          <p:nvPr/>
        </p:nvSpPr>
        <p:spPr>
          <a:xfrm>
            <a:off x="3876675" y="2108785"/>
            <a:ext cx="461066" cy="14140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 name="Rectangle 36">
            <a:extLst>
              <a:ext uri="{FF2B5EF4-FFF2-40B4-BE49-F238E27FC236}">
                <a16:creationId xmlns:a16="http://schemas.microsoft.com/office/drawing/2014/main" id="{2C6CB3FC-D0A1-4AE6-9675-2DFADCE46EC0}"/>
              </a:ext>
            </a:extLst>
          </p:cNvPr>
          <p:cNvSpPr/>
          <p:nvPr/>
        </p:nvSpPr>
        <p:spPr>
          <a:xfrm>
            <a:off x="3876675" y="6645897"/>
            <a:ext cx="461066" cy="14140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3" name="Group 42">
            <a:extLst>
              <a:ext uri="{FF2B5EF4-FFF2-40B4-BE49-F238E27FC236}">
                <a16:creationId xmlns:a16="http://schemas.microsoft.com/office/drawing/2014/main" id="{53CA34AA-D306-45B2-A0EC-1F145279F719}"/>
              </a:ext>
            </a:extLst>
          </p:cNvPr>
          <p:cNvGrpSpPr/>
          <p:nvPr/>
        </p:nvGrpSpPr>
        <p:grpSpPr>
          <a:xfrm>
            <a:off x="6858000" y="141402"/>
            <a:ext cx="5264870" cy="5382349"/>
            <a:chOff x="6858000" y="141402"/>
            <a:chExt cx="5264870" cy="5382349"/>
          </a:xfrm>
        </p:grpSpPr>
        <p:pic>
          <p:nvPicPr>
            <p:cNvPr id="26" name="Picture 25">
              <a:extLst>
                <a:ext uri="{FF2B5EF4-FFF2-40B4-BE49-F238E27FC236}">
                  <a16:creationId xmlns:a16="http://schemas.microsoft.com/office/drawing/2014/main" id="{29B4C337-0BCB-4B9F-8854-61EF6A4A7214}"/>
                </a:ext>
              </a:extLst>
            </p:cNvPr>
            <p:cNvPicPr>
              <a:picLocks noChangeAspect="1"/>
            </p:cNvPicPr>
            <p:nvPr/>
          </p:nvPicPr>
          <p:blipFill rotWithShape="1">
            <a:blip r:embed="rId3"/>
            <a:srcRect r="1124"/>
            <a:stretch/>
          </p:blipFill>
          <p:spPr>
            <a:xfrm>
              <a:off x="7146208" y="141402"/>
              <a:ext cx="4239226" cy="5382349"/>
            </a:xfrm>
            <a:prstGeom prst="rect">
              <a:avLst/>
            </a:prstGeom>
          </p:spPr>
        </p:pic>
        <p:sp>
          <p:nvSpPr>
            <p:cNvPr id="28" name="TextBox 27">
              <a:extLst>
                <a:ext uri="{FF2B5EF4-FFF2-40B4-BE49-F238E27FC236}">
                  <a16:creationId xmlns:a16="http://schemas.microsoft.com/office/drawing/2014/main" id="{A2008E0A-A4E4-4D8A-8C22-317FA5D11337}"/>
                </a:ext>
              </a:extLst>
            </p:cNvPr>
            <p:cNvSpPr txBox="1"/>
            <p:nvPr/>
          </p:nvSpPr>
          <p:spPr>
            <a:xfrm>
              <a:off x="6858000" y="141402"/>
              <a:ext cx="2729060" cy="369332"/>
            </a:xfrm>
            <a:prstGeom prst="rect">
              <a:avLst/>
            </a:prstGeom>
            <a:noFill/>
          </p:spPr>
          <p:txBody>
            <a:bodyPr wrap="square" rtlCol="0">
              <a:spAutoFit/>
            </a:bodyPr>
            <a:lstStyle/>
            <a:p>
              <a:r>
                <a:rPr lang="en-US" b="1" dirty="0"/>
                <a:t>R</a:t>
              </a:r>
              <a:r>
                <a:rPr lang="en-US" b="1" baseline="-25000" dirty="0"/>
                <a:t>2</a:t>
              </a:r>
              <a:r>
                <a:rPr lang="en-US" b="1" dirty="0"/>
                <a:t>/R</a:t>
              </a:r>
              <a:r>
                <a:rPr lang="en-US" b="1" baseline="-25000" dirty="0"/>
                <a:t>1</a:t>
              </a:r>
              <a:r>
                <a:rPr lang="en-US" b="1" dirty="0"/>
                <a:t> on NMR structure</a:t>
              </a:r>
              <a:endParaRPr lang="LID4096" b="1" dirty="0"/>
            </a:p>
          </p:txBody>
        </p:sp>
        <p:sp>
          <p:nvSpPr>
            <p:cNvPr id="39" name="TextBox 38">
              <a:extLst>
                <a:ext uri="{FF2B5EF4-FFF2-40B4-BE49-F238E27FC236}">
                  <a16:creationId xmlns:a16="http://schemas.microsoft.com/office/drawing/2014/main" id="{4EE45505-90B7-4BE5-8CE6-1E12F75FB7EE}"/>
                </a:ext>
              </a:extLst>
            </p:cNvPr>
            <p:cNvSpPr txBox="1"/>
            <p:nvPr/>
          </p:nvSpPr>
          <p:spPr>
            <a:xfrm>
              <a:off x="10324550" y="3228945"/>
              <a:ext cx="1798320" cy="400110"/>
            </a:xfrm>
            <a:prstGeom prst="rect">
              <a:avLst/>
            </a:prstGeom>
            <a:noFill/>
          </p:spPr>
          <p:txBody>
            <a:bodyPr wrap="square" rtlCol="0">
              <a:spAutoFit/>
            </a:bodyPr>
            <a:lstStyle/>
            <a:p>
              <a:r>
                <a:rPr lang="en-US" sz="2000" b="1" dirty="0"/>
                <a:t>IIIDGVPIQGG</a:t>
              </a:r>
              <a:endParaRPr lang="LID4096" sz="2000" b="1" dirty="0"/>
            </a:p>
          </p:txBody>
        </p:sp>
      </p:grpSp>
      <p:sp>
        <p:nvSpPr>
          <p:cNvPr id="40" name="Rectangle 39">
            <a:extLst>
              <a:ext uri="{FF2B5EF4-FFF2-40B4-BE49-F238E27FC236}">
                <a16:creationId xmlns:a16="http://schemas.microsoft.com/office/drawing/2014/main" id="{88B530DA-4AE6-461A-AF03-C16C143B3711}"/>
              </a:ext>
            </a:extLst>
          </p:cNvPr>
          <p:cNvSpPr/>
          <p:nvPr/>
        </p:nvSpPr>
        <p:spPr>
          <a:xfrm>
            <a:off x="2677160" y="4765715"/>
            <a:ext cx="1976120" cy="353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Rectangle 40">
            <a:extLst>
              <a:ext uri="{FF2B5EF4-FFF2-40B4-BE49-F238E27FC236}">
                <a16:creationId xmlns:a16="http://schemas.microsoft.com/office/drawing/2014/main" id="{4AE4B45A-EEAB-48A8-A498-5532A94D031A}"/>
              </a:ext>
            </a:extLst>
          </p:cNvPr>
          <p:cNvSpPr/>
          <p:nvPr/>
        </p:nvSpPr>
        <p:spPr>
          <a:xfrm>
            <a:off x="3032760" y="2366188"/>
            <a:ext cx="1304981" cy="24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Rectangle 41">
            <a:extLst>
              <a:ext uri="{FF2B5EF4-FFF2-40B4-BE49-F238E27FC236}">
                <a16:creationId xmlns:a16="http://schemas.microsoft.com/office/drawing/2014/main" id="{B33F1E46-9475-4195-A38E-593DFBAC0033}"/>
              </a:ext>
            </a:extLst>
          </p:cNvPr>
          <p:cNvSpPr/>
          <p:nvPr/>
        </p:nvSpPr>
        <p:spPr>
          <a:xfrm>
            <a:off x="3012729" y="222551"/>
            <a:ext cx="1304981" cy="24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8" name="Group 37">
            <a:extLst>
              <a:ext uri="{FF2B5EF4-FFF2-40B4-BE49-F238E27FC236}">
                <a16:creationId xmlns:a16="http://schemas.microsoft.com/office/drawing/2014/main" id="{5ACDA249-BA89-419B-898D-1A213D908984}"/>
              </a:ext>
            </a:extLst>
          </p:cNvPr>
          <p:cNvGrpSpPr/>
          <p:nvPr/>
        </p:nvGrpSpPr>
        <p:grpSpPr>
          <a:xfrm>
            <a:off x="1097593" y="141402"/>
            <a:ext cx="5033914" cy="4164689"/>
            <a:chOff x="1097593" y="141402"/>
            <a:chExt cx="5033914" cy="4164689"/>
          </a:xfrm>
        </p:grpSpPr>
        <p:sp>
          <p:nvSpPr>
            <p:cNvPr id="23" name="Rectangle 22">
              <a:extLst>
                <a:ext uri="{FF2B5EF4-FFF2-40B4-BE49-F238E27FC236}">
                  <a16:creationId xmlns:a16="http://schemas.microsoft.com/office/drawing/2014/main" id="{345DB7B4-5FBD-4EA8-B5BC-491EFB99F079}"/>
                </a:ext>
              </a:extLst>
            </p:cNvPr>
            <p:cNvSpPr/>
            <p:nvPr/>
          </p:nvSpPr>
          <p:spPr>
            <a:xfrm>
              <a:off x="1097593" y="141402"/>
              <a:ext cx="5033914" cy="1900758"/>
            </a:xfrm>
            <a:prstGeom prst="rect">
              <a:avLst/>
            </a:prstGeom>
            <a:gradFill>
              <a:gsLst>
                <a:gs pos="0">
                  <a:srgbClr val="FF0000">
                    <a:alpha val="43000"/>
                  </a:srgbClr>
                </a:gs>
                <a:gs pos="61000">
                  <a:schemeClr val="bg1">
                    <a:alpha val="43000"/>
                  </a:schemeClr>
                </a:gs>
                <a:gs pos="100000">
                  <a:srgbClr val="0000FF">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081E8ACA-C590-44CD-BFA9-6346D10E3380}"/>
                </a:ext>
              </a:extLst>
            </p:cNvPr>
            <p:cNvSpPr/>
            <p:nvPr/>
          </p:nvSpPr>
          <p:spPr>
            <a:xfrm>
              <a:off x="1097593" y="2366189"/>
              <a:ext cx="5033914" cy="1939902"/>
            </a:xfrm>
            <a:prstGeom prst="rect">
              <a:avLst/>
            </a:prstGeom>
            <a:gradFill>
              <a:gsLst>
                <a:gs pos="0">
                  <a:schemeClr val="bg1">
                    <a:alpha val="43000"/>
                  </a:schemeClr>
                </a:gs>
                <a:gs pos="100000">
                  <a:srgbClr val="0000FF">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2" name="TextBox 21">
            <a:extLst>
              <a:ext uri="{FF2B5EF4-FFF2-40B4-BE49-F238E27FC236}">
                <a16:creationId xmlns:a16="http://schemas.microsoft.com/office/drawing/2014/main" id="{686D2387-DF92-41DB-8FD1-AA51082F6BC5}"/>
              </a:ext>
            </a:extLst>
          </p:cNvPr>
          <p:cNvSpPr txBox="1"/>
          <p:nvPr/>
        </p:nvSpPr>
        <p:spPr>
          <a:xfrm>
            <a:off x="7774546" y="6488668"/>
            <a:ext cx="4417454" cy="369332"/>
          </a:xfrm>
          <a:prstGeom prst="rect">
            <a:avLst/>
          </a:prstGeom>
          <a:noFill/>
        </p:spPr>
        <p:txBody>
          <a:bodyPr wrap="square" rtlCol="0">
            <a:spAutoFit/>
          </a:bodyPr>
          <a:lstStyle/>
          <a:p>
            <a:pPr algn="r"/>
            <a:r>
              <a:rPr lang="en-US" b="1" dirty="0"/>
              <a:t>S. </a:t>
            </a:r>
            <a:r>
              <a:rPr lang="en-US" b="1" dirty="0" err="1"/>
              <a:t>Rommelaere</a:t>
            </a:r>
            <a:r>
              <a:rPr lang="en-US" b="1" dirty="0"/>
              <a:t>, B. Lemaitre</a:t>
            </a:r>
          </a:p>
        </p:txBody>
      </p:sp>
    </p:spTree>
    <p:extLst>
      <p:ext uri="{BB962C8B-B14F-4D97-AF65-F5344CB8AC3E}">
        <p14:creationId xmlns:p14="http://schemas.microsoft.com/office/powerpoint/2010/main" val="121889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C9ED4-44BC-4F1F-B907-0640AC770370}"/>
              </a:ext>
            </a:extLst>
          </p:cNvPr>
          <p:cNvPicPr>
            <a:picLocks noChangeAspect="1"/>
          </p:cNvPicPr>
          <p:nvPr/>
        </p:nvPicPr>
        <p:blipFill>
          <a:blip r:embed="rId2"/>
          <a:stretch>
            <a:fillRect/>
          </a:stretch>
        </p:blipFill>
        <p:spPr>
          <a:xfrm>
            <a:off x="0" y="1024926"/>
            <a:ext cx="4263081" cy="794812"/>
          </a:xfrm>
          <a:prstGeom prst="rect">
            <a:avLst/>
          </a:prstGeom>
        </p:spPr>
      </p:pic>
      <p:pic>
        <p:nvPicPr>
          <p:cNvPr id="6" name="Picture 5">
            <a:extLst>
              <a:ext uri="{FF2B5EF4-FFF2-40B4-BE49-F238E27FC236}">
                <a16:creationId xmlns:a16="http://schemas.microsoft.com/office/drawing/2014/main" id="{302BF1B7-5FD0-4D67-84AA-79F7F916FEF6}"/>
              </a:ext>
            </a:extLst>
          </p:cNvPr>
          <p:cNvPicPr>
            <a:picLocks noChangeAspect="1"/>
          </p:cNvPicPr>
          <p:nvPr/>
        </p:nvPicPr>
        <p:blipFill>
          <a:blip r:embed="rId3"/>
          <a:stretch>
            <a:fillRect/>
          </a:stretch>
        </p:blipFill>
        <p:spPr>
          <a:xfrm>
            <a:off x="111211" y="2356004"/>
            <a:ext cx="5166276" cy="2145992"/>
          </a:xfrm>
          <a:prstGeom prst="rect">
            <a:avLst/>
          </a:prstGeom>
        </p:spPr>
      </p:pic>
      <p:sp>
        <p:nvSpPr>
          <p:cNvPr id="7" name="Rectangle 2">
            <a:extLst>
              <a:ext uri="{FF2B5EF4-FFF2-40B4-BE49-F238E27FC236}">
                <a16:creationId xmlns:a16="http://schemas.microsoft.com/office/drawing/2014/main" id="{5422DAC3-BF8A-4635-8E3E-5A0AE570A1FA}"/>
              </a:ext>
            </a:extLst>
          </p:cNvPr>
          <p:cNvSpPr>
            <a:spLocks noGrp="1" noChangeArrowheads="1"/>
          </p:cNvSpPr>
          <p:nvPr>
            <p:ph type="title"/>
          </p:nvPr>
        </p:nvSpPr>
        <p:spPr>
          <a:xfrm>
            <a:off x="0" y="0"/>
            <a:ext cx="12123760" cy="800512"/>
          </a:xfrm>
        </p:spPr>
        <p:txBody>
          <a:bodyPr>
            <a:normAutofit/>
          </a:bodyPr>
          <a:lstStyle/>
          <a:p>
            <a:pPr algn="ctr" defTabSz="831850"/>
            <a:r>
              <a:rPr lang="en-US" altLang="en-US" sz="3000" b="1" dirty="0">
                <a:latin typeface="Arial" charset="0"/>
              </a:rPr>
              <a:t>Crazier studies of Protein Dynamics through </a:t>
            </a:r>
            <a:r>
              <a:rPr lang="en-US" altLang="en-US" sz="3000" b="1" baseline="30000" dirty="0">
                <a:latin typeface="Arial" charset="0"/>
              </a:rPr>
              <a:t>15</a:t>
            </a:r>
            <a:r>
              <a:rPr lang="en-US" altLang="en-US" sz="3000" b="1" dirty="0">
                <a:latin typeface="Arial" charset="0"/>
              </a:rPr>
              <a:t>N relaxation</a:t>
            </a:r>
          </a:p>
        </p:txBody>
      </p:sp>
      <p:sp>
        <p:nvSpPr>
          <p:cNvPr id="8" name="Rectangle 2">
            <a:extLst>
              <a:ext uri="{FF2B5EF4-FFF2-40B4-BE49-F238E27FC236}">
                <a16:creationId xmlns:a16="http://schemas.microsoft.com/office/drawing/2014/main" id="{39B65BB9-8D85-4D26-A708-46B5B69D3B96}"/>
              </a:ext>
            </a:extLst>
          </p:cNvPr>
          <p:cNvSpPr txBox="1">
            <a:spLocks noChangeArrowheads="1"/>
          </p:cNvSpPr>
          <p:nvPr/>
        </p:nvSpPr>
        <p:spPr>
          <a:xfrm>
            <a:off x="7237067" y="974382"/>
            <a:ext cx="5189481" cy="80051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31850"/>
            <a:r>
              <a:rPr lang="en-US" altLang="en-US" sz="3000" b="1" dirty="0">
                <a:latin typeface="Arial" charset="0"/>
              </a:rPr>
              <a:t>“Relaxation dispersion” T2</a:t>
            </a:r>
          </a:p>
          <a:p>
            <a:pPr defTabSz="831850"/>
            <a:endParaRPr lang="en-US" altLang="en-US" sz="3000" b="1" dirty="0">
              <a:latin typeface="Arial" charset="0"/>
            </a:endParaRPr>
          </a:p>
          <a:p>
            <a:pPr defTabSz="831850"/>
            <a:r>
              <a:rPr lang="en-US" altLang="en-US" sz="3000" b="1" dirty="0">
                <a:latin typeface="Arial" charset="0"/>
                <a:sym typeface="Wingdings" panose="05000000000000000000" pitchFamily="2" charset="2"/>
              </a:rPr>
              <a:t> Can help </a:t>
            </a:r>
            <a:r>
              <a:rPr lang="en-US" altLang="en-US" sz="3000" b="1" dirty="0">
                <a:latin typeface="Arial" charset="0"/>
              </a:rPr>
              <a:t>to “see” “invisible” states</a:t>
            </a:r>
          </a:p>
        </p:txBody>
      </p:sp>
      <p:sp>
        <p:nvSpPr>
          <p:cNvPr id="9" name="TextBox 8">
            <a:extLst>
              <a:ext uri="{FF2B5EF4-FFF2-40B4-BE49-F238E27FC236}">
                <a16:creationId xmlns:a16="http://schemas.microsoft.com/office/drawing/2014/main" id="{95C7520C-D509-486A-973E-DA47F3FBA50C}"/>
              </a:ext>
            </a:extLst>
          </p:cNvPr>
          <p:cNvSpPr txBox="1"/>
          <p:nvPr/>
        </p:nvSpPr>
        <p:spPr>
          <a:xfrm>
            <a:off x="7637220" y="2133343"/>
            <a:ext cx="4604951" cy="2677656"/>
          </a:xfrm>
          <a:prstGeom prst="rect">
            <a:avLst/>
          </a:prstGeom>
          <a:noFill/>
        </p:spPr>
        <p:txBody>
          <a:bodyPr wrap="square" rtlCol="0">
            <a:spAutoFit/>
          </a:bodyPr>
          <a:lstStyle/>
          <a:p>
            <a:r>
              <a:rPr lang="en-US" sz="2400" i="1" dirty="0"/>
              <a:t>G(round) state</a:t>
            </a:r>
            <a:r>
              <a:rPr lang="en-US" sz="2400" i="1" dirty="0">
                <a:sym typeface="Wingdings" panose="05000000000000000000" pitchFamily="2" charset="2"/>
              </a:rPr>
              <a:t> E</a:t>
            </a:r>
            <a:r>
              <a:rPr lang="en-US" sz="2400" i="1" dirty="0"/>
              <a:t>(</a:t>
            </a:r>
            <a:r>
              <a:rPr lang="en-US" sz="2400" i="1" dirty="0" err="1"/>
              <a:t>xcited</a:t>
            </a:r>
            <a:r>
              <a:rPr lang="en-US" sz="2400" i="1" dirty="0"/>
              <a:t>) state</a:t>
            </a:r>
            <a:endParaRPr lang="en-US" sz="2400" i="1" dirty="0">
              <a:sym typeface="Wingdings" panose="05000000000000000000" pitchFamily="2" charset="2"/>
            </a:endParaRPr>
          </a:p>
          <a:p>
            <a:endParaRPr lang="en-US" sz="2400" i="1" dirty="0">
              <a:sym typeface="Wingdings" panose="05000000000000000000" pitchFamily="2" charset="2"/>
            </a:endParaRPr>
          </a:p>
          <a:p>
            <a:r>
              <a:rPr lang="en-US" sz="2400" i="1" dirty="0" err="1">
                <a:sym typeface="Wingdings" panose="05000000000000000000" pitchFamily="2" charset="2"/>
              </a:rPr>
              <a:t>Kd</a:t>
            </a:r>
            <a:r>
              <a:rPr lang="en-US" sz="2400" i="1" dirty="0">
                <a:sym typeface="Wingdings" panose="05000000000000000000" pitchFamily="2" charset="2"/>
              </a:rPr>
              <a:t> = </a:t>
            </a:r>
            <a:r>
              <a:rPr lang="en-US" sz="2400" i="1" dirty="0" err="1">
                <a:sym typeface="Wingdings" panose="05000000000000000000" pitchFamily="2" charset="2"/>
              </a:rPr>
              <a:t>koff</a:t>
            </a:r>
            <a:r>
              <a:rPr lang="en-US" sz="2400" i="1" dirty="0">
                <a:sym typeface="Wingdings" panose="05000000000000000000" pitchFamily="2" charset="2"/>
              </a:rPr>
              <a:t> / </a:t>
            </a:r>
            <a:r>
              <a:rPr lang="en-US" sz="2400" i="1" dirty="0" err="1">
                <a:sym typeface="Wingdings" panose="05000000000000000000" pitchFamily="2" charset="2"/>
              </a:rPr>
              <a:t>kon</a:t>
            </a:r>
            <a:r>
              <a:rPr lang="en-US" sz="2400" i="1" dirty="0">
                <a:sym typeface="Wingdings" panose="05000000000000000000" pitchFamily="2" charset="2"/>
              </a:rPr>
              <a:t> = Pb / Pa</a:t>
            </a:r>
          </a:p>
          <a:p>
            <a:endParaRPr lang="en-US" sz="2400" i="1" dirty="0">
              <a:sym typeface="Wingdings" panose="05000000000000000000" pitchFamily="2" charset="2"/>
            </a:endParaRPr>
          </a:p>
          <a:p>
            <a:r>
              <a:rPr lang="en-US" sz="2400" i="1" dirty="0" err="1">
                <a:sym typeface="Wingdings" panose="05000000000000000000" pitchFamily="2" charset="2"/>
              </a:rPr>
              <a:t>Kex</a:t>
            </a:r>
            <a:r>
              <a:rPr lang="en-US" sz="2400" i="1" dirty="0">
                <a:sym typeface="Wingdings" panose="05000000000000000000" pitchFamily="2" charset="2"/>
              </a:rPr>
              <a:t> = </a:t>
            </a:r>
            <a:r>
              <a:rPr lang="en-US" sz="2400" i="1" dirty="0" err="1">
                <a:sym typeface="Wingdings" panose="05000000000000000000" pitchFamily="2" charset="2"/>
              </a:rPr>
              <a:t>kon</a:t>
            </a:r>
            <a:r>
              <a:rPr lang="en-US" sz="2400" i="1" dirty="0">
                <a:sym typeface="Wingdings" panose="05000000000000000000" pitchFamily="2" charset="2"/>
              </a:rPr>
              <a:t> + </a:t>
            </a:r>
            <a:r>
              <a:rPr lang="en-US" sz="2400" i="1" dirty="0" err="1">
                <a:sym typeface="Wingdings" panose="05000000000000000000" pitchFamily="2" charset="2"/>
              </a:rPr>
              <a:t>koff</a:t>
            </a:r>
            <a:endParaRPr lang="en-US" sz="2400" i="1" dirty="0">
              <a:sym typeface="Wingdings" panose="05000000000000000000" pitchFamily="2" charset="2"/>
            </a:endParaRPr>
          </a:p>
          <a:p>
            <a:endParaRPr lang="en-US" sz="2400" i="1" dirty="0">
              <a:sym typeface="Wingdings" panose="05000000000000000000" pitchFamily="2" charset="2"/>
            </a:endParaRPr>
          </a:p>
          <a:p>
            <a:r>
              <a:rPr lang="el-GR" sz="2400" i="1" dirty="0"/>
              <a:t>Δω</a:t>
            </a:r>
            <a:r>
              <a:rPr lang="en-US" sz="2400" i="1" dirty="0"/>
              <a:t> = </a:t>
            </a:r>
            <a:r>
              <a:rPr lang="el-GR" sz="2400" i="1" dirty="0"/>
              <a:t>δ</a:t>
            </a:r>
            <a:r>
              <a:rPr lang="en-US" sz="2400" i="1" dirty="0"/>
              <a:t>b – </a:t>
            </a:r>
            <a:r>
              <a:rPr lang="el-GR" sz="2400" i="1" dirty="0"/>
              <a:t>δ</a:t>
            </a:r>
            <a:r>
              <a:rPr lang="en-US" sz="2400" i="1" dirty="0"/>
              <a:t>a </a:t>
            </a:r>
            <a:r>
              <a:rPr lang="en-US" sz="2400" i="1" dirty="0">
                <a:sym typeface="Wingdings" panose="05000000000000000000" pitchFamily="2" charset="2"/>
              </a:rPr>
              <a:t> struct info if </a:t>
            </a:r>
            <a:r>
              <a:rPr lang="en-US" sz="2400" i="1" baseline="30000" dirty="0">
                <a:sym typeface="Wingdings" panose="05000000000000000000" pitchFamily="2" charset="2"/>
              </a:rPr>
              <a:t>13</a:t>
            </a:r>
            <a:r>
              <a:rPr lang="en-US" sz="2400" i="1" dirty="0">
                <a:sym typeface="Wingdings" panose="05000000000000000000" pitchFamily="2" charset="2"/>
              </a:rPr>
              <a:t>C</a:t>
            </a:r>
            <a:endParaRPr lang="LID4096" sz="2400" i="1" dirty="0"/>
          </a:p>
        </p:txBody>
      </p:sp>
      <p:sp>
        <p:nvSpPr>
          <p:cNvPr id="10" name="Oval 9">
            <a:extLst>
              <a:ext uri="{FF2B5EF4-FFF2-40B4-BE49-F238E27FC236}">
                <a16:creationId xmlns:a16="http://schemas.microsoft.com/office/drawing/2014/main" id="{B697417F-F067-43A1-AE61-696D1569A298}"/>
              </a:ext>
            </a:extLst>
          </p:cNvPr>
          <p:cNvSpPr/>
          <p:nvPr/>
        </p:nvSpPr>
        <p:spPr>
          <a:xfrm>
            <a:off x="4064160" y="3986577"/>
            <a:ext cx="926940"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Oval 10">
            <a:extLst>
              <a:ext uri="{FF2B5EF4-FFF2-40B4-BE49-F238E27FC236}">
                <a16:creationId xmlns:a16="http://schemas.microsoft.com/office/drawing/2014/main" id="{9786E7F5-18AB-484A-A5F6-DE441EF301E0}"/>
              </a:ext>
            </a:extLst>
          </p:cNvPr>
          <p:cNvSpPr/>
          <p:nvPr/>
        </p:nvSpPr>
        <p:spPr>
          <a:xfrm>
            <a:off x="3359887" y="3972607"/>
            <a:ext cx="488214"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Oval 13">
            <a:extLst>
              <a:ext uri="{FF2B5EF4-FFF2-40B4-BE49-F238E27FC236}">
                <a16:creationId xmlns:a16="http://schemas.microsoft.com/office/drawing/2014/main" id="{1E800EF7-75D5-44C4-BF7F-7C51F44A4469}"/>
              </a:ext>
            </a:extLst>
          </p:cNvPr>
          <p:cNvSpPr/>
          <p:nvPr/>
        </p:nvSpPr>
        <p:spPr>
          <a:xfrm>
            <a:off x="1348474" y="1360496"/>
            <a:ext cx="573879"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2550CF3C-A8D8-4230-BE82-52A0DC3C918B}"/>
              </a:ext>
            </a:extLst>
          </p:cNvPr>
          <p:cNvSpPr/>
          <p:nvPr/>
        </p:nvSpPr>
        <p:spPr>
          <a:xfrm>
            <a:off x="1104367" y="1024926"/>
            <a:ext cx="488214"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Oval 15">
            <a:extLst>
              <a:ext uri="{FF2B5EF4-FFF2-40B4-BE49-F238E27FC236}">
                <a16:creationId xmlns:a16="http://schemas.microsoft.com/office/drawing/2014/main" id="{60B4D872-D382-46C6-920B-F6930D6615A5}"/>
              </a:ext>
            </a:extLst>
          </p:cNvPr>
          <p:cNvSpPr/>
          <p:nvPr/>
        </p:nvSpPr>
        <p:spPr>
          <a:xfrm>
            <a:off x="1592581" y="1024926"/>
            <a:ext cx="488214"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Oval 16">
            <a:extLst>
              <a:ext uri="{FF2B5EF4-FFF2-40B4-BE49-F238E27FC236}">
                <a16:creationId xmlns:a16="http://schemas.microsoft.com/office/drawing/2014/main" id="{B639F696-1B10-44DE-B3E9-A76B6B769622}"/>
              </a:ext>
            </a:extLst>
          </p:cNvPr>
          <p:cNvSpPr/>
          <p:nvPr/>
        </p:nvSpPr>
        <p:spPr>
          <a:xfrm>
            <a:off x="2485772" y="1358338"/>
            <a:ext cx="488214"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Oval 17">
            <a:extLst>
              <a:ext uri="{FF2B5EF4-FFF2-40B4-BE49-F238E27FC236}">
                <a16:creationId xmlns:a16="http://schemas.microsoft.com/office/drawing/2014/main" id="{B52485EB-CDFC-492C-935F-9E8D048E57C4}"/>
              </a:ext>
            </a:extLst>
          </p:cNvPr>
          <p:cNvSpPr/>
          <p:nvPr/>
        </p:nvSpPr>
        <p:spPr>
          <a:xfrm>
            <a:off x="3461887" y="1024926"/>
            <a:ext cx="488214" cy="4283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B845E258-1BB2-4297-AE42-5EADD21846F7}"/>
              </a:ext>
            </a:extLst>
          </p:cNvPr>
          <p:cNvSpPr/>
          <p:nvPr/>
        </p:nvSpPr>
        <p:spPr>
          <a:xfrm>
            <a:off x="68240" y="5038262"/>
            <a:ext cx="12123760" cy="1477328"/>
          </a:xfrm>
          <a:prstGeom prst="rect">
            <a:avLst/>
          </a:prstGeom>
        </p:spPr>
        <p:txBody>
          <a:bodyPr wrap="square">
            <a:spAutoFit/>
          </a:bodyPr>
          <a:lstStyle/>
          <a:p>
            <a:r>
              <a:rPr lang="en-US" dirty="0"/>
              <a:t>Examples:</a:t>
            </a:r>
          </a:p>
          <a:p>
            <a:pPr marL="285750" indent="-285750">
              <a:buFont typeface="Arial" panose="020B0604020202020204" pitchFamily="34" charset="0"/>
              <a:buChar char="•"/>
            </a:pPr>
            <a:r>
              <a:rPr lang="en-US" i="1" dirty="0"/>
              <a:t>Solution structure of a minor and transiently formed state of a T4 lysozyme mutant. Nature 2011</a:t>
            </a:r>
          </a:p>
          <a:p>
            <a:pPr marL="285750" indent="-285750">
              <a:buFont typeface="Arial" panose="020B0604020202020204" pitchFamily="34" charset="0"/>
              <a:buChar char="•"/>
            </a:pPr>
            <a:r>
              <a:rPr lang="en-US" i="1" dirty="0"/>
              <a:t>Visualizing protein breathing motions associated with aromatic ring flipping. Nature 2022</a:t>
            </a:r>
          </a:p>
          <a:p>
            <a:pPr marL="285750" indent="-285750">
              <a:buFont typeface="Arial" panose="020B0604020202020204" pitchFamily="34" charset="0"/>
              <a:buChar char="•"/>
            </a:pPr>
            <a:r>
              <a:rPr lang="en-US" i="1" dirty="0"/>
              <a:t>Structure determination of high-energy states in a dynamic protein ensemble. Nature 2022</a:t>
            </a:r>
          </a:p>
          <a:p>
            <a:pPr marL="285750" indent="-285750">
              <a:buFont typeface="Arial" panose="020B0604020202020204" pitchFamily="34" charset="0"/>
              <a:buChar char="•"/>
            </a:pPr>
            <a:r>
              <a:rPr lang="en-US" i="1" dirty="0"/>
              <a:t>A few more… (not easy technique, not many proteins amenable…)</a:t>
            </a:r>
            <a:endParaRPr lang="LID4096" i="1" dirty="0"/>
          </a:p>
        </p:txBody>
      </p:sp>
      <p:pic>
        <p:nvPicPr>
          <p:cNvPr id="3074" name="Picture 2" descr="https://onlinelibrary.wiley.com/cms/asset/31deed8d-a9d6-46cd-a970-b05ee10695b0/anie201900241-toc-0001-m.jpg">
            <a:extLst>
              <a:ext uri="{FF2B5EF4-FFF2-40B4-BE49-F238E27FC236}">
                <a16:creationId xmlns:a16="http://schemas.microsoft.com/office/drawing/2014/main" id="{BF90666B-BB6D-4F48-BA43-7D50020715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892"/>
          <a:stretch/>
        </p:blipFill>
        <p:spPr bwMode="auto">
          <a:xfrm>
            <a:off x="4185046" y="642647"/>
            <a:ext cx="2485772" cy="298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04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528" y="577631"/>
            <a:ext cx="4887190" cy="592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71456" y="6550224"/>
            <a:ext cx="1759527" cy="307777"/>
          </a:xfrm>
          <a:prstGeom prst="rect">
            <a:avLst/>
          </a:prstGeom>
          <a:noFill/>
        </p:spPr>
        <p:txBody>
          <a:bodyPr wrap="square" rtlCol="0">
            <a:spAutoFit/>
          </a:bodyPr>
          <a:lstStyle/>
          <a:p>
            <a:r>
              <a:rPr lang="en-US" sz="1400" dirty="0"/>
              <a:t>Residue number</a:t>
            </a:r>
          </a:p>
        </p:txBody>
      </p:sp>
      <p:sp>
        <p:nvSpPr>
          <p:cNvPr id="9" name="Rectangle 2"/>
          <p:cNvSpPr txBox="1">
            <a:spLocks noChangeArrowheads="1"/>
          </p:cNvSpPr>
          <p:nvPr/>
        </p:nvSpPr>
        <p:spPr>
          <a:xfrm>
            <a:off x="0" y="1"/>
            <a:ext cx="121920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31850"/>
            <a:r>
              <a:rPr lang="en-US" altLang="en-US" sz="2400" b="1" dirty="0">
                <a:latin typeface="Arial" charset="0"/>
              </a:rPr>
              <a:t>Relaxation dispersion </a:t>
            </a:r>
            <a:r>
              <a:rPr lang="en-US" altLang="en-US" sz="2400" b="1" baseline="30000" dirty="0">
                <a:latin typeface="Arial" charset="0"/>
              </a:rPr>
              <a:t>15</a:t>
            </a:r>
            <a:r>
              <a:rPr lang="en-US" altLang="en-US" sz="2400" b="1" dirty="0">
                <a:latin typeface="Arial" charset="0"/>
              </a:rPr>
              <a:t>N ex.: Gain of slow-timescale dynamics upon evolution</a:t>
            </a:r>
          </a:p>
        </p:txBody>
      </p:sp>
      <p:pic>
        <p:nvPicPr>
          <p:cNvPr id="5" name="Picture 4" descr="(A) Residues with conformational exchange in the μs–ms timescale identified by 15N CPMG experiments mapped onto the X-ray structure of BcII as red spheres (BcII wt), green spheres (BcII Gly262Ser), and blue spheres (BcII Gly262Ser/Asn70Ser). Residues with ms-s timescale dynamics (missing correlations in 1H,15N-HSQC spectra) are identified as orange spheres in all variants. Prolines and residues with overlapped resonances are colored black and residues with no exchange are colored gray. (B) The epistatic evolutionary trajectory followed during BcII evolution from wild-type BcII to the evolved mutant BcII Gly262Ser/Asn70Ser (Meini et al. 2015). Minimum inhibitory concentration (MIC) values taken from Meini et al. (2015) are sequentially ordered according to increasing number of mutations, from wild-type to the Gly262Ser/Asn70Ser mutant. Arrows indicate whether the mutation added is beneficial (green) or deleterious (red) in that genetic background. The circle colors indicate whether the variant shows an increment (green) or a decrease (red) in the MIC value relative to wild-type BcII. The trajectory including the deleterious mutation is represented by a dotted arrow, which is not expected to be successful under strong selection pressure, that is, the conditions that led to selection of mutant M5 (Tomatis et al. 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464" y="1513775"/>
            <a:ext cx="3873826" cy="40973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B539C84-FF50-4575-B801-AB74FA1432AE}"/>
              </a:ext>
            </a:extLst>
          </p:cNvPr>
          <p:cNvSpPr/>
          <p:nvPr/>
        </p:nvSpPr>
        <p:spPr>
          <a:xfrm>
            <a:off x="1604682" y="577631"/>
            <a:ext cx="5161782" cy="6513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24696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1938992"/>
          </a:xfrm>
          <a:prstGeom prst="rect">
            <a:avLst/>
          </a:prstGeom>
          <a:noFill/>
        </p:spPr>
        <p:txBody>
          <a:bodyPr wrap="square" rtlCol="0">
            <a:spAutoFit/>
          </a:bodyPr>
          <a:lstStyle/>
          <a:p>
            <a:pPr algn="ctr"/>
            <a:r>
              <a:rPr lang="en-US" sz="4000" b="1" dirty="0"/>
              <a:t>Part 3</a:t>
            </a:r>
          </a:p>
          <a:p>
            <a:pPr algn="ctr"/>
            <a:endParaRPr lang="en-US" sz="4000" b="1" dirty="0"/>
          </a:p>
          <a:p>
            <a:pPr algn="ctr"/>
            <a:r>
              <a:rPr lang="en-US" sz="4000" b="1" dirty="0"/>
              <a:t>Protein – X interactions</a:t>
            </a:r>
            <a:endParaRPr lang="LID4096" sz="4000" b="1" dirty="0"/>
          </a:p>
        </p:txBody>
      </p:sp>
    </p:spTree>
    <p:extLst>
      <p:ext uri="{BB962C8B-B14F-4D97-AF65-F5344CB8AC3E}">
        <p14:creationId xmlns:p14="http://schemas.microsoft.com/office/powerpoint/2010/main" val="427660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2DDE96-D5A4-46D0-9F11-3FB82CB51E2B}"/>
              </a:ext>
            </a:extLst>
          </p:cNvPr>
          <p:cNvSpPr txBox="1"/>
          <p:nvPr/>
        </p:nvSpPr>
        <p:spPr>
          <a:xfrm>
            <a:off x="149087" y="139148"/>
            <a:ext cx="11837504" cy="5047536"/>
          </a:xfrm>
          <a:prstGeom prst="rect">
            <a:avLst/>
          </a:prstGeom>
          <a:noFill/>
        </p:spPr>
        <p:txBody>
          <a:bodyPr wrap="square" rtlCol="0">
            <a:spAutoFit/>
          </a:bodyPr>
          <a:lstStyle/>
          <a:p>
            <a:r>
              <a:rPr lang="en-US" sz="3200" b="1" dirty="0"/>
              <a:t>CLASS 1</a:t>
            </a:r>
          </a:p>
          <a:p>
            <a:pPr marL="457200" indent="-457200">
              <a:buFont typeface="Arial" panose="020B0604020202020204" pitchFamily="34" charset="0"/>
              <a:buChar char="•"/>
            </a:pPr>
            <a:r>
              <a:rPr lang="en-US" sz="2600" b="1" dirty="0"/>
              <a:t>Intro to Nuclear Magnetic Resonance</a:t>
            </a:r>
          </a:p>
          <a:p>
            <a:pPr marL="457200" indent="-457200">
              <a:buFont typeface="Arial" panose="020B0604020202020204" pitchFamily="34" charset="0"/>
              <a:buChar char="•"/>
            </a:pPr>
            <a:r>
              <a:rPr lang="en-US" sz="2600" b="1" dirty="0"/>
              <a:t>Main features of a signal (chemical shift, couplings, relaxation)</a:t>
            </a:r>
          </a:p>
          <a:p>
            <a:pPr marL="457200" indent="-457200">
              <a:buFont typeface="Arial" panose="020B0604020202020204" pitchFamily="34" charset="0"/>
              <a:buChar char="•"/>
            </a:pPr>
            <a:r>
              <a:rPr lang="en-US" sz="2600" b="1" dirty="0"/>
              <a:t>How chemical shifts and couplings relate to structure</a:t>
            </a:r>
          </a:p>
          <a:p>
            <a:pPr marL="457200" indent="-457200">
              <a:buFont typeface="Arial" panose="020B0604020202020204" pitchFamily="34" charset="0"/>
              <a:buChar char="•"/>
            </a:pPr>
            <a:r>
              <a:rPr lang="en-US" sz="2600" b="1" dirty="0"/>
              <a:t>Importance of labeling with </a:t>
            </a:r>
            <a:r>
              <a:rPr lang="en-US" sz="2600" b="1" baseline="30000" dirty="0"/>
              <a:t>13</a:t>
            </a:r>
            <a:r>
              <a:rPr lang="en-US" sz="2600" b="1" dirty="0"/>
              <a:t>C and </a:t>
            </a:r>
            <a:r>
              <a:rPr lang="en-US" sz="2600" b="1" baseline="30000" dirty="0"/>
              <a:t>15</a:t>
            </a:r>
            <a:r>
              <a:rPr lang="en-US" sz="2600" b="1" dirty="0"/>
              <a:t>N and of 2D/3D spectra</a:t>
            </a:r>
          </a:p>
          <a:p>
            <a:r>
              <a:rPr lang="en-US" sz="3200" b="1" dirty="0"/>
              <a:t>---</a:t>
            </a:r>
          </a:p>
          <a:p>
            <a:endParaRPr lang="en-US" sz="2600" b="1" dirty="0"/>
          </a:p>
          <a:p>
            <a:r>
              <a:rPr lang="en-US" sz="3200" b="1" dirty="0"/>
              <a:t>CLASS 2 (today): More exotic bio-NMR: ligand screening, protein dynamics, disordered proteins, biochemistry at atomic level</a:t>
            </a:r>
          </a:p>
          <a:p>
            <a:endParaRPr lang="en-US" sz="3200" b="1" dirty="0"/>
          </a:p>
          <a:p>
            <a:r>
              <a:rPr lang="en-US" sz="3200" b="1" dirty="0"/>
              <a:t>Practical: Interpreting the results of a protein-protein titration</a:t>
            </a:r>
            <a:endParaRPr lang="LID4096" sz="3200" b="1" dirty="0"/>
          </a:p>
        </p:txBody>
      </p:sp>
    </p:spTree>
    <p:extLst>
      <p:ext uri="{BB962C8B-B14F-4D97-AF65-F5344CB8AC3E}">
        <p14:creationId xmlns:p14="http://schemas.microsoft.com/office/powerpoint/2010/main" val="4262395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F8647-7134-41B5-B907-3BB8EA25CDD0}"/>
              </a:ext>
            </a:extLst>
          </p:cNvPr>
          <p:cNvSpPr/>
          <p:nvPr/>
        </p:nvSpPr>
        <p:spPr>
          <a:xfrm>
            <a:off x="1953739" y="75064"/>
            <a:ext cx="4159537" cy="584775"/>
          </a:xfrm>
          <a:prstGeom prst="rect">
            <a:avLst/>
          </a:prstGeom>
        </p:spPr>
        <p:txBody>
          <a:bodyPr wrap="none">
            <a:spAutoFit/>
          </a:bodyPr>
          <a:lstStyle/>
          <a:p>
            <a:r>
              <a:rPr lang="en-US" sz="3200" b="1" dirty="0"/>
              <a:t>Protein – X interactions</a:t>
            </a:r>
            <a:endParaRPr lang="LID4096" sz="3200" dirty="0"/>
          </a:p>
        </p:txBody>
      </p:sp>
      <p:sp>
        <p:nvSpPr>
          <p:cNvPr id="5" name="Rectangle 4">
            <a:extLst>
              <a:ext uri="{FF2B5EF4-FFF2-40B4-BE49-F238E27FC236}">
                <a16:creationId xmlns:a16="http://schemas.microsoft.com/office/drawing/2014/main" id="{14C70E1E-38A3-455F-80FE-6C45E3680489}"/>
              </a:ext>
            </a:extLst>
          </p:cNvPr>
          <p:cNvSpPr/>
          <p:nvPr/>
        </p:nvSpPr>
        <p:spPr>
          <a:xfrm>
            <a:off x="0" y="856357"/>
            <a:ext cx="12226552" cy="6001643"/>
          </a:xfrm>
          <a:prstGeom prst="rect">
            <a:avLst/>
          </a:prstGeom>
        </p:spPr>
        <p:txBody>
          <a:bodyPr wrap="none">
            <a:spAutoFit/>
          </a:bodyPr>
          <a:lstStyle/>
          <a:p>
            <a:pPr marL="457200" indent="-457200">
              <a:buFont typeface="Arial" panose="020B0604020202020204" pitchFamily="34" charset="0"/>
              <a:buChar char="•"/>
            </a:pPr>
            <a:r>
              <a:rPr lang="en-US" sz="2400" b="1" dirty="0"/>
              <a:t>Especially useful when weak, but also works for strong</a:t>
            </a:r>
          </a:p>
          <a:p>
            <a:pPr marL="457200" indent="-457200">
              <a:buFont typeface="Arial" panose="020B0604020202020204" pitchFamily="34" charset="0"/>
              <a:buChar char="•"/>
            </a:pPr>
            <a:r>
              <a:rPr lang="en-US" sz="2400" b="1" dirty="0"/>
              <a:t>Faster yes/no than waiting for a crystal to grow or get soaked</a:t>
            </a:r>
          </a:p>
          <a:p>
            <a:pPr marL="457200" indent="-457200">
              <a:buFont typeface="Arial" panose="020B0604020202020204" pitchFamily="34" charset="0"/>
              <a:buChar char="•"/>
            </a:pPr>
            <a:r>
              <a:rPr lang="en-US" sz="2400" b="1" dirty="0"/>
              <a:t>Some structural information</a:t>
            </a:r>
          </a:p>
          <a:p>
            <a:pPr marL="457200" indent="-457200">
              <a:buFont typeface="Arial" panose="020B0604020202020204" pitchFamily="34" charset="0"/>
              <a:buChar char="•"/>
            </a:pPr>
            <a:r>
              <a:rPr lang="en-US" sz="2400" b="1" dirty="0"/>
              <a:t>Some information about binding kinetics and thermodynamics</a:t>
            </a:r>
          </a:p>
          <a:p>
            <a:pPr marL="457200" indent="-457200">
              <a:buFont typeface="Arial" panose="020B0604020202020204" pitchFamily="34" charset="0"/>
              <a:buChar char="•"/>
            </a:pPr>
            <a:r>
              <a:rPr lang="en-US" sz="2400" b="1" dirty="0"/>
              <a:t>Screening in single experiments</a:t>
            </a:r>
          </a:p>
          <a:p>
            <a:endParaRPr lang="en-US" sz="3200" b="1" dirty="0"/>
          </a:p>
          <a:p>
            <a:r>
              <a:rPr lang="en-US" sz="3200" b="1" dirty="0">
                <a:solidFill>
                  <a:srgbClr val="FF0000"/>
                </a:solidFill>
              </a:rPr>
              <a:t>2 main ways to study protein-X interactions by NMR:</a:t>
            </a:r>
          </a:p>
          <a:p>
            <a:endParaRPr lang="en-US" sz="3200" b="1" dirty="0">
              <a:solidFill>
                <a:srgbClr val="FF0000"/>
              </a:solidFill>
            </a:endParaRPr>
          </a:p>
          <a:p>
            <a:r>
              <a:rPr lang="en-US" sz="2800" b="1" dirty="0">
                <a:solidFill>
                  <a:srgbClr val="FF0000"/>
                </a:solidFill>
              </a:rPr>
              <a:t>1) Look at protein labeled in </a:t>
            </a:r>
            <a:r>
              <a:rPr lang="en-US" sz="2800" b="1" baseline="30000" dirty="0">
                <a:solidFill>
                  <a:srgbClr val="FF0000"/>
                </a:solidFill>
              </a:rPr>
              <a:t>15</a:t>
            </a:r>
            <a:r>
              <a:rPr lang="en-US" sz="2800" b="1" dirty="0">
                <a:solidFill>
                  <a:srgbClr val="FF0000"/>
                </a:solidFill>
              </a:rPr>
              <a:t>N and/or </a:t>
            </a:r>
            <a:r>
              <a:rPr lang="en-US" sz="2800" b="1" baseline="30000" dirty="0">
                <a:solidFill>
                  <a:srgbClr val="FF0000"/>
                </a:solidFill>
              </a:rPr>
              <a:t>13</a:t>
            </a:r>
            <a:r>
              <a:rPr lang="en-US" sz="2800" b="1" dirty="0">
                <a:solidFill>
                  <a:srgbClr val="FF0000"/>
                </a:solidFill>
              </a:rPr>
              <a:t>C: titrate with unlabeled partners</a:t>
            </a:r>
          </a:p>
          <a:p>
            <a:pPr marL="457200" indent="-457200">
              <a:buFont typeface="Arial" panose="020B0604020202020204" pitchFamily="34" charset="0"/>
              <a:buChar char="•"/>
            </a:pPr>
            <a:endParaRPr lang="en-US" sz="2800" b="1" dirty="0">
              <a:solidFill>
                <a:srgbClr val="FF0000"/>
              </a:solidFill>
            </a:endParaRPr>
          </a:p>
          <a:p>
            <a:r>
              <a:rPr lang="en-US" sz="2800" b="1" dirty="0">
                <a:solidFill>
                  <a:srgbClr val="FF0000"/>
                </a:solidFill>
              </a:rPr>
              <a:t>2) Look at small molecule ((un)labeled) and what it “feels” when you add protein</a:t>
            </a:r>
          </a:p>
          <a:p>
            <a:endParaRPr lang="en-US" sz="2800" b="1" dirty="0"/>
          </a:p>
          <a:p>
            <a:endParaRPr lang="en-US" sz="2800" b="1" dirty="0"/>
          </a:p>
          <a:p>
            <a:r>
              <a:rPr lang="en-US" sz="2800" b="1" dirty="0"/>
              <a:t>Before we see examples…. Understand chemical exchange timescales!</a:t>
            </a:r>
          </a:p>
        </p:txBody>
      </p:sp>
      <p:pic>
        <p:nvPicPr>
          <p:cNvPr id="4098" name="Picture 2" descr="Chemical exchange - Questions and Answers ​in MRI">
            <a:extLst>
              <a:ext uri="{FF2B5EF4-FFF2-40B4-BE49-F238E27FC236}">
                <a16:creationId xmlns:a16="http://schemas.microsoft.com/office/drawing/2014/main" id="{24DFBF19-FDDB-4AFD-BE29-41A4CDFE6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504" y="463321"/>
            <a:ext cx="3514725" cy="6000750"/>
          </a:xfrm>
          <a:prstGeom prst="rect">
            <a:avLst/>
          </a:prstGeom>
          <a:solidFill>
            <a:schemeClr val="bg1"/>
          </a:solidFill>
          <a:ln w="60325">
            <a:solidFill>
              <a:schemeClr val="tx1"/>
            </a:solidFill>
          </a:ln>
        </p:spPr>
      </p:pic>
      <p:pic>
        <p:nvPicPr>
          <p:cNvPr id="4102" name="Picture 6" descr="Using chemical shift perturbation to characterise ligand binding">
            <a:extLst>
              <a:ext uri="{FF2B5EF4-FFF2-40B4-BE49-F238E27FC236}">
                <a16:creationId xmlns:a16="http://schemas.microsoft.com/office/drawing/2014/main" id="{22EB44BD-C7AA-4CC1-960D-A94D4F54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324" y="3738731"/>
            <a:ext cx="5809044" cy="2465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An introduction to NMR-based approaches for measuring protein dynamics -  ScienceDirect">
            <a:extLst>
              <a:ext uri="{FF2B5EF4-FFF2-40B4-BE49-F238E27FC236}">
                <a16:creationId xmlns:a16="http://schemas.microsoft.com/office/drawing/2014/main" id="{50661278-A04A-4A84-8E26-BFB2A98CD845}"/>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070" y="856357"/>
            <a:ext cx="8004906" cy="2587597"/>
          </a:xfrm>
          <a:prstGeom prst="rect">
            <a:avLst/>
          </a:prstGeom>
          <a:ln w="508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E91A3-6E55-4890-B0C8-DD5C9C450DC1}"/>
              </a:ext>
            </a:extLst>
          </p:cNvPr>
          <p:cNvSpPr/>
          <p:nvPr/>
        </p:nvSpPr>
        <p:spPr>
          <a:xfrm>
            <a:off x="0" y="0"/>
            <a:ext cx="12095544" cy="492443"/>
          </a:xfrm>
          <a:prstGeom prst="rect">
            <a:avLst/>
          </a:prstGeom>
        </p:spPr>
        <p:txBody>
          <a:bodyPr wrap="square">
            <a:spAutoFit/>
          </a:bodyPr>
          <a:lstStyle/>
          <a:p>
            <a:r>
              <a:rPr lang="en-US" sz="2600" b="1" dirty="0">
                <a:solidFill>
                  <a:srgbClr val="FF0000"/>
                </a:solidFill>
              </a:rPr>
              <a:t>1) Look at labeled protein (15N and/or 13C) and add unlabeled interactor</a:t>
            </a:r>
          </a:p>
        </p:txBody>
      </p:sp>
      <p:sp>
        <p:nvSpPr>
          <p:cNvPr id="6" name="TextBox 5">
            <a:extLst>
              <a:ext uri="{FF2B5EF4-FFF2-40B4-BE49-F238E27FC236}">
                <a16:creationId xmlns:a16="http://schemas.microsoft.com/office/drawing/2014/main" id="{9DAB157A-F86B-431F-B88F-52B2DDCD3BE9}"/>
              </a:ext>
            </a:extLst>
          </p:cNvPr>
          <p:cNvSpPr txBox="1"/>
          <p:nvPr/>
        </p:nvSpPr>
        <p:spPr>
          <a:xfrm>
            <a:off x="459131" y="643030"/>
            <a:ext cx="8846916" cy="2800767"/>
          </a:xfrm>
          <a:prstGeom prst="rect">
            <a:avLst/>
          </a:prstGeom>
          <a:noFill/>
        </p:spPr>
        <p:txBody>
          <a:bodyPr wrap="square" rtlCol="0">
            <a:spAutoFit/>
          </a:bodyPr>
          <a:lstStyle/>
          <a:p>
            <a:pPr marL="285750" indent="-285750">
              <a:buFont typeface="Wingdings" panose="05000000000000000000" pitchFamily="2" charset="2"/>
              <a:buChar char="à"/>
            </a:pPr>
            <a:r>
              <a:rPr lang="en-US" sz="2200" b="1" dirty="0">
                <a:sym typeface="Wingdings" panose="05000000000000000000" pitchFamily="2" charset="2"/>
              </a:rPr>
              <a:t>Simple titrations where you monitor signal intensities and/or positions (which, depends on affinity and kinetics)</a:t>
            </a:r>
          </a:p>
          <a:p>
            <a:pPr marL="285750" indent="-285750">
              <a:buFont typeface="Wingdings" panose="05000000000000000000" pitchFamily="2" charset="2"/>
              <a:buChar char="à"/>
            </a:pPr>
            <a:endParaRPr lang="en-US" sz="2200" b="1" dirty="0">
              <a:sym typeface="Wingdings" panose="05000000000000000000" pitchFamily="2" charset="2"/>
            </a:endParaRPr>
          </a:p>
          <a:p>
            <a:pPr marL="285750" indent="-285750">
              <a:buFont typeface="Wingdings" panose="05000000000000000000" pitchFamily="2" charset="2"/>
              <a:buChar char="à"/>
            </a:pPr>
            <a:r>
              <a:rPr lang="en-US" sz="2200" b="1" dirty="0">
                <a:sym typeface="Wingdings" panose="05000000000000000000" pitchFamily="2" charset="2"/>
              </a:rPr>
              <a:t>Or more exotic things like measuring T1, T2, NOE and compare w/ and w/o interactor</a:t>
            </a:r>
          </a:p>
          <a:p>
            <a:pPr marL="285750" indent="-285750">
              <a:buFont typeface="Wingdings" panose="05000000000000000000" pitchFamily="2" charset="2"/>
              <a:buChar char="à"/>
            </a:pPr>
            <a:endParaRPr lang="en-US" sz="2200" b="1" dirty="0">
              <a:sym typeface="Wingdings" panose="05000000000000000000" pitchFamily="2" charset="2"/>
            </a:endParaRPr>
          </a:p>
          <a:p>
            <a:pPr marL="285750" indent="-285750">
              <a:buFont typeface="Wingdings" panose="05000000000000000000" pitchFamily="2" charset="2"/>
              <a:buChar char="à"/>
            </a:pPr>
            <a:r>
              <a:rPr lang="en-US" sz="2200" b="1" dirty="0">
                <a:sym typeface="Wingdings" panose="05000000000000000000" pitchFamily="2" charset="2"/>
              </a:rPr>
              <a:t>If binding is very tight, you might see NOEs between the protein and the interactor</a:t>
            </a:r>
            <a:endParaRPr lang="LID4096" sz="2200" b="1" dirty="0"/>
          </a:p>
        </p:txBody>
      </p:sp>
      <p:sp>
        <p:nvSpPr>
          <p:cNvPr id="12" name="TextBox 11">
            <a:extLst>
              <a:ext uri="{FF2B5EF4-FFF2-40B4-BE49-F238E27FC236}">
                <a16:creationId xmlns:a16="http://schemas.microsoft.com/office/drawing/2014/main" id="{DE51B387-770B-46D4-B261-4C561B662383}"/>
              </a:ext>
            </a:extLst>
          </p:cNvPr>
          <p:cNvSpPr txBox="1"/>
          <p:nvPr/>
        </p:nvSpPr>
        <p:spPr>
          <a:xfrm>
            <a:off x="4654379" y="3854233"/>
            <a:ext cx="3970638" cy="923330"/>
          </a:xfrm>
          <a:prstGeom prst="rect">
            <a:avLst/>
          </a:prstGeom>
          <a:noFill/>
        </p:spPr>
        <p:txBody>
          <a:bodyPr wrap="square" rtlCol="0">
            <a:spAutoFit/>
          </a:bodyPr>
          <a:lstStyle/>
          <a:p>
            <a:pPr algn="ctr"/>
            <a:r>
              <a:rPr lang="en-US" dirty="0"/>
              <a:t>Always good to vary: </a:t>
            </a:r>
            <a:r>
              <a:rPr lang="en-US" b="1" dirty="0"/>
              <a:t>temperature</a:t>
            </a:r>
            <a:r>
              <a:rPr lang="en-US" dirty="0"/>
              <a:t>, pH, salt, co-additives, etc. –everything that tunes kinetics</a:t>
            </a:r>
            <a:endParaRPr lang="LID4096" dirty="0"/>
          </a:p>
        </p:txBody>
      </p:sp>
      <p:pic>
        <p:nvPicPr>
          <p:cNvPr id="13" name="Picture 2" descr="Chemical exchange - Questions and Answers ​in MRI">
            <a:extLst>
              <a:ext uri="{FF2B5EF4-FFF2-40B4-BE49-F238E27FC236}">
                <a16:creationId xmlns:a16="http://schemas.microsoft.com/office/drawing/2014/main" id="{41D62458-C629-44FE-A7A9-DABDC9D5C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263" y="2501445"/>
            <a:ext cx="2320966" cy="396262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9" name="Picture 6" descr="Using chemical shift perturbation to characterise ligand binding">
            <a:extLst>
              <a:ext uri="{FF2B5EF4-FFF2-40B4-BE49-F238E27FC236}">
                <a16:creationId xmlns:a16="http://schemas.microsoft.com/office/drawing/2014/main" id="{CA0B5A02-E8D0-4DB6-AD8F-53B78A7DB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586" y="5188000"/>
            <a:ext cx="3442449" cy="1461039"/>
          </a:xfrm>
          <a:prstGeom prst="rect">
            <a:avLst/>
          </a:prstGeom>
          <a:ln w="127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3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5"/>
          <p:cNvGrpSpPr>
            <a:grpSpLocks/>
          </p:cNvGrpSpPr>
          <p:nvPr/>
        </p:nvGrpSpPr>
        <p:grpSpPr bwMode="auto">
          <a:xfrm>
            <a:off x="1604964" y="1452563"/>
            <a:ext cx="5995987" cy="5372100"/>
            <a:chOff x="960" y="870"/>
            <a:chExt cx="3777" cy="3384"/>
          </a:xfrm>
        </p:grpSpPr>
        <p:grpSp>
          <p:nvGrpSpPr>
            <p:cNvPr id="70686" name="Group 6"/>
            <p:cNvGrpSpPr>
              <a:grpSpLocks/>
            </p:cNvGrpSpPr>
            <p:nvPr/>
          </p:nvGrpSpPr>
          <p:grpSpPr bwMode="auto">
            <a:xfrm>
              <a:off x="960" y="870"/>
              <a:ext cx="3777" cy="3384"/>
              <a:chOff x="982" y="442"/>
              <a:chExt cx="3777" cy="3384"/>
            </a:xfrm>
          </p:grpSpPr>
          <p:pic>
            <p:nvPicPr>
              <p:cNvPr id="70689" name="Picture 7"/>
              <p:cNvPicPr>
                <a:picLocks noChangeAspect="1" noChangeArrowheads="1"/>
              </p:cNvPicPr>
              <p:nvPr/>
            </p:nvPicPr>
            <p:blipFill>
              <a:blip r:embed="rId2">
                <a:extLst>
                  <a:ext uri="{28A0092B-C50C-407E-A947-70E740481C1C}">
                    <a14:useLocalDpi xmlns:a14="http://schemas.microsoft.com/office/drawing/2010/main" val="0"/>
                  </a:ext>
                </a:extLst>
              </a:blip>
              <a:srcRect l="28181" t="9685" r="16364" b="13281"/>
              <a:stretch>
                <a:fillRect/>
              </a:stretch>
            </p:blipFill>
            <p:spPr bwMode="auto">
              <a:xfrm>
                <a:off x="1488" y="672"/>
                <a:ext cx="2928" cy="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90" name="Rectangle 8"/>
              <p:cNvSpPr>
                <a:spLocks noChangeArrowheads="1"/>
              </p:cNvSpPr>
              <p:nvPr/>
            </p:nvSpPr>
            <p:spPr bwMode="auto">
              <a:xfrm>
                <a:off x="1436" y="624"/>
                <a:ext cx="3024" cy="28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70691" name="Text Box 9"/>
              <p:cNvSpPr txBox="1">
                <a:spLocks noChangeArrowheads="1"/>
              </p:cNvSpPr>
              <p:nvPr/>
            </p:nvSpPr>
            <p:spPr bwMode="auto">
              <a:xfrm>
                <a:off x="4375" y="1282"/>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- 110</a:t>
                </a:r>
                <a:endParaRPr lang="es-ES" altLang="en-US" sz="1200" b="1">
                  <a:latin typeface="Arial" charset="0"/>
                </a:endParaRPr>
              </a:p>
            </p:txBody>
          </p:sp>
          <p:sp>
            <p:nvSpPr>
              <p:cNvPr id="70692" name="Text Box 10"/>
              <p:cNvSpPr txBox="1">
                <a:spLocks noChangeArrowheads="1"/>
              </p:cNvSpPr>
              <p:nvPr/>
            </p:nvSpPr>
            <p:spPr bwMode="auto">
              <a:xfrm>
                <a:off x="4375" y="2158"/>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- 120</a:t>
                </a:r>
                <a:endParaRPr lang="es-ES" altLang="en-US" sz="1200" b="1">
                  <a:latin typeface="Arial" charset="0"/>
                </a:endParaRPr>
              </a:p>
            </p:txBody>
          </p:sp>
          <p:sp>
            <p:nvSpPr>
              <p:cNvPr id="70693" name="Text Box 11"/>
              <p:cNvSpPr txBox="1">
                <a:spLocks noChangeArrowheads="1"/>
              </p:cNvSpPr>
              <p:nvPr/>
            </p:nvSpPr>
            <p:spPr bwMode="auto">
              <a:xfrm>
                <a:off x="4375" y="3014"/>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- 130</a:t>
                </a:r>
                <a:endParaRPr lang="es-ES" altLang="en-US" sz="1200" b="1">
                  <a:latin typeface="Arial" charset="0"/>
                </a:endParaRPr>
              </a:p>
            </p:txBody>
          </p:sp>
          <p:sp>
            <p:nvSpPr>
              <p:cNvPr id="70694" name="Text Box 12"/>
              <p:cNvSpPr txBox="1">
                <a:spLocks noChangeArrowheads="1"/>
              </p:cNvSpPr>
              <p:nvPr/>
            </p:nvSpPr>
            <p:spPr bwMode="auto">
              <a:xfrm>
                <a:off x="1952" y="3503"/>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10</a:t>
                </a:r>
                <a:endParaRPr lang="es-ES" altLang="en-US" sz="1200" b="1">
                  <a:latin typeface="Arial" charset="0"/>
                </a:endParaRPr>
              </a:p>
            </p:txBody>
          </p:sp>
          <p:sp>
            <p:nvSpPr>
              <p:cNvPr id="70695" name="Text Box 13"/>
              <p:cNvSpPr txBox="1">
                <a:spLocks noChangeArrowheads="1"/>
              </p:cNvSpPr>
              <p:nvPr/>
            </p:nvSpPr>
            <p:spPr bwMode="auto">
              <a:xfrm>
                <a:off x="2984" y="3503"/>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8</a:t>
                </a:r>
                <a:endParaRPr lang="es-ES" altLang="en-US" sz="1200" b="1">
                  <a:latin typeface="Arial" charset="0"/>
                </a:endParaRPr>
              </a:p>
            </p:txBody>
          </p:sp>
          <p:sp>
            <p:nvSpPr>
              <p:cNvPr id="70696" name="Text Box 14"/>
              <p:cNvSpPr txBox="1">
                <a:spLocks noChangeArrowheads="1"/>
              </p:cNvSpPr>
              <p:nvPr/>
            </p:nvSpPr>
            <p:spPr bwMode="auto">
              <a:xfrm>
                <a:off x="4004" y="3503"/>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6</a:t>
                </a:r>
                <a:endParaRPr lang="es-ES" altLang="en-US" sz="1200" b="1">
                  <a:latin typeface="Arial" charset="0"/>
                </a:endParaRPr>
              </a:p>
            </p:txBody>
          </p:sp>
          <p:sp>
            <p:nvSpPr>
              <p:cNvPr id="70697" name="Text Box 15"/>
              <p:cNvSpPr txBox="1">
                <a:spLocks noChangeArrowheads="1"/>
              </p:cNvSpPr>
              <p:nvPr/>
            </p:nvSpPr>
            <p:spPr bwMode="auto">
              <a:xfrm rot="5400000">
                <a:off x="2078" y="3425"/>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698" name="Text Box 16"/>
              <p:cNvSpPr txBox="1">
                <a:spLocks noChangeArrowheads="1"/>
              </p:cNvSpPr>
              <p:nvPr/>
            </p:nvSpPr>
            <p:spPr bwMode="auto">
              <a:xfrm rot="5400000">
                <a:off x="4139" y="3428"/>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699" name="Text Box 17"/>
              <p:cNvSpPr txBox="1">
                <a:spLocks noChangeArrowheads="1"/>
              </p:cNvSpPr>
              <p:nvPr/>
            </p:nvSpPr>
            <p:spPr bwMode="auto">
              <a:xfrm rot="5400000">
                <a:off x="3107" y="3422"/>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700" name="Text Box 18"/>
              <p:cNvSpPr txBox="1">
                <a:spLocks noChangeArrowheads="1"/>
              </p:cNvSpPr>
              <p:nvPr/>
            </p:nvSpPr>
            <p:spPr bwMode="auto">
              <a:xfrm>
                <a:off x="2405" y="3643"/>
                <a:ext cx="105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300" b="1">
                    <a:latin typeface="Symbol" pitchFamily="18" charset="2"/>
                  </a:rPr>
                  <a:t>d</a:t>
                </a:r>
                <a:r>
                  <a:rPr lang="es-AR" altLang="en-US" sz="1300" b="1" baseline="-25000">
                    <a:latin typeface="Arial" charset="0"/>
                  </a:rPr>
                  <a:t>1H</a:t>
                </a:r>
                <a:r>
                  <a:rPr lang="es-AR" altLang="en-US" sz="1300" b="1">
                    <a:latin typeface="Arial" charset="0"/>
                  </a:rPr>
                  <a:t> (ppm)</a:t>
                </a:r>
                <a:endParaRPr lang="es-ES" altLang="en-US" sz="1300" b="1">
                  <a:latin typeface="Arial" charset="0"/>
                </a:endParaRPr>
              </a:p>
            </p:txBody>
          </p:sp>
          <p:sp>
            <p:nvSpPr>
              <p:cNvPr id="70701" name="Text Box 19"/>
              <p:cNvSpPr txBox="1">
                <a:spLocks noChangeArrowheads="1"/>
              </p:cNvSpPr>
              <p:nvPr/>
            </p:nvSpPr>
            <p:spPr bwMode="auto">
              <a:xfrm rot="-5400000">
                <a:off x="546" y="2028"/>
                <a:ext cx="105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300" b="1">
                    <a:latin typeface="Symbol" pitchFamily="18" charset="2"/>
                  </a:rPr>
                  <a:t>d</a:t>
                </a:r>
                <a:r>
                  <a:rPr lang="es-AR" altLang="en-US" sz="1300" b="1" baseline="-25000">
                    <a:latin typeface="Arial" charset="0"/>
                  </a:rPr>
                  <a:t>15N</a:t>
                </a:r>
                <a:r>
                  <a:rPr lang="es-AR" altLang="en-US" sz="1300" b="1">
                    <a:latin typeface="Arial" charset="0"/>
                  </a:rPr>
                  <a:t> (ppm)</a:t>
                </a:r>
                <a:endParaRPr lang="es-ES" altLang="en-US" sz="1300" b="1">
                  <a:latin typeface="Arial" charset="0"/>
                </a:endParaRPr>
              </a:p>
            </p:txBody>
          </p:sp>
          <p:sp>
            <p:nvSpPr>
              <p:cNvPr id="70702" name="Text Box 20"/>
              <p:cNvSpPr txBox="1">
                <a:spLocks noChangeArrowheads="1"/>
              </p:cNvSpPr>
              <p:nvPr/>
            </p:nvSpPr>
            <p:spPr bwMode="auto">
              <a:xfrm>
                <a:off x="1128" y="1284"/>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110 -</a:t>
                </a:r>
                <a:endParaRPr lang="es-ES" altLang="en-US" sz="1200" b="1">
                  <a:latin typeface="Arial" charset="0"/>
                </a:endParaRPr>
              </a:p>
            </p:txBody>
          </p:sp>
          <p:sp>
            <p:nvSpPr>
              <p:cNvPr id="70703" name="Text Box 21"/>
              <p:cNvSpPr txBox="1">
                <a:spLocks noChangeArrowheads="1"/>
              </p:cNvSpPr>
              <p:nvPr/>
            </p:nvSpPr>
            <p:spPr bwMode="auto">
              <a:xfrm>
                <a:off x="1128" y="2160"/>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120 -</a:t>
                </a:r>
                <a:endParaRPr lang="es-ES" altLang="en-US" sz="1200" b="1">
                  <a:latin typeface="Arial" charset="0"/>
                </a:endParaRPr>
              </a:p>
            </p:txBody>
          </p:sp>
          <p:sp>
            <p:nvSpPr>
              <p:cNvPr id="70704" name="Text Box 22"/>
              <p:cNvSpPr txBox="1">
                <a:spLocks noChangeArrowheads="1"/>
              </p:cNvSpPr>
              <p:nvPr/>
            </p:nvSpPr>
            <p:spPr bwMode="auto">
              <a:xfrm>
                <a:off x="1128" y="3016"/>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130 -</a:t>
                </a:r>
                <a:endParaRPr lang="es-ES" altLang="en-US" sz="1200" b="1">
                  <a:latin typeface="Arial" charset="0"/>
                </a:endParaRPr>
              </a:p>
            </p:txBody>
          </p:sp>
          <p:sp>
            <p:nvSpPr>
              <p:cNvPr id="70705" name="Text Box 23"/>
              <p:cNvSpPr txBox="1">
                <a:spLocks noChangeArrowheads="1"/>
              </p:cNvSpPr>
              <p:nvPr/>
            </p:nvSpPr>
            <p:spPr bwMode="auto">
              <a:xfrm rot="5400000">
                <a:off x="2075" y="511"/>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706" name="Text Box 24"/>
              <p:cNvSpPr txBox="1">
                <a:spLocks noChangeArrowheads="1"/>
              </p:cNvSpPr>
              <p:nvPr/>
            </p:nvSpPr>
            <p:spPr bwMode="auto">
              <a:xfrm rot="5400000">
                <a:off x="4136" y="514"/>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707" name="Text Box 25"/>
              <p:cNvSpPr txBox="1">
                <a:spLocks noChangeArrowheads="1"/>
              </p:cNvSpPr>
              <p:nvPr/>
            </p:nvSpPr>
            <p:spPr bwMode="auto">
              <a:xfrm rot="5400000">
                <a:off x="3104" y="508"/>
                <a:ext cx="1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200" b="1">
                    <a:latin typeface="Arial" charset="0"/>
                  </a:rPr>
                  <a:t>-</a:t>
                </a:r>
                <a:endParaRPr lang="es-ES" altLang="en-US" sz="1200" b="1">
                  <a:latin typeface="Arial" charset="0"/>
                </a:endParaRPr>
              </a:p>
            </p:txBody>
          </p:sp>
          <p:sp>
            <p:nvSpPr>
              <p:cNvPr id="70708" name="Text Box 26"/>
              <p:cNvSpPr txBox="1">
                <a:spLocks noChangeArrowheads="1"/>
              </p:cNvSpPr>
              <p:nvPr/>
            </p:nvSpPr>
            <p:spPr bwMode="auto">
              <a:xfrm>
                <a:off x="1949" y="442"/>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10</a:t>
                </a:r>
                <a:endParaRPr lang="es-ES" altLang="en-US" sz="1200" b="1">
                  <a:latin typeface="Arial" charset="0"/>
                </a:endParaRPr>
              </a:p>
            </p:txBody>
          </p:sp>
          <p:sp>
            <p:nvSpPr>
              <p:cNvPr id="70709" name="Text Box 27"/>
              <p:cNvSpPr txBox="1">
                <a:spLocks noChangeArrowheads="1"/>
              </p:cNvSpPr>
              <p:nvPr/>
            </p:nvSpPr>
            <p:spPr bwMode="auto">
              <a:xfrm>
                <a:off x="2981" y="442"/>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8</a:t>
                </a:r>
                <a:endParaRPr lang="es-ES" altLang="en-US" sz="1200" b="1">
                  <a:latin typeface="Arial" charset="0"/>
                </a:endParaRPr>
              </a:p>
            </p:txBody>
          </p:sp>
          <p:sp>
            <p:nvSpPr>
              <p:cNvPr id="70710" name="Text Box 28"/>
              <p:cNvSpPr txBox="1">
                <a:spLocks noChangeArrowheads="1"/>
              </p:cNvSpPr>
              <p:nvPr/>
            </p:nvSpPr>
            <p:spPr bwMode="auto">
              <a:xfrm>
                <a:off x="4001" y="442"/>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200" b="1">
                    <a:latin typeface="Arial" charset="0"/>
                  </a:rPr>
                  <a:t>6</a:t>
                </a:r>
                <a:endParaRPr lang="es-ES" altLang="en-US" sz="1200" b="1">
                  <a:latin typeface="Arial" charset="0"/>
                </a:endParaRPr>
              </a:p>
            </p:txBody>
          </p:sp>
        </p:grpSp>
        <p:sp>
          <p:nvSpPr>
            <p:cNvPr id="70687" name="Text Box 29"/>
            <p:cNvSpPr txBox="1">
              <a:spLocks noChangeArrowheads="1"/>
            </p:cNvSpPr>
            <p:nvPr/>
          </p:nvSpPr>
          <p:spPr bwMode="auto">
            <a:xfrm>
              <a:off x="1302" y="1044"/>
              <a:ext cx="7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800" b="1" dirty="0">
                  <a:solidFill>
                    <a:srgbClr val="0070C0"/>
                  </a:solidFill>
                  <a:latin typeface="Arial" charset="0"/>
                </a:rPr>
                <a:t>Free</a:t>
              </a:r>
              <a:endParaRPr lang="es-ES" altLang="en-US" sz="1800" b="1" dirty="0">
                <a:solidFill>
                  <a:srgbClr val="0070C0"/>
                </a:solidFill>
                <a:latin typeface="Arial" charset="0"/>
              </a:endParaRPr>
            </a:p>
          </p:txBody>
        </p:sp>
        <p:sp>
          <p:nvSpPr>
            <p:cNvPr id="70688" name="Text Box 30"/>
            <p:cNvSpPr txBox="1">
              <a:spLocks noChangeArrowheads="1"/>
            </p:cNvSpPr>
            <p:nvPr/>
          </p:nvSpPr>
          <p:spPr bwMode="auto">
            <a:xfrm>
              <a:off x="1326" y="1194"/>
              <a:ext cx="13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800" b="1">
                  <a:solidFill>
                    <a:srgbClr val="FF0000"/>
                  </a:solidFill>
                  <a:latin typeface="Arial" charset="0"/>
                </a:rPr>
                <a:t>Bound</a:t>
              </a:r>
              <a:endParaRPr lang="es-ES" altLang="en-US" sz="1800" b="1">
                <a:solidFill>
                  <a:srgbClr val="FF0000"/>
                </a:solidFill>
                <a:latin typeface="Arial" charset="0"/>
              </a:endParaRPr>
            </a:p>
          </p:txBody>
        </p:sp>
      </p:grpSp>
      <p:grpSp>
        <p:nvGrpSpPr>
          <p:cNvPr id="2" name="Group 1"/>
          <p:cNvGrpSpPr/>
          <p:nvPr/>
        </p:nvGrpSpPr>
        <p:grpSpPr>
          <a:xfrm>
            <a:off x="5591945" y="117204"/>
            <a:ext cx="4551363" cy="2597947"/>
            <a:chOff x="4102100" y="188913"/>
            <a:chExt cx="4551363" cy="2597947"/>
          </a:xfrm>
        </p:grpSpPr>
        <p:sp>
          <p:nvSpPr>
            <p:cNvPr id="70674" name="Oval 44"/>
            <p:cNvSpPr>
              <a:spLocks noChangeArrowheads="1"/>
            </p:cNvSpPr>
            <p:nvPr/>
          </p:nvSpPr>
          <p:spPr bwMode="auto">
            <a:xfrm rot="16200000">
              <a:off x="4362450" y="2389191"/>
              <a:ext cx="490538" cy="304800"/>
            </a:xfrm>
            <a:prstGeom prst="ellipse">
              <a:avLst/>
            </a:pr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grpSp>
          <p:nvGrpSpPr>
            <p:cNvPr id="878647" name="Group 55"/>
            <p:cNvGrpSpPr>
              <a:grpSpLocks/>
            </p:cNvGrpSpPr>
            <p:nvPr/>
          </p:nvGrpSpPr>
          <p:grpSpPr bwMode="auto">
            <a:xfrm>
              <a:off x="4102100" y="188913"/>
              <a:ext cx="4551363" cy="2116138"/>
              <a:chOff x="2584" y="119"/>
              <a:chExt cx="2867" cy="1333"/>
            </a:xfrm>
          </p:grpSpPr>
          <p:pic>
            <p:nvPicPr>
              <p:cNvPr id="70665" name="Picture 56" descr="Imagen1"/>
              <p:cNvPicPr>
                <a:picLocks noChangeAspect="1" noChangeArrowheads="1"/>
              </p:cNvPicPr>
              <p:nvPr/>
            </p:nvPicPr>
            <p:blipFill>
              <a:blip r:embed="rId3" cstate="print">
                <a:extLst>
                  <a:ext uri="{28A0092B-C50C-407E-A947-70E740481C1C}">
                    <a14:useLocalDpi xmlns:a14="http://schemas.microsoft.com/office/drawing/2010/main" val="0"/>
                  </a:ext>
                </a:extLst>
              </a:blip>
              <a:srcRect l="61015" t="13605" r="9583" b="47147"/>
              <a:stretch>
                <a:fillRect/>
              </a:stretch>
            </p:blipFill>
            <p:spPr bwMode="auto">
              <a:xfrm>
                <a:off x="4105" y="119"/>
                <a:ext cx="1346" cy="1079"/>
              </a:xfrm>
              <a:prstGeom prst="rect">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pic>
          <p:sp>
            <p:nvSpPr>
              <p:cNvPr id="70666" name="Freeform 57"/>
              <p:cNvSpPr>
                <a:spLocks/>
              </p:cNvSpPr>
              <p:nvPr/>
            </p:nvSpPr>
            <p:spPr bwMode="auto">
              <a:xfrm>
                <a:off x="2584" y="732"/>
                <a:ext cx="1496" cy="720"/>
              </a:xfrm>
              <a:custGeom>
                <a:avLst/>
                <a:gdLst>
                  <a:gd name="T0" fmla="*/ 296 w 1496"/>
                  <a:gd name="T1" fmla="*/ 720 h 720"/>
                  <a:gd name="T2" fmla="*/ 200 w 1496"/>
                  <a:gd name="T3" fmla="*/ 288 h 720"/>
                  <a:gd name="T4" fmla="*/ 1496 w 1496"/>
                  <a:gd name="T5" fmla="*/ 0 h 720"/>
                  <a:gd name="T6" fmla="*/ 0 60000 65536"/>
                  <a:gd name="T7" fmla="*/ 0 60000 65536"/>
                  <a:gd name="T8" fmla="*/ 0 60000 65536"/>
                </a:gdLst>
                <a:ahLst/>
                <a:cxnLst>
                  <a:cxn ang="T6">
                    <a:pos x="T0" y="T1"/>
                  </a:cxn>
                  <a:cxn ang="T7">
                    <a:pos x="T2" y="T3"/>
                  </a:cxn>
                  <a:cxn ang="T8">
                    <a:pos x="T4" y="T5"/>
                  </a:cxn>
                </a:cxnLst>
                <a:rect l="0" t="0" r="r" b="b"/>
                <a:pathLst>
                  <a:path w="1496" h="720">
                    <a:moveTo>
                      <a:pt x="296" y="720"/>
                    </a:moveTo>
                    <a:cubicBezTo>
                      <a:pt x="148" y="564"/>
                      <a:pt x="0" y="408"/>
                      <a:pt x="200" y="288"/>
                    </a:cubicBezTo>
                    <a:cubicBezTo>
                      <a:pt x="400" y="168"/>
                      <a:pt x="1280" y="48"/>
                      <a:pt x="1496" y="0"/>
                    </a:cubicBezTo>
                  </a:path>
                </a:pathLst>
              </a:custGeom>
              <a:noFill/>
              <a:ln w="25400">
                <a:solidFill>
                  <a:srgbClr val="33996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7" name="Line 58"/>
              <p:cNvSpPr>
                <a:spLocks noChangeShapeType="1"/>
              </p:cNvSpPr>
              <p:nvPr/>
            </p:nvSpPr>
            <p:spPr bwMode="auto">
              <a:xfrm flipH="1">
                <a:off x="4513" y="618"/>
                <a:ext cx="144"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5" name="Group 17"/>
          <p:cNvGrpSpPr>
            <a:grpSpLocks/>
          </p:cNvGrpSpPr>
          <p:nvPr/>
        </p:nvGrpSpPr>
        <p:grpSpPr bwMode="auto">
          <a:xfrm rot="21290277">
            <a:off x="7570303" y="4157021"/>
            <a:ext cx="2991795" cy="2494499"/>
            <a:chOff x="288" y="211"/>
            <a:chExt cx="3110" cy="3010"/>
          </a:xfrm>
        </p:grpSpPr>
        <p:pic>
          <p:nvPicPr>
            <p:cNvPr id="56" name="Picture 18" descr="coloreadas_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 y="211"/>
              <a:ext cx="3110" cy="3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 name="Rectangle 19"/>
            <p:cNvSpPr>
              <a:spLocks noChangeArrowheads="1"/>
            </p:cNvSpPr>
            <p:nvPr/>
          </p:nvSpPr>
          <p:spPr bwMode="auto">
            <a:xfrm>
              <a:off x="346" y="259"/>
              <a:ext cx="34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grpSp>
      <p:pic>
        <p:nvPicPr>
          <p:cNvPr id="59" name="Picture 23" descr="dock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185" y="1913139"/>
            <a:ext cx="2767151" cy="22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03F63CF1-C271-424D-B440-66B1D36E2DF4}"/>
              </a:ext>
            </a:extLst>
          </p:cNvPr>
          <p:cNvSpPr txBox="1"/>
          <p:nvPr/>
        </p:nvSpPr>
        <p:spPr>
          <a:xfrm>
            <a:off x="9166860" y="6488668"/>
            <a:ext cx="2361752" cy="369332"/>
          </a:xfrm>
          <a:prstGeom prst="rect">
            <a:avLst/>
          </a:prstGeom>
          <a:noFill/>
        </p:spPr>
        <p:txBody>
          <a:bodyPr wrap="square" rtlCol="0">
            <a:spAutoFit/>
          </a:bodyPr>
          <a:lstStyle/>
          <a:p>
            <a:pPr algn="r"/>
            <a:r>
              <a:rPr lang="en-US" b="1" dirty="0"/>
              <a:t>M.E. </a:t>
            </a:r>
            <a:r>
              <a:rPr lang="en-US" b="1" dirty="0" err="1"/>
              <a:t>Zaballa</a:t>
            </a:r>
            <a:r>
              <a:rPr lang="en-US" b="1" dirty="0"/>
              <a:t>, A.J. Vila</a:t>
            </a:r>
          </a:p>
        </p:txBody>
      </p:sp>
      <p:sp>
        <p:nvSpPr>
          <p:cNvPr id="41" name="Text Box 49">
            <a:extLst>
              <a:ext uri="{FF2B5EF4-FFF2-40B4-BE49-F238E27FC236}">
                <a16:creationId xmlns:a16="http://schemas.microsoft.com/office/drawing/2014/main" id="{C32D6D34-66AC-4071-BDA3-27D16A93F87C}"/>
              </a:ext>
            </a:extLst>
          </p:cNvPr>
          <p:cNvSpPr txBox="1">
            <a:spLocks noChangeArrowheads="1"/>
          </p:cNvSpPr>
          <p:nvPr/>
        </p:nvSpPr>
        <p:spPr bwMode="auto">
          <a:xfrm>
            <a:off x="98356" y="64816"/>
            <a:ext cx="86900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dirty="0">
                <a:latin typeface="Arial" charset="0"/>
              </a:rPr>
              <a:t>Ex 1: </a:t>
            </a:r>
            <a:r>
              <a:rPr lang="es-AR" altLang="en-US" sz="2300" b="1" dirty="0" err="1">
                <a:latin typeface="Arial" charset="0"/>
              </a:rPr>
              <a:t>Protein</a:t>
            </a:r>
            <a:r>
              <a:rPr lang="es-AR" altLang="en-US" sz="2300" b="1" dirty="0">
                <a:latin typeface="Arial" charset="0"/>
              </a:rPr>
              <a:t> – </a:t>
            </a:r>
            <a:r>
              <a:rPr lang="es-AR" altLang="en-US" sz="2300" b="1" dirty="0" err="1">
                <a:latin typeface="Arial" charset="0"/>
              </a:rPr>
              <a:t>small</a:t>
            </a:r>
            <a:r>
              <a:rPr lang="es-AR" altLang="en-US" sz="2300" b="1" dirty="0">
                <a:latin typeface="Arial" charset="0"/>
              </a:rPr>
              <a:t> mol </a:t>
            </a:r>
            <a:r>
              <a:rPr lang="es-AR" altLang="en-US" sz="2300" b="1" dirty="0" err="1">
                <a:latin typeface="Arial" charset="0"/>
              </a:rPr>
              <a:t>interaction</a:t>
            </a:r>
            <a:r>
              <a:rPr lang="es-AR" altLang="en-US" sz="2300" b="1" dirty="0">
                <a:latin typeface="Arial" charset="0"/>
              </a:rPr>
              <a:t> </a:t>
            </a:r>
            <a:r>
              <a:rPr lang="es-AR" altLang="en-US" sz="2300" b="1" dirty="0" err="1">
                <a:latin typeface="Arial" charset="0"/>
              </a:rPr>
              <a:t>of</a:t>
            </a:r>
            <a:r>
              <a:rPr lang="es-AR" altLang="en-US" sz="2300" b="1" dirty="0">
                <a:latin typeface="Arial" charset="0"/>
              </a:rPr>
              <a:t> </a:t>
            </a:r>
            <a:r>
              <a:rPr lang="es-AR" altLang="en-US" sz="2300" b="1" dirty="0" err="1">
                <a:latin typeface="Arial" charset="0"/>
              </a:rPr>
              <a:t>uM-mM</a:t>
            </a:r>
            <a:r>
              <a:rPr lang="es-AR" altLang="en-US" sz="2300" b="1" dirty="0">
                <a:latin typeface="Arial" charset="0"/>
              </a:rPr>
              <a:t> </a:t>
            </a:r>
            <a:r>
              <a:rPr lang="es-AR" altLang="en-US" sz="2300" b="1" dirty="0" err="1">
                <a:latin typeface="Arial" charset="0"/>
              </a:rPr>
              <a:t>affinity</a:t>
            </a:r>
            <a:endParaRPr lang="es-ES" altLang="en-US" sz="2300" b="1" u="sng" dirty="0">
              <a:latin typeface="Arial" charset="0"/>
            </a:endParaRPr>
          </a:p>
        </p:txBody>
      </p:sp>
    </p:spTree>
    <p:extLst>
      <p:ext uri="{BB962C8B-B14F-4D97-AF65-F5344CB8AC3E}">
        <p14:creationId xmlns:p14="http://schemas.microsoft.com/office/powerpoint/2010/main" val="39902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nvSpPr>
        <p:spPr bwMode="auto">
          <a:xfrm>
            <a:off x="1881981" y="1320276"/>
            <a:ext cx="1016000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i="1" dirty="0">
                <a:latin typeface="Arial" charset="0"/>
              </a:rPr>
              <a:t>Chemical Shift </a:t>
            </a:r>
            <a:r>
              <a:rPr lang="es-AR" altLang="en-US" sz="2300" b="1" i="1" dirty="0" err="1">
                <a:latin typeface="Arial" charset="0"/>
              </a:rPr>
              <a:t>Perturbation</a:t>
            </a:r>
            <a:r>
              <a:rPr lang="es-AR" altLang="en-US" sz="2300" b="1" i="1" dirty="0">
                <a:latin typeface="Arial" charset="0"/>
              </a:rPr>
              <a:t> (CSP) </a:t>
            </a:r>
            <a:r>
              <a:rPr lang="es-AR" altLang="en-US" sz="2300" b="1" i="1" dirty="0" err="1">
                <a:latin typeface="Arial" charset="0"/>
              </a:rPr>
              <a:t>mapped</a:t>
            </a:r>
            <a:r>
              <a:rPr lang="es-AR" altLang="en-US" sz="2300" b="1" i="1" dirty="0">
                <a:latin typeface="Arial" charset="0"/>
              </a:rPr>
              <a:t> </a:t>
            </a:r>
            <a:r>
              <a:rPr lang="es-AR" altLang="en-US" sz="2300" b="1" i="1" dirty="0" err="1">
                <a:latin typeface="Arial" charset="0"/>
              </a:rPr>
              <a:t>on</a:t>
            </a:r>
            <a:r>
              <a:rPr lang="es-AR" altLang="en-US" sz="2300" b="1" i="1" dirty="0">
                <a:latin typeface="Arial" charset="0"/>
              </a:rPr>
              <a:t> </a:t>
            </a:r>
            <a:r>
              <a:rPr lang="es-AR" altLang="en-US" sz="2300" b="1" i="1" dirty="0" err="1">
                <a:latin typeface="Arial" charset="0"/>
              </a:rPr>
              <a:t>the</a:t>
            </a:r>
            <a:r>
              <a:rPr lang="es-AR" altLang="en-US" sz="2300" b="1" i="1" dirty="0">
                <a:latin typeface="Arial" charset="0"/>
              </a:rPr>
              <a:t> </a:t>
            </a:r>
            <a:r>
              <a:rPr lang="es-AR" altLang="en-US" sz="2300" b="1" i="1" dirty="0" err="1">
                <a:latin typeface="Arial" charset="0"/>
              </a:rPr>
              <a:t>protein</a:t>
            </a:r>
            <a:r>
              <a:rPr lang="es-AR" altLang="en-US" sz="2300" b="1" i="1" dirty="0">
                <a:latin typeface="Arial" charset="0"/>
              </a:rPr>
              <a:t> </a:t>
            </a:r>
            <a:r>
              <a:rPr lang="es-AR" altLang="en-US" sz="2300" b="1" i="1" dirty="0" err="1">
                <a:latin typeface="Arial" charset="0"/>
              </a:rPr>
              <a:t>sequence</a:t>
            </a:r>
            <a:endParaRPr lang="es-ES" altLang="en-US" sz="2300" b="1" i="1" dirty="0">
              <a:latin typeface="Arial" charset="0"/>
            </a:endParaRPr>
          </a:p>
        </p:txBody>
      </p:sp>
      <p:pic>
        <p:nvPicPr>
          <p:cNvPr id="71683" name="Picture 7" descr="csp"/>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t="6480" r="4066"/>
          <a:stretch>
            <a:fillRect/>
          </a:stretch>
        </p:blipFill>
        <p:spPr bwMode="auto">
          <a:xfrm>
            <a:off x="2163763" y="1711596"/>
            <a:ext cx="8978900" cy="49117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24" name="Line 8"/>
          <p:cNvSpPr>
            <a:spLocks noChangeShapeType="1"/>
          </p:cNvSpPr>
          <p:nvPr/>
        </p:nvSpPr>
        <p:spPr bwMode="auto">
          <a:xfrm>
            <a:off x="2892426" y="5213620"/>
            <a:ext cx="8139113" cy="0"/>
          </a:xfrm>
          <a:prstGeom prst="line">
            <a:avLst/>
          </a:prstGeom>
          <a:noFill/>
          <a:ln w="25400">
            <a:solidFill>
              <a:srgbClr val="0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5" name="Text Box 9"/>
          <p:cNvSpPr txBox="1">
            <a:spLocks noChangeArrowheads="1"/>
          </p:cNvSpPr>
          <p:nvPr/>
        </p:nvSpPr>
        <p:spPr bwMode="auto">
          <a:xfrm>
            <a:off x="7105650" y="1979883"/>
            <a:ext cx="396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800" b="1">
                <a:latin typeface="Arial" charset="0"/>
              </a:rPr>
              <a:t>CSP = (</a:t>
            </a:r>
            <a:r>
              <a:rPr lang="es-AR" altLang="en-US" sz="1800" b="1">
                <a:latin typeface="Symbol" pitchFamily="18" charset="2"/>
              </a:rPr>
              <a:t>Dd</a:t>
            </a:r>
            <a:r>
              <a:rPr lang="es-AR" altLang="en-US" sz="1800" b="1">
                <a:latin typeface="Arial" charset="0"/>
              </a:rPr>
              <a:t>(</a:t>
            </a:r>
            <a:r>
              <a:rPr lang="es-AR" altLang="en-US" sz="1800" b="1" baseline="30000">
                <a:latin typeface="Arial" charset="0"/>
              </a:rPr>
              <a:t>1</a:t>
            </a:r>
            <a:r>
              <a:rPr lang="es-AR" altLang="en-US" sz="1800" b="1">
                <a:latin typeface="Arial" charset="0"/>
              </a:rPr>
              <a:t>H)</a:t>
            </a:r>
            <a:r>
              <a:rPr lang="es-AR" altLang="en-US" sz="1800" b="1" baseline="30000">
                <a:latin typeface="Arial" charset="0"/>
              </a:rPr>
              <a:t>2</a:t>
            </a:r>
            <a:r>
              <a:rPr lang="es-AR" altLang="en-US" sz="1800" b="1">
                <a:latin typeface="Arial" charset="0"/>
              </a:rPr>
              <a:t> + </a:t>
            </a:r>
            <a:r>
              <a:rPr lang="es-AR" altLang="en-US" sz="1800" b="1">
                <a:latin typeface="Symbol" pitchFamily="18" charset="2"/>
              </a:rPr>
              <a:t>Dd</a:t>
            </a:r>
            <a:r>
              <a:rPr lang="es-AR" altLang="en-US" sz="1800" b="1">
                <a:latin typeface="Arial" charset="0"/>
              </a:rPr>
              <a:t>(</a:t>
            </a:r>
            <a:r>
              <a:rPr lang="es-AR" altLang="en-US" sz="1800" b="1" baseline="30000">
                <a:latin typeface="Arial" charset="0"/>
              </a:rPr>
              <a:t>15</a:t>
            </a:r>
            <a:r>
              <a:rPr lang="es-AR" altLang="en-US" sz="1800" b="1">
                <a:latin typeface="Arial" charset="0"/>
              </a:rPr>
              <a:t>N)</a:t>
            </a:r>
            <a:r>
              <a:rPr lang="es-AR" altLang="en-US" sz="1800" b="1" baseline="30000">
                <a:latin typeface="Arial" charset="0"/>
              </a:rPr>
              <a:t>2</a:t>
            </a:r>
            <a:r>
              <a:rPr lang="es-AR" altLang="en-US" sz="1800" b="1">
                <a:latin typeface="Arial" charset="0"/>
              </a:rPr>
              <a:t>/25)</a:t>
            </a:r>
            <a:r>
              <a:rPr lang="es-AR" altLang="en-US" sz="1800" b="1" baseline="30000">
                <a:latin typeface="Arial" charset="0"/>
              </a:rPr>
              <a:t>1/2</a:t>
            </a:r>
            <a:r>
              <a:rPr lang="es-AR" altLang="en-US" sz="1800" b="1">
                <a:latin typeface="Arial" charset="0"/>
              </a:rPr>
              <a:t> ppm</a:t>
            </a:r>
            <a:endParaRPr lang="es-ES" altLang="en-US" sz="1800" b="1">
              <a:latin typeface="Arial" charset="0"/>
            </a:endParaRPr>
          </a:p>
        </p:txBody>
      </p:sp>
      <p:sp>
        <p:nvSpPr>
          <p:cNvPr id="879626" name="Rectangle 10"/>
          <p:cNvSpPr>
            <a:spLocks noChangeArrowheads="1"/>
          </p:cNvSpPr>
          <p:nvPr/>
        </p:nvSpPr>
        <p:spPr bwMode="auto">
          <a:xfrm>
            <a:off x="5492751" y="6334396"/>
            <a:ext cx="957263" cy="92075"/>
          </a:xfrm>
          <a:prstGeom prst="rect">
            <a:avLst/>
          </a:prstGeom>
          <a:solidFill>
            <a:srgbClr val="339966"/>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879627" name="Rectangle 11"/>
          <p:cNvSpPr>
            <a:spLocks noChangeArrowheads="1"/>
          </p:cNvSpPr>
          <p:nvPr/>
        </p:nvSpPr>
        <p:spPr bwMode="auto">
          <a:xfrm>
            <a:off x="3919539" y="6334395"/>
            <a:ext cx="668337" cy="95250"/>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879628" name="Rectangle 12"/>
          <p:cNvSpPr>
            <a:spLocks noChangeArrowheads="1"/>
          </p:cNvSpPr>
          <p:nvPr/>
        </p:nvSpPr>
        <p:spPr bwMode="auto">
          <a:xfrm>
            <a:off x="8378825" y="6334396"/>
            <a:ext cx="1646238" cy="92075"/>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879629" name="Text Box 13"/>
          <p:cNvSpPr txBox="1">
            <a:spLocks noChangeArrowheads="1"/>
          </p:cNvSpPr>
          <p:nvPr/>
        </p:nvSpPr>
        <p:spPr bwMode="auto">
          <a:xfrm>
            <a:off x="4024313" y="642647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800" b="1">
                <a:solidFill>
                  <a:srgbClr val="069E1F"/>
                </a:solidFill>
                <a:latin typeface="Arial" charset="0"/>
              </a:rPr>
              <a:t>L3</a:t>
            </a:r>
            <a:endParaRPr lang="es-ES" altLang="en-US" sz="1800" b="1">
              <a:solidFill>
                <a:srgbClr val="069E1F"/>
              </a:solidFill>
              <a:latin typeface="Arial" charset="0"/>
            </a:endParaRPr>
          </a:p>
        </p:txBody>
      </p:sp>
      <p:sp>
        <p:nvSpPr>
          <p:cNvPr id="879630" name="Text Box 14"/>
          <p:cNvSpPr txBox="1">
            <a:spLocks noChangeArrowheads="1"/>
          </p:cNvSpPr>
          <p:nvPr/>
        </p:nvSpPr>
        <p:spPr bwMode="auto">
          <a:xfrm>
            <a:off x="5734050" y="642647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800" b="1">
                <a:solidFill>
                  <a:srgbClr val="00A479"/>
                </a:solidFill>
                <a:latin typeface="Arial" charset="0"/>
              </a:rPr>
              <a:t>L7</a:t>
            </a:r>
            <a:endParaRPr lang="es-ES" altLang="en-US" sz="1800" b="1">
              <a:solidFill>
                <a:srgbClr val="00A479"/>
              </a:solidFill>
              <a:latin typeface="Arial" charset="0"/>
            </a:endParaRPr>
          </a:p>
        </p:txBody>
      </p:sp>
      <p:sp>
        <p:nvSpPr>
          <p:cNvPr id="879631" name="Text Box 15"/>
          <p:cNvSpPr txBox="1">
            <a:spLocks noChangeArrowheads="1"/>
          </p:cNvSpPr>
          <p:nvPr/>
        </p:nvSpPr>
        <p:spPr bwMode="auto">
          <a:xfrm>
            <a:off x="8899526" y="6424883"/>
            <a:ext cx="639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800" b="1">
                <a:solidFill>
                  <a:srgbClr val="FFCC00"/>
                </a:solidFill>
                <a:latin typeface="Arial" charset="0"/>
              </a:rPr>
              <a:t>L10</a:t>
            </a:r>
            <a:endParaRPr lang="es-ES" altLang="en-US" sz="1800" b="1">
              <a:solidFill>
                <a:srgbClr val="FFCC00"/>
              </a:solidFill>
              <a:latin typeface="Arial" charset="0"/>
            </a:endParaRPr>
          </a:p>
        </p:txBody>
      </p:sp>
      <p:sp>
        <p:nvSpPr>
          <p:cNvPr id="13" name="Text Box 49">
            <a:extLst>
              <a:ext uri="{FF2B5EF4-FFF2-40B4-BE49-F238E27FC236}">
                <a16:creationId xmlns:a16="http://schemas.microsoft.com/office/drawing/2014/main" id="{D1ED1302-A249-4097-8969-7FA223809FC7}"/>
              </a:ext>
            </a:extLst>
          </p:cNvPr>
          <p:cNvSpPr txBox="1">
            <a:spLocks noChangeArrowheads="1"/>
          </p:cNvSpPr>
          <p:nvPr/>
        </p:nvSpPr>
        <p:spPr bwMode="auto">
          <a:xfrm>
            <a:off x="98356" y="64816"/>
            <a:ext cx="86900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dirty="0">
                <a:latin typeface="Arial" charset="0"/>
              </a:rPr>
              <a:t>Ex 1: </a:t>
            </a:r>
            <a:r>
              <a:rPr lang="es-AR" altLang="en-US" sz="2300" b="1" dirty="0" err="1">
                <a:latin typeface="Arial" charset="0"/>
              </a:rPr>
              <a:t>Protein</a:t>
            </a:r>
            <a:r>
              <a:rPr lang="es-AR" altLang="en-US" sz="2300" b="1" dirty="0">
                <a:latin typeface="Arial" charset="0"/>
              </a:rPr>
              <a:t> – </a:t>
            </a:r>
            <a:r>
              <a:rPr lang="es-AR" altLang="en-US" sz="2300" b="1" dirty="0" err="1">
                <a:latin typeface="Arial" charset="0"/>
              </a:rPr>
              <a:t>small</a:t>
            </a:r>
            <a:r>
              <a:rPr lang="es-AR" altLang="en-US" sz="2300" b="1" dirty="0">
                <a:latin typeface="Arial" charset="0"/>
              </a:rPr>
              <a:t> mol </a:t>
            </a:r>
            <a:r>
              <a:rPr lang="es-AR" altLang="en-US" sz="2300" b="1" dirty="0" err="1">
                <a:latin typeface="Arial" charset="0"/>
              </a:rPr>
              <a:t>interaction</a:t>
            </a:r>
            <a:r>
              <a:rPr lang="es-AR" altLang="en-US" sz="2300" b="1" dirty="0">
                <a:latin typeface="Arial" charset="0"/>
              </a:rPr>
              <a:t> </a:t>
            </a:r>
            <a:r>
              <a:rPr lang="es-AR" altLang="en-US" sz="2300" b="1" dirty="0" err="1">
                <a:latin typeface="Arial" charset="0"/>
              </a:rPr>
              <a:t>of</a:t>
            </a:r>
            <a:r>
              <a:rPr lang="es-AR" altLang="en-US" sz="2300" b="1" dirty="0">
                <a:latin typeface="Arial" charset="0"/>
              </a:rPr>
              <a:t> </a:t>
            </a:r>
            <a:r>
              <a:rPr lang="es-AR" altLang="en-US" sz="2300" b="1" dirty="0" err="1">
                <a:latin typeface="Arial" charset="0"/>
              </a:rPr>
              <a:t>uM-mM</a:t>
            </a:r>
            <a:r>
              <a:rPr lang="es-AR" altLang="en-US" sz="2300" b="1" dirty="0">
                <a:latin typeface="Arial" charset="0"/>
              </a:rPr>
              <a:t> </a:t>
            </a:r>
            <a:r>
              <a:rPr lang="es-AR" altLang="en-US" sz="2300" b="1" dirty="0" err="1">
                <a:latin typeface="Arial" charset="0"/>
              </a:rPr>
              <a:t>affinity</a:t>
            </a:r>
            <a:endParaRPr lang="es-ES" altLang="en-US" sz="2300" b="1" u="sng" dirty="0">
              <a:latin typeface="Arial" charset="0"/>
            </a:endParaRPr>
          </a:p>
        </p:txBody>
      </p:sp>
    </p:spTree>
    <p:extLst>
      <p:ext uri="{BB962C8B-B14F-4D97-AF65-F5344CB8AC3E}">
        <p14:creationId xmlns:p14="http://schemas.microsoft.com/office/powerpoint/2010/main" val="3000041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96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96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96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96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96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96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9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4" grpId="0" animBg="1"/>
      <p:bldP spid="879626" grpId="0" animBg="1"/>
      <p:bldP spid="879627" grpId="0" animBg="1"/>
      <p:bldP spid="879628" grpId="0" animBg="1"/>
      <p:bldP spid="879629" grpId="0"/>
      <p:bldP spid="879630" grpId="0"/>
      <p:bldP spid="8796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7924800" y="157163"/>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s-ES" altLang="en-US" sz="1800">
              <a:latin typeface="Arial" charset="0"/>
            </a:endParaRPr>
          </a:p>
        </p:txBody>
      </p:sp>
      <p:grpSp>
        <p:nvGrpSpPr>
          <p:cNvPr id="72715" name="Group 10"/>
          <p:cNvGrpSpPr>
            <a:grpSpLocks/>
          </p:cNvGrpSpPr>
          <p:nvPr/>
        </p:nvGrpSpPr>
        <p:grpSpPr bwMode="auto">
          <a:xfrm rot="16200000">
            <a:off x="-788433" y="3836194"/>
            <a:ext cx="3657600" cy="276225"/>
            <a:chOff x="1094" y="432"/>
            <a:chExt cx="4306" cy="174"/>
          </a:xfrm>
        </p:grpSpPr>
        <p:sp>
          <p:nvSpPr>
            <p:cNvPr id="72719" name="Rectangle 11"/>
            <p:cNvSpPr>
              <a:spLocks noChangeArrowheads="1"/>
            </p:cNvSpPr>
            <p:nvPr/>
          </p:nvSpPr>
          <p:spPr bwMode="auto">
            <a:xfrm>
              <a:off x="1094" y="432"/>
              <a:ext cx="1440" cy="174"/>
            </a:xfrm>
            <a:prstGeom prst="rect">
              <a:avLst/>
            </a:prstGeom>
            <a:gradFill rotWithShape="1">
              <a:gsLst>
                <a:gs pos="0">
                  <a:srgbClr val="0000FF"/>
                </a:gs>
                <a:gs pos="100000">
                  <a:srgbClr val="99FF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72720" name="Rectangle 12"/>
            <p:cNvSpPr>
              <a:spLocks noChangeArrowheads="1"/>
            </p:cNvSpPr>
            <p:nvPr/>
          </p:nvSpPr>
          <p:spPr bwMode="auto">
            <a:xfrm>
              <a:off x="2534" y="432"/>
              <a:ext cx="1440" cy="174"/>
            </a:xfrm>
            <a:prstGeom prst="rect">
              <a:avLst/>
            </a:prstGeom>
            <a:gradFill rotWithShape="1">
              <a:gsLst>
                <a:gs pos="0">
                  <a:srgbClr val="99FF33"/>
                </a:gs>
                <a:gs pos="100000">
                  <a:srgbClr val="FFCC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72721" name="Rectangle 13"/>
            <p:cNvSpPr>
              <a:spLocks noChangeArrowheads="1"/>
            </p:cNvSpPr>
            <p:nvPr/>
          </p:nvSpPr>
          <p:spPr bwMode="auto">
            <a:xfrm>
              <a:off x="3960" y="432"/>
              <a:ext cx="1440" cy="174"/>
            </a:xfrm>
            <a:prstGeom prst="rect">
              <a:avLst/>
            </a:prstGeom>
            <a:gradFill rotWithShape="1">
              <a:gsLst>
                <a:gs pos="0">
                  <a:srgbClr val="FFCC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grpSp>
      <p:sp>
        <p:nvSpPr>
          <p:cNvPr id="72716" name="Text Box 14"/>
          <p:cNvSpPr txBox="1">
            <a:spLocks noChangeArrowheads="1"/>
          </p:cNvSpPr>
          <p:nvPr/>
        </p:nvSpPr>
        <p:spPr bwMode="auto">
          <a:xfrm>
            <a:off x="1268174" y="5480051"/>
            <a:ext cx="457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800" b="1">
                <a:solidFill>
                  <a:srgbClr val="0000FF"/>
                </a:solidFill>
                <a:latin typeface="Arial" charset="0"/>
              </a:rPr>
              <a:t>0</a:t>
            </a:r>
            <a:endParaRPr lang="es-ES" altLang="en-US" sz="1800" b="1">
              <a:solidFill>
                <a:srgbClr val="0000FF"/>
              </a:solidFill>
              <a:latin typeface="Arial" charset="0"/>
            </a:endParaRPr>
          </a:p>
        </p:txBody>
      </p:sp>
      <p:sp>
        <p:nvSpPr>
          <p:cNvPr id="72717" name="Text Box 15"/>
          <p:cNvSpPr txBox="1">
            <a:spLocks noChangeArrowheads="1"/>
          </p:cNvSpPr>
          <p:nvPr/>
        </p:nvSpPr>
        <p:spPr bwMode="auto">
          <a:xfrm>
            <a:off x="1170542" y="2051844"/>
            <a:ext cx="642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1800" b="1" dirty="0">
                <a:solidFill>
                  <a:srgbClr val="FF0000"/>
                </a:solidFill>
                <a:latin typeface="Arial" charset="0"/>
              </a:rPr>
              <a:t>0.3</a:t>
            </a:r>
            <a:endParaRPr lang="es-ES" altLang="en-US" sz="1800" b="1" dirty="0">
              <a:solidFill>
                <a:srgbClr val="FF0000"/>
              </a:solidFill>
              <a:latin typeface="Arial" charset="0"/>
            </a:endParaRPr>
          </a:p>
        </p:txBody>
      </p:sp>
      <p:sp>
        <p:nvSpPr>
          <p:cNvPr id="72718" name="Text Box 16"/>
          <p:cNvSpPr txBox="1">
            <a:spLocks noChangeArrowheads="1"/>
          </p:cNvSpPr>
          <p:nvPr/>
        </p:nvSpPr>
        <p:spPr bwMode="auto">
          <a:xfrm rot="16200000">
            <a:off x="-288370" y="3528459"/>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1800" b="1" dirty="0">
                <a:latin typeface="Arial" charset="0"/>
              </a:rPr>
              <a:t>CSP (ppm)</a:t>
            </a:r>
            <a:endParaRPr lang="es-ES" altLang="en-US" sz="1800" b="1" dirty="0">
              <a:latin typeface="Arial" charset="0"/>
            </a:endParaRPr>
          </a:p>
        </p:txBody>
      </p:sp>
      <p:grpSp>
        <p:nvGrpSpPr>
          <p:cNvPr id="880657" name="Group 17"/>
          <p:cNvGrpSpPr>
            <a:grpSpLocks/>
          </p:cNvGrpSpPr>
          <p:nvPr/>
        </p:nvGrpSpPr>
        <p:grpSpPr bwMode="auto">
          <a:xfrm>
            <a:off x="2069595" y="1957197"/>
            <a:ext cx="4572000" cy="4244975"/>
            <a:chOff x="288" y="211"/>
            <a:chExt cx="3110" cy="3010"/>
          </a:xfrm>
        </p:grpSpPr>
        <p:pic>
          <p:nvPicPr>
            <p:cNvPr id="72713" name="Picture 18" descr="coloreadas_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 y="211"/>
              <a:ext cx="3110" cy="3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14" name="Rectangle 19"/>
            <p:cNvSpPr>
              <a:spLocks noChangeArrowheads="1"/>
            </p:cNvSpPr>
            <p:nvPr/>
          </p:nvSpPr>
          <p:spPr bwMode="auto">
            <a:xfrm>
              <a:off x="346" y="259"/>
              <a:ext cx="34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grpSp>
      <p:sp>
        <p:nvSpPr>
          <p:cNvPr id="880660" name="Text Box 20"/>
          <p:cNvSpPr txBox="1">
            <a:spLocks noChangeArrowheads="1"/>
          </p:cNvSpPr>
          <p:nvPr/>
        </p:nvSpPr>
        <p:spPr bwMode="auto">
          <a:xfrm>
            <a:off x="3073005" y="1912469"/>
            <a:ext cx="730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AR" altLang="en-US" sz="2000" b="1" dirty="0">
                <a:latin typeface="Arial" charset="0"/>
              </a:rPr>
              <a:t>L10</a:t>
            </a:r>
            <a:endParaRPr lang="es-ES" altLang="en-US" sz="2000" b="1" dirty="0">
              <a:latin typeface="Arial" charset="0"/>
            </a:endParaRPr>
          </a:p>
        </p:txBody>
      </p:sp>
      <p:pic>
        <p:nvPicPr>
          <p:cNvPr id="72712" name="Picture 23" descr="doc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2556" y="2018508"/>
            <a:ext cx="44275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9">
            <a:extLst>
              <a:ext uri="{FF2B5EF4-FFF2-40B4-BE49-F238E27FC236}">
                <a16:creationId xmlns:a16="http://schemas.microsoft.com/office/drawing/2014/main" id="{BCF02695-DB2E-45C5-B067-8C3FBFADFA1E}"/>
              </a:ext>
            </a:extLst>
          </p:cNvPr>
          <p:cNvSpPr txBox="1">
            <a:spLocks noChangeArrowheads="1"/>
          </p:cNvSpPr>
          <p:nvPr/>
        </p:nvSpPr>
        <p:spPr bwMode="auto">
          <a:xfrm>
            <a:off x="98356" y="64816"/>
            <a:ext cx="86900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dirty="0">
                <a:latin typeface="Arial" charset="0"/>
              </a:rPr>
              <a:t>Ex 1: </a:t>
            </a:r>
            <a:r>
              <a:rPr lang="es-AR" altLang="en-US" sz="2300" b="1" dirty="0" err="1">
                <a:latin typeface="Arial" charset="0"/>
              </a:rPr>
              <a:t>Protein</a:t>
            </a:r>
            <a:r>
              <a:rPr lang="es-AR" altLang="en-US" sz="2300" b="1" dirty="0">
                <a:latin typeface="Arial" charset="0"/>
              </a:rPr>
              <a:t> – </a:t>
            </a:r>
            <a:r>
              <a:rPr lang="es-AR" altLang="en-US" sz="2300" b="1" dirty="0" err="1">
                <a:latin typeface="Arial" charset="0"/>
              </a:rPr>
              <a:t>small</a:t>
            </a:r>
            <a:r>
              <a:rPr lang="es-AR" altLang="en-US" sz="2300" b="1" dirty="0">
                <a:latin typeface="Arial" charset="0"/>
              </a:rPr>
              <a:t> mol </a:t>
            </a:r>
            <a:r>
              <a:rPr lang="es-AR" altLang="en-US" sz="2300" b="1" dirty="0" err="1">
                <a:latin typeface="Arial" charset="0"/>
              </a:rPr>
              <a:t>interaction</a:t>
            </a:r>
            <a:r>
              <a:rPr lang="es-AR" altLang="en-US" sz="2300" b="1" dirty="0">
                <a:latin typeface="Arial" charset="0"/>
              </a:rPr>
              <a:t> </a:t>
            </a:r>
            <a:r>
              <a:rPr lang="es-AR" altLang="en-US" sz="2300" b="1" dirty="0" err="1">
                <a:latin typeface="Arial" charset="0"/>
              </a:rPr>
              <a:t>of</a:t>
            </a:r>
            <a:r>
              <a:rPr lang="es-AR" altLang="en-US" sz="2300" b="1" dirty="0">
                <a:latin typeface="Arial" charset="0"/>
              </a:rPr>
              <a:t> </a:t>
            </a:r>
            <a:r>
              <a:rPr lang="es-AR" altLang="en-US" sz="2300" b="1" dirty="0" err="1">
                <a:latin typeface="Arial" charset="0"/>
              </a:rPr>
              <a:t>uM-mM</a:t>
            </a:r>
            <a:r>
              <a:rPr lang="es-AR" altLang="en-US" sz="2300" b="1" dirty="0">
                <a:latin typeface="Arial" charset="0"/>
              </a:rPr>
              <a:t> </a:t>
            </a:r>
            <a:r>
              <a:rPr lang="es-AR" altLang="en-US" sz="2300" b="1" dirty="0" err="1">
                <a:latin typeface="Arial" charset="0"/>
              </a:rPr>
              <a:t>affinity</a:t>
            </a:r>
            <a:endParaRPr lang="es-ES" altLang="en-US" sz="2300" b="1" u="sng" dirty="0">
              <a:latin typeface="Arial" charset="0"/>
            </a:endParaRPr>
          </a:p>
        </p:txBody>
      </p:sp>
      <p:sp>
        <p:nvSpPr>
          <p:cNvPr id="19" name="Text Box 6">
            <a:extLst>
              <a:ext uri="{FF2B5EF4-FFF2-40B4-BE49-F238E27FC236}">
                <a16:creationId xmlns:a16="http://schemas.microsoft.com/office/drawing/2014/main" id="{F7388FDA-20BD-45EC-886F-BB8BDB4731B4}"/>
              </a:ext>
            </a:extLst>
          </p:cNvPr>
          <p:cNvSpPr txBox="1">
            <a:spLocks noChangeArrowheads="1"/>
          </p:cNvSpPr>
          <p:nvPr/>
        </p:nvSpPr>
        <p:spPr bwMode="auto">
          <a:xfrm>
            <a:off x="98357" y="1359596"/>
            <a:ext cx="1016000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i="1" dirty="0">
                <a:latin typeface="Arial" charset="0"/>
              </a:rPr>
              <a:t>Chemical Shift </a:t>
            </a:r>
            <a:r>
              <a:rPr lang="es-AR" altLang="en-US" sz="2300" b="1" i="1" dirty="0" err="1">
                <a:latin typeface="Arial" charset="0"/>
              </a:rPr>
              <a:t>Perturbation</a:t>
            </a:r>
            <a:r>
              <a:rPr lang="es-AR" altLang="en-US" sz="2300" b="1" i="1" dirty="0">
                <a:latin typeface="Arial" charset="0"/>
              </a:rPr>
              <a:t> (CSP) </a:t>
            </a:r>
            <a:r>
              <a:rPr lang="es-AR" altLang="en-US" sz="2300" b="1" i="1" dirty="0" err="1">
                <a:latin typeface="Arial" charset="0"/>
              </a:rPr>
              <a:t>mapped</a:t>
            </a:r>
            <a:r>
              <a:rPr lang="es-AR" altLang="en-US" sz="2300" b="1" i="1" dirty="0">
                <a:latin typeface="Arial" charset="0"/>
              </a:rPr>
              <a:t> </a:t>
            </a:r>
            <a:r>
              <a:rPr lang="es-AR" altLang="en-US" sz="2300" b="1" i="1" dirty="0" err="1">
                <a:latin typeface="Arial" charset="0"/>
              </a:rPr>
              <a:t>on</a:t>
            </a:r>
            <a:r>
              <a:rPr lang="es-AR" altLang="en-US" sz="2300" b="1" i="1" dirty="0">
                <a:latin typeface="Arial" charset="0"/>
              </a:rPr>
              <a:t> </a:t>
            </a:r>
            <a:r>
              <a:rPr lang="es-AR" altLang="en-US" sz="2300" b="1" i="1" dirty="0" err="1">
                <a:latin typeface="Arial" charset="0"/>
              </a:rPr>
              <a:t>the</a:t>
            </a:r>
            <a:r>
              <a:rPr lang="es-AR" altLang="en-US" sz="2300" b="1" i="1" dirty="0">
                <a:latin typeface="Arial" charset="0"/>
              </a:rPr>
              <a:t> </a:t>
            </a:r>
            <a:r>
              <a:rPr lang="es-AR" altLang="en-US" sz="2300" b="1" i="1" dirty="0" err="1">
                <a:latin typeface="Arial" charset="0"/>
              </a:rPr>
              <a:t>protein</a:t>
            </a:r>
            <a:r>
              <a:rPr lang="es-AR" altLang="en-US" sz="2300" b="1" i="1" dirty="0">
                <a:latin typeface="Arial" charset="0"/>
              </a:rPr>
              <a:t> </a:t>
            </a:r>
            <a:r>
              <a:rPr lang="es-AR" altLang="en-US" sz="2300" b="1" i="1" dirty="0" err="1">
                <a:latin typeface="Arial" charset="0"/>
              </a:rPr>
              <a:t>structure</a:t>
            </a:r>
            <a:endParaRPr lang="es-ES" altLang="en-US" sz="2300" b="1" i="1" dirty="0">
              <a:latin typeface="Arial" charset="0"/>
            </a:endParaRPr>
          </a:p>
        </p:txBody>
      </p:sp>
      <p:sp>
        <p:nvSpPr>
          <p:cNvPr id="20" name="Text Box 6">
            <a:extLst>
              <a:ext uri="{FF2B5EF4-FFF2-40B4-BE49-F238E27FC236}">
                <a16:creationId xmlns:a16="http://schemas.microsoft.com/office/drawing/2014/main" id="{1A9EDAD9-CB5F-440D-9D3D-2F86AAE12BEC}"/>
              </a:ext>
            </a:extLst>
          </p:cNvPr>
          <p:cNvSpPr txBox="1">
            <a:spLocks noChangeArrowheads="1"/>
          </p:cNvSpPr>
          <p:nvPr/>
        </p:nvSpPr>
        <p:spPr bwMode="auto">
          <a:xfrm>
            <a:off x="6696602" y="5877631"/>
            <a:ext cx="51394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i="1" dirty="0">
                <a:latin typeface="Arial" charset="0"/>
              </a:rPr>
              <a:t>Small </a:t>
            </a:r>
            <a:r>
              <a:rPr lang="es-AR" altLang="en-US" sz="2300" b="1" i="1" dirty="0" err="1">
                <a:latin typeface="Arial" charset="0"/>
              </a:rPr>
              <a:t>molecule</a:t>
            </a:r>
            <a:r>
              <a:rPr lang="es-AR" altLang="en-US" sz="2300" b="1" i="1" dirty="0">
                <a:latin typeface="Arial" charset="0"/>
              </a:rPr>
              <a:t> </a:t>
            </a:r>
            <a:r>
              <a:rPr lang="es-AR" altLang="en-US" sz="2300" b="1" i="1" dirty="0" err="1">
                <a:latin typeface="Arial" charset="0"/>
              </a:rPr>
              <a:t>docked</a:t>
            </a:r>
            <a:r>
              <a:rPr lang="es-AR" altLang="en-US" sz="2300" b="1" i="1" dirty="0">
                <a:latin typeface="Arial" charset="0"/>
              </a:rPr>
              <a:t> </a:t>
            </a:r>
            <a:r>
              <a:rPr lang="es-AR" altLang="en-US" sz="2300" b="1" i="1" dirty="0" err="1">
                <a:latin typeface="Arial" charset="0"/>
              </a:rPr>
              <a:t>using</a:t>
            </a:r>
            <a:r>
              <a:rPr lang="es-AR" altLang="en-US" sz="2300" b="1" i="1" dirty="0">
                <a:latin typeface="Arial" charset="0"/>
              </a:rPr>
              <a:t> </a:t>
            </a:r>
            <a:r>
              <a:rPr lang="es-AR" altLang="en-US" sz="2300" b="1" i="1" dirty="0" err="1">
                <a:latin typeface="Arial" charset="0"/>
              </a:rPr>
              <a:t>CSPs</a:t>
            </a:r>
            <a:endParaRPr lang="es-ES" altLang="en-US" sz="2300" b="1" i="1" dirty="0">
              <a:latin typeface="Arial" charset="0"/>
            </a:endParaRPr>
          </a:p>
        </p:txBody>
      </p:sp>
    </p:spTree>
    <p:extLst>
      <p:ext uri="{BB962C8B-B14F-4D97-AF65-F5344CB8AC3E}">
        <p14:creationId xmlns:p14="http://schemas.microsoft.com/office/powerpoint/2010/main" val="1502807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Using chemical shift perturbation to characterise ligand binding">
            <a:extLst>
              <a:ext uri="{FF2B5EF4-FFF2-40B4-BE49-F238E27FC236}">
                <a16:creationId xmlns:a16="http://schemas.microsoft.com/office/drawing/2014/main" id="{81390C6E-C310-44A4-AD67-ACE68B812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882" y="5182333"/>
            <a:ext cx="32766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ars.els-cdn.com/content/image/1-s2.0-S104784771930262X-gr5_lrg.jpg">
            <a:extLst>
              <a:ext uri="{FF2B5EF4-FFF2-40B4-BE49-F238E27FC236}">
                <a16:creationId xmlns:a16="http://schemas.microsoft.com/office/drawing/2014/main" id="{90E1E098-35BC-49FB-AA02-8F4340DBD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7" r="46067" b="58200"/>
          <a:stretch/>
        </p:blipFill>
        <p:spPr bwMode="auto">
          <a:xfrm>
            <a:off x="3524510" y="0"/>
            <a:ext cx="8462499" cy="4605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9">
            <a:extLst>
              <a:ext uri="{FF2B5EF4-FFF2-40B4-BE49-F238E27FC236}">
                <a16:creationId xmlns:a16="http://schemas.microsoft.com/office/drawing/2014/main" id="{DF49E315-7F0F-4A1D-B8CD-B896C1BE6E9E}"/>
              </a:ext>
            </a:extLst>
          </p:cNvPr>
          <p:cNvSpPr txBox="1">
            <a:spLocks noChangeArrowheads="1"/>
          </p:cNvSpPr>
          <p:nvPr/>
        </p:nvSpPr>
        <p:spPr bwMode="auto">
          <a:xfrm>
            <a:off x="59538" y="64816"/>
            <a:ext cx="2454344"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dirty="0">
                <a:latin typeface="Arial" charset="0"/>
              </a:rPr>
              <a:t>Ex 2: </a:t>
            </a:r>
            <a:r>
              <a:rPr lang="es-AR" altLang="en-US" sz="2300" b="1" dirty="0" err="1">
                <a:latin typeface="Arial" charset="0"/>
              </a:rPr>
              <a:t>Protein</a:t>
            </a:r>
            <a:r>
              <a:rPr lang="es-AR" altLang="en-US" sz="2300" b="1" dirty="0">
                <a:latin typeface="Arial" charset="0"/>
              </a:rPr>
              <a:t> – DNA </a:t>
            </a:r>
            <a:r>
              <a:rPr lang="es-AR" altLang="en-US" sz="2300" b="1" dirty="0" err="1">
                <a:latin typeface="Arial" charset="0"/>
              </a:rPr>
              <a:t>interaction</a:t>
            </a:r>
            <a:r>
              <a:rPr lang="es-AR" altLang="en-US" sz="2300" b="1" dirty="0">
                <a:latin typeface="Arial" charset="0"/>
              </a:rPr>
              <a:t> </a:t>
            </a:r>
            <a:r>
              <a:rPr lang="es-AR" altLang="en-US" sz="2300" b="1" dirty="0" err="1">
                <a:latin typeface="Arial" charset="0"/>
              </a:rPr>
              <a:t>of</a:t>
            </a:r>
            <a:r>
              <a:rPr lang="es-AR" altLang="en-US" sz="2300" b="1" dirty="0">
                <a:latin typeface="Arial" charset="0"/>
              </a:rPr>
              <a:t> </a:t>
            </a:r>
            <a:r>
              <a:rPr lang="es-AR" altLang="en-US" sz="2300" b="1" dirty="0" err="1">
                <a:latin typeface="Arial" charset="0"/>
              </a:rPr>
              <a:t>uM-nM</a:t>
            </a:r>
            <a:r>
              <a:rPr lang="es-AR" altLang="en-US" sz="2300" b="1" dirty="0">
                <a:latin typeface="Arial" charset="0"/>
              </a:rPr>
              <a:t> </a:t>
            </a:r>
            <a:r>
              <a:rPr lang="es-AR" altLang="en-US" sz="2300" b="1" dirty="0" err="1">
                <a:latin typeface="Arial" charset="0"/>
              </a:rPr>
              <a:t>affinity</a:t>
            </a:r>
            <a:endParaRPr lang="es-AR" altLang="en-US" sz="2300" b="1" dirty="0">
              <a:latin typeface="Arial" charset="0"/>
            </a:endParaRPr>
          </a:p>
          <a:p>
            <a:pPr eaLnBrk="1" hangingPunct="1">
              <a:spcBef>
                <a:spcPct val="50000"/>
              </a:spcBef>
              <a:buFontTx/>
              <a:buNone/>
            </a:pPr>
            <a:endParaRPr lang="es-AR" altLang="en-US" sz="2300" b="1" dirty="0">
              <a:latin typeface="Arial" charset="0"/>
            </a:endParaRPr>
          </a:p>
          <a:p>
            <a:pPr eaLnBrk="1" hangingPunct="1">
              <a:spcBef>
                <a:spcPct val="50000"/>
              </a:spcBef>
              <a:buFontTx/>
              <a:buNone/>
            </a:pPr>
            <a:r>
              <a:rPr lang="es-AR" altLang="en-US" sz="2300" b="1" dirty="0" err="1">
                <a:latin typeface="Arial" charset="0"/>
              </a:rPr>
              <a:t>Peaks</a:t>
            </a:r>
            <a:r>
              <a:rPr lang="es-AR" altLang="en-US" sz="2300" b="1" dirty="0">
                <a:latin typeface="Arial" charset="0"/>
              </a:rPr>
              <a:t> </a:t>
            </a:r>
            <a:r>
              <a:rPr lang="es-AR" altLang="en-US" sz="2300" b="1" dirty="0" err="1">
                <a:latin typeface="Arial" charset="0"/>
              </a:rPr>
              <a:t>move</a:t>
            </a:r>
            <a:r>
              <a:rPr lang="es-AR" altLang="en-US" sz="2300" b="1" dirty="0">
                <a:latin typeface="Arial" charset="0"/>
              </a:rPr>
              <a:t> and </a:t>
            </a:r>
            <a:r>
              <a:rPr lang="es-AR" altLang="en-US" sz="2300" b="1" dirty="0" err="1">
                <a:latin typeface="Arial" charset="0"/>
              </a:rPr>
              <a:t>broaden</a:t>
            </a:r>
            <a:r>
              <a:rPr lang="es-AR" altLang="en-US" sz="2300" b="1" dirty="0">
                <a:latin typeface="Arial" charset="0"/>
              </a:rPr>
              <a:t>, </a:t>
            </a:r>
            <a:r>
              <a:rPr lang="es-AR" altLang="en-US" sz="2300" b="1" dirty="0" err="1">
                <a:latin typeface="Arial" charset="0"/>
              </a:rPr>
              <a:t>then</a:t>
            </a:r>
            <a:r>
              <a:rPr lang="es-AR" altLang="en-US" sz="2300" b="1" dirty="0">
                <a:latin typeface="Arial" charset="0"/>
              </a:rPr>
              <a:t> </a:t>
            </a:r>
            <a:r>
              <a:rPr lang="es-AR" altLang="en-US" sz="2300" b="1" dirty="0" err="1">
                <a:latin typeface="Arial" charset="0"/>
              </a:rPr>
              <a:t>appear</a:t>
            </a:r>
            <a:r>
              <a:rPr lang="es-AR" altLang="en-US" sz="2300" b="1" dirty="0">
                <a:latin typeface="Arial" charset="0"/>
              </a:rPr>
              <a:t> </a:t>
            </a:r>
            <a:r>
              <a:rPr lang="es-AR" altLang="en-US" sz="2300" b="1" dirty="0" err="1">
                <a:latin typeface="Arial" charset="0"/>
              </a:rPr>
              <a:t>somewhere</a:t>
            </a:r>
            <a:r>
              <a:rPr lang="es-AR" altLang="en-US" sz="2300" b="1" dirty="0">
                <a:latin typeface="Arial" charset="0"/>
              </a:rPr>
              <a:t>  </a:t>
            </a:r>
            <a:r>
              <a:rPr lang="es-AR" altLang="en-US" sz="2300" b="1" dirty="0" err="1">
                <a:latin typeface="Arial" charset="0"/>
              </a:rPr>
              <a:t>else</a:t>
            </a:r>
            <a:endParaRPr lang="es-AR" altLang="en-US" sz="2300" b="1" dirty="0">
              <a:latin typeface="Arial" charset="0"/>
            </a:endParaRPr>
          </a:p>
        </p:txBody>
      </p:sp>
      <p:pic>
        <p:nvPicPr>
          <p:cNvPr id="5124" name="Picture 4" descr="https://ars.els-cdn.com/content/image/1-s2.0-S104784771930262X-gr5_lrg.jpg">
            <a:extLst>
              <a:ext uri="{FF2B5EF4-FFF2-40B4-BE49-F238E27FC236}">
                <a16:creationId xmlns:a16="http://schemas.microsoft.com/office/drawing/2014/main" id="{A988B177-365A-4803-9D6A-31BF5EC0C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34"/>
          <a:stretch/>
        </p:blipFill>
        <p:spPr bwMode="auto">
          <a:xfrm>
            <a:off x="2246138" y="2573081"/>
            <a:ext cx="9678118" cy="3976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7A2319-6F0B-4F17-A4C6-8B549891A8E9}"/>
              </a:ext>
            </a:extLst>
          </p:cNvPr>
          <p:cNvSpPr txBox="1"/>
          <p:nvPr/>
        </p:nvSpPr>
        <p:spPr>
          <a:xfrm>
            <a:off x="7774546" y="6488668"/>
            <a:ext cx="4417454" cy="369332"/>
          </a:xfrm>
          <a:prstGeom prst="rect">
            <a:avLst/>
          </a:prstGeom>
          <a:noFill/>
        </p:spPr>
        <p:txBody>
          <a:bodyPr wrap="square" rtlCol="0">
            <a:spAutoFit/>
          </a:bodyPr>
          <a:lstStyle/>
          <a:p>
            <a:pPr algn="r"/>
            <a:r>
              <a:rPr lang="en-US" b="1" dirty="0"/>
              <a:t>N. </a:t>
            </a:r>
            <a:r>
              <a:rPr lang="en-US" b="1" dirty="0" err="1"/>
              <a:t>Odermatt</a:t>
            </a:r>
            <a:r>
              <a:rPr lang="en-US" b="1" dirty="0"/>
              <a:t> , S. Cole</a:t>
            </a:r>
          </a:p>
        </p:txBody>
      </p:sp>
    </p:spTree>
    <p:extLst>
      <p:ext uri="{BB962C8B-B14F-4D97-AF65-F5344CB8AC3E}">
        <p14:creationId xmlns:p14="http://schemas.microsoft.com/office/powerpoint/2010/main" val="42599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9">
            <a:extLst>
              <a:ext uri="{FF2B5EF4-FFF2-40B4-BE49-F238E27FC236}">
                <a16:creationId xmlns:a16="http://schemas.microsoft.com/office/drawing/2014/main" id="{5E4AD655-368B-44FE-B61E-7B0D9FD41DF4}"/>
              </a:ext>
            </a:extLst>
          </p:cNvPr>
          <p:cNvSpPr txBox="1">
            <a:spLocks noChangeArrowheads="1"/>
          </p:cNvSpPr>
          <p:nvPr/>
        </p:nvSpPr>
        <p:spPr bwMode="auto">
          <a:xfrm>
            <a:off x="59538" y="64816"/>
            <a:ext cx="2454344" cy="469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AR" altLang="en-US" sz="2300" b="1" dirty="0">
                <a:latin typeface="Arial" charset="0"/>
              </a:rPr>
              <a:t>Ex 2: </a:t>
            </a:r>
            <a:r>
              <a:rPr lang="es-AR" altLang="en-US" sz="2300" b="1" dirty="0" err="1">
                <a:latin typeface="Arial" charset="0"/>
              </a:rPr>
              <a:t>Protein</a:t>
            </a:r>
            <a:r>
              <a:rPr lang="es-AR" altLang="en-US" sz="2300" b="1" dirty="0">
                <a:latin typeface="Arial" charset="0"/>
              </a:rPr>
              <a:t> – DNA </a:t>
            </a:r>
            <a:r>
              <a:rPr lang="es-AR" altLang="en-US" sz="2300" b="1" dirty="0" err="1">
                <a:latin typeface="Arial" charset="0"/>
              </a:rPr>
              <a:t>interaction</a:t>
            </a:r>
            <a:r>
              <a:rPr lang="es-AR" altLang="en-US" sz="2300" b="1" dirty="0">
                <a:latin typeface="Arial" charset="0"/>
              </a:rPr>
              <a:t> </a:t>
            </a:r>
            <a:r>
              <a:rPr lang="es-AR" altLang="en-US" sz="2300" b="1" dirty="0" err="1">
                <a:latin typeface="Arial" charset="0"/>
              </a:rPr>
              <a:t>of</a:t>
            </a:r>
            <a:r>
              <a:rPr lang="es-AR" altLang="en-US" sz="2300" b="1" dirty="0">
                <a:latin typeface="Arial" charset="0"/>
              </a:rPr>
              <a:t> </a:t>
            </a:r>
            <a:r>
              <a:rPr lang="es-AR" altLang="en-US" sz="2300" b="1" dirty="0" err="1">
                <a:latin typeface="Arial" charset="0"/>
              </a:rPr>
              <a:t>uM-nM</a:t>
            </a:r>
            <a:r>
              <a:rPr lang="es-AR" altLang="en-US" sz="2300" b="1" dirty="0">
                <a:latin typeface="Arial" charset="0"/>
              </a:rPr>
              <a:t> </a:t>
            </a:r>
            <a:r>
              <a:rPr lang="es-AR" altLang="en-US" sz="2300" b="1" dirty="0" err="1">
                <a:latin typeface="Arial" charset="0"/>
              </a:rPr>
              <a:t>affinity</a:t>
            </a:r>
            <a:endParaRPr lang="es-AR" altLang="en-US" sz="2300" b="1" dirty="0">
              <a:latin typeface="Arial" charset="0"/>
            </a:endParaRPr>
          </a:p>
          <a:p>
            <a:pPr eaLnBrk="1" hangingPunct="1">
              <a:spcBef>
                <a:spcPct val="50000"/>
              </a:spcBef>
              <a:buFontTx/>
              <a:buNone/>
            </a:pPr>
            <a:endParaRPr lang="es-AR" altLang="en-US" sz="2300" b="1" dirty="0">
              <a:latin typeface="Arial" charset="0"/>
            </a:endParaRPr>
          </a:p>
          <a:p>
            <a:pPr eaLnBrk="1" hangingPunct="1">
              <a:spcBef>
                <a:spcPct val="50000"/>
              </a:spcBef>
              <a:buFontTx/>
              <a:buNone/>
            </a:pPr>
            <a:r>
              <a:rPr lang="es-AR" altLang="en-US" sz="2300" b="1" dirty="0" err="1">
                <a:latin typeface="Arial" charset="0"/>
              </a:rPr>
              <a:t>Peaks</a:t>
            </a:r>
            <a:r>
              <a:rPr lang="es-AR" altLang="en-US" sz="2300" b="1" dirty="0">
                <a:latin typeface="Arial" charset="0"/>
              </a:rPr>
              <a:t> </a:t>
            </a:r>
            <a:r>
              <a:rPr lang="es-AR" altLang="en-US" sz="2300" b="1" dirty="0" err="1">
                <a:latin typeface="Arial" charset="0"/>
              </a:rPr>
              <a:t>move</a:t>
            </a:r>
            <a:r>
              <a:rPr lang="es-AR" altLang="en-US" sz="2300" b="1" dirty="0">
                <a:latin typeface="Arial" charset="0"/>
              </a:rPr>
              <a:t> and </a:t>
            </a:r>
            <a:r>
              <a:rPr lang="es-AR" altLang="en-US" sz="2300" b="1" dirty="0" err="1">
                <a:latin typeface="Arial" charset="0"/>
              </a:rPr>
              <a:t>broaden</a:t>
            </a:r>
            <a:r>
              <a:rPr lang="es-AR" altLang="en-US" sz="2300" b="1" dirty="0">
                <a:latin typeface="Arial" charset="0"/>
              </a:rPr>
              <a:t>, </a:t>
            </a:r>
            <a:r>
              <a:rPr lang="es-AR" altLang="en-US" sz="2300" b="1" dirty="0" err="1">
                <a:latin typeface="Arial" charset="0"/>
              </a:rPr>
              <a:t>then</a:t>
            </a:r>
            <a:r>
              <a:rPr lang="es-AR" altLang="en-US" sz="2300" b="1" dirty="0">
                <a:latin typeface="Arial" charset="0"/>
              </a:rPr>
              <a:t> </a:t>
            </a:r>
            <a:r>
              <a:rPr lang="es-AR" altLang="en-US" sz="2300" b="1" dirty="0" err="1">
                <a:latin typeface="Arial" charset="0"/>
              </a:rPr>
              <a:t>appear</a:t>
            </a:r>
            <a:r>
              <a:rPr lang="es-AR" altLang="en-US" sz="2300" b="1" dirty="0">
                <a:latin typeface="Arial" charset="0"/>
              </a:rPr>
              <a:t> </a:t>
            </a:r>
            <a:r>
              <a:rPr lang="es-AR" altLang="en-US" sz="2300" b="1" dirty="0" err="1">
                <a:latin typeface="Arial" charset="0"/>
              </a:rPr>
              <a:t>somewhere</a:t>
            </a:r>
            <a:r>
              <a:rPr lang="es-AR" altLang="en-US" sz="2300" b="1" dirty="0">
                <a:latin typeface="Arial" charset="0"/>
              </a:rPr>
              <a:t> </a:t>
            </a:r>
            <a:r>
              <a:rPr lang="es-AR" altLang="en-US" sz="2300" b="1" dirty="0" err="1">
                <a:latin typeface="Arial" charset="0"/>
              </a:rPr>
              <a:t>else</a:t>
            </a:r>
            <a:endParaRPr lang="es-AR" altLang="en-US" sz="2300" b="1" dirty="0">
              <a:latin typeface="Arial" charset="0"/>
            </a:endParaRPr>
          </a:p>
          <a:p>
            <a:pPr eaLnBrk="1" hangingPunct="1">
              <a:spcBef>
                <a:spcPct val="50000"/>
              </a:spcBef>
              <a:buFontTx/>
              <a:buNone/>
            </a:pPr>
            <a:endParaRPr lang="es-AR" altLang="en-US" sz="2300" b="1" dirty="0">
              <a:latin typeface="Arial" charset="0"/>
            </a:endParaRPr>
          </a:p>
          <a:p>
            <a:pPr eaLnBrk="1" hangingPunct="1">
              <a:spcBef>
                <a:spcPct val="50000"/>
              </a:spcBef>
              <a:buFontTx/>
              <a:buNone/>
            </a:pPr>
            <a:r>
              <a:rPr lang="es-AR" altLang="en-US" sz="2300" b="1" dirty="0" err="1">
                <a:latin typeface="Arial" charset="0"/>
              </a:rPr>
              <a:t>Conclusion</a:t>
            </a:r>
            <a:r>
              <a:rPr lang="es-AR" altLang="en-US" sz="2300" b="1" dirty="0">
                <a:latin typeface="Arial" charset="0"/>
              </a:rPr>
              <a:t>?</a:t>
            </a:r>
          </a:p>
        </p:txBody>
      </p:sp>
      <p:pic>
        <p:nvPicPr>
          <p:cNvPr id="3" name="Picture 2">
            <a:extLst>
              <a:ext uri="{FF2B5EF4-FFF2-40B4-BE49-F238E27FC236}">
                <a16:creationId xmlns:a16="http://schemas.microsoft.com/office/drawing/2014/main" id="{E694457D-E472-4141-97E2-A0D2C32E526D}"/>
              </a:ext>
            </a:extLst>
          </p:cNvPr>
          <p:cNvPicPr>
            <a:picLocks noChangeAspect="1"/>
          </p:cNvPicPr>
          <p:nvPr/>
        </p:nvPicPr>
        <p:blipFill>
          <a:blip r:embed="rId2"/>
          <a:stretch>
            <a:fillRect/>
          </a:stretch>
        </p:blipFill>
        <p:spPr>
          <a:xfrm>
            <a:off x="3222171" y="1525190"/>
            <a:ext cx="3831441" cy="4041383"/>
          </a:xfrm>
          <a:prstGeom prst="rect">
            <a:avLst/>
          </a:prstGeom>
        </p:spPr>
      </p:pic>
      <p:sp>
        <p:nvSpPr>
          <p:cNvPr id="4" name="Rectangle 3">
            <a:extLst>
              <a:ext uri="{FF2B5EF4-FFF2-40B4-BE49-F238E27FC236}">
                <a16:creationId xmlns:a16="http://schemas.microsoft.com/office/drawing/2014/main" id="{4B6951BB-C7AF-4460-A086-FDCEEEF0077F}"/>
              </a:ext>
            </a:extLst>
          </p:cNvPr>
          <p:cNvSpPr/>
          <p:nvPr/>
        </p:nvSpPr>
        <p:spPr>
          <a:xfrm>
            <a:off x="3823505" y="379567"/>
            <a:ext cx="8034666" cy="646331"/>
          </a:xfrm>
          <a:prstGeom prst="rect">
            <a:avLst/>
          </a:prstGeom>
        </p:spPr>
        <p:txBody>
          <a:bodyPr wrap="square">
            <a:spAutoFit/>
          </a:bodyPr>
          <a:lstStyle/>
          <a:p>
            <a:r>
              <a:rPr lang="es-AR" altLang="en-US" b="1" dirty="0" err="1">
                <a:latin typeface="Arial" charset="0"/>
              </a:rPr>
              <a:t>Info</a:t>
            </a:r>
            <a:r>
              <a:rPr lang="es-AR" altLang="en-US" b="1" dirty="0">
                <a:latin typeface="Arial" charset="0"/>
              </a:rPr>
              <a:t> </a:t>
            </a:r>
            <a:r>
              <a:rPr lang="es-AR" altLang="en-US" b="1" dirty="0" err="1">
                <a:latin typeface="Arial" charset="0"/>
              </a:rPr>
              <a:t>mapped</a:t>
            </a:r>
            <a:r>
              <a:rPr lang="es-AR" altLang="en-US" b="1" dirty="0">
                <a:latin typeface="Arial" charset="0"/>
              </a:rPr>
              <a:t> </a:t>
            </a:r>
            <a:r>
              <a:rPr lang="es-AR" altLang="en-US" b="1" dirty="0" err="1">
                <a:latin typeface="Arial" charset="0"/>
              </a:rPr>
              <a:t>on</a:t>
            </a:r>
            <a:r>
              <a:rPr lang="es-AR" altLang="en-US" b="1" dirty="0">
                <a:latin typeface="Arial" charset="0"/>
              </a:rPr>
              <a:t> </a:t>
            </a:r>
            <a:r>
              <a:rPr lang="es-AR" altLang="en-US" b="1" dirty="0" err="1">
                <a:latin typeface="Arial" charset="0"/>
              </a:rPr>
              <a:t>pre-existing</a:t>
            </a:r>
            <a:r>
              <a:rPr lang="es-AR" altLang="en-US" b="1" dirty="0">
                <a:latin typeface="Arial" charset="0"/>
              </a:rPr>
              <a:t> </a:t>
            </a:r>
            <a:r>
              <a:rPr lang="es-AR" altLang="en-US" b="1" dirty="0" err="1">
                <a:latin typeface="Arial" charset="0"/>
              </a:rPr>
              <a:t>structure</a:t>
            </a:r>
            <a:r>
              <a:rPr lang="es-AR" altLang="en-US" b="1" dirty="0">
                <a:latin typeface="Arial" charset="0"/>
              </a:rPr>
              <a:t> (PDB 4ITQ)</a:t>
            </a:r>
            <a:r>
              <a:rPr lang="en-US" altLang="en-US" b="1" dirty="0">
                <a:latin typeface="Arial" charset="0"/>
              </a:rPr>
              <a:t> –and here’s something interesting to say</a:t>
            </a:r>
            <a:endParaRPr lang="es-AR" altLang="en-US" b="1" dirty="0">
              <a:latin typeface="Arial" charset="0"/>
            </a:endParaRPr>
          </a:p>
        </p:txBody>
      </p:sp>
      <p:pic>
        <p:nvPicPr>
          <p:cNvPr id="6146" name="Picture 2" descr="https://cdn.rcsb.org/images/structures/it/4itq/4itq_assembly-1.jpeg">
            <a:extLst>
              <a:ext uri="{FF2B5EF4-FFF2-40B4-BE49-F238E27FC236}">
                <a16:creationId xmlns:a16="http://schemas.microsoft.com/office/drawing/2014/main" id="{BC583E68-C1E7-484C-95E9-3B31E45BD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3" t="9561" r="10991" b="5581"/>
          <a:stretch/>
        </p:blipFill>
        <p:spPr bwMode="auto">
          <a:xfrm rot="3600000">
            <a:off x="7775028" y="1408307"/>
            <a:ext cx="3556001" cy="4041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4603E7-3630-48F6-8F56-ADD3CAC151B0}"/>
              </a:ext>
            </a:extLst>
          </p:cNvPr>
          <p:cNvSpPr/>
          <p:nvPr/>
        </p:nvSpPr>
        <p:spPr>
          <a:xfrm>
            <a:off x="8276267" y="4905129"/>
            <a:ext cx="3727048" cy="646331"/>
          </a:xfrm>
          <a:prstGeom prst="rect">
            <a:avLst/>
          </a:prstGeom>
        </p:spPr>
        <p:txBody>
          <a:bodyPr wrap="square">
            <a:spAutoFit/>
          </a:bodyPr>
          <a:lstStyle/>
          <a:p>
            <a:pPr algn="ctr"/>
            <a:r>
              <a:rPr lang="es-AR" altLang="en-US" b="1" dirty="0" err="1">
                <a:latin typeface="Arial" charset="0"/>
              </a:rPr>
              <a:t>Biological</a:t>
            </a:r>
            <a:r>
              <a:rPr lang="es-AR" altLang="en-US" b="1" dirty="0">
                <a:latin typeface="Arial" charset="0"/>
              </a:rPr>
              <a:t> </a:t>
            </a:r>
            <a:r>
              <a:rPr lang="es-AR" altLang="en-US" b="1" dirty="0" err="1">
                <a:latin typeface="Arial" charset="0"/>
              </a:rPr>
              <a:t>assembly</a:t>
            </a:r>
            <a:r>
              <a:rPr lang="es-AR" altLang="en-US" b="1" dirty="0">
                <a:latin typeface="Arial" charset="0"/>
              </a:rPr>
              <a:t> as </a:t>
            </a:r>
            <a:r>
              <a:rPr lang="es-AR" altLang="en-US" b="1" dirty="0" err="1">
                <a:latin typeface="Arial" charset="0"/>
              </a:rPr>
              <a:t>deposited</a:t>
            </a:r>
            <a:r>
              <a:rPr lang="es-AR" altLang="en-US" b="1" dirty="0">
                <a:latin typeface="Arial" charset="0"/>
              </a:rPr>
              <a:t> </a:t>
            </a:r>
            <a:r>
              <a:rPr lang="es-AR" altLang="en-US" b="1" dirty="0" err="1">
                <a:latin typeface="Arial" charset="0"/>
              </a:rPr>
              <a:t>for</a:t>
            </a:r>
            <a:r>
              <a:rPr lang="es-AR" altLang="en-US" b="1" dirty="0">
                <a:latin typeface="Arial" charset="0"/>
              </a:rPr>
              <a:t> PDB 4ITQ </a:t>
            </a:r>
            <a:endParaRPr lang="LID4096" dirty="0"/>
          </a:p>
        </p:txBody>
      </p:sp>
      <p:grpSp>
        <p:nvGrpSpPr>
          <p:cNvPr id="7" name="Group 6">
            <a:extLst>
              <a:ext uri="{FF2B5EF4-FFF2-40B4-BE49-F238E27FC236}">
                <a16:creationId xmlns:a16="http://schemas.microsoft.com/office/drawing/2014/main" id="{99368501-FAC5-45BA-AFAE-38CBB34881CF}"/>
              </a:ext>
            </a:extLst>
          </p:cNvPr>
          <p:cNvGrpSpPr/>
          <p:nvPr/>
        </p:nvGrpSpPr>
        <p:grpSpPr>
          <a:xfrm>
            <a:off x="2468885" y="3265714"/>
            <a:ext cx="4701172" cy="2714858"/>
            <a:chOff x="2468885" y="3265714"/>
            <a:chExt cx="4701172" cy="2714858"/>
          </a:xfrm>
        </p:grpSpPr>
        <p:sp>
          <p:nvSpPr>
            <p:cNvPr id="6" name="Freeform: Shape 5">
              <a:extLst>
                <a:ext uri="{FF2B5EF4-FFF2-40B4-BE49-F238E27FC236}">
                  <a16:creationId xmlns:a16="http://schemas.microsoft.com/office/drawing/2014/main" id="{0A51DEAE-72A9-4A6C-8BAB-E1A1AEE3FA8C}"/>
                </a:ext>
              </a:extLst>
            </p:cNvPr>
            <p:cNvSpPr/>
            <p:nvPr/>
          </p:nvSpPr>
          <p:spPr>
            <a:xfrm>
              <a:off x="5675086" y="3265714"/>
              <a:ext cx="1494971" cy="2365829"/>
            </a:xfrm>
            <a:custGeom>
              <a:avLst/>
              <a:gdLst>
                <a:gd name="connsiteX0" fmla="*/ 116114 w 1494971"/>
                <a:gd name="connsiteY0" fmla="*/ 0 h 2365829"/>
                <a:gd name="connsiteX1" fmla="*/ 0 w 1494971"/>
                <a:gd name="connsiteY1" fmla="*/ 232229 h 2365829"/>
                <a:gd name="connsiteX2" fmla="*/ 348343 w 1494971"/>
                <a:gd name="connsiteY2" fmla="*/ 522515 h 2365829"/>
                <a:gd name="connsiteX3" fmla="*/ 232228 w 1494971"/>
                <a:gd name="connsiteY3" fmla="*/ 972457 h 2365829"/>
                <a:gd name="connsiteX4" fmla="*/ 14514 w 1494971"/>
                <a:gd name="connsiteY4" fmla="*/ 1074057 h 2365829"/>
                <a:gd name="connsiteX5" fmla="*/ 116114 w 1494971"/>
                <a:gd name="connsiteY5" fmla="*/ 1944915 h 2365829"/>
                <a:gd name="connsiteX6" fmla="*/ 928914 w 1494971"/>
                <a:gd name="connsiteY6" fmla="*/ 2365829 h 2365829"/>
                <a:gd name="connsiteX7" fmla="*/ 1494971 w 1494971"/>
                <a:gd name="connsiteY7" fmla="*/ 1538515 h 2365829"/>
                <a:gd name="connsiteX8" fmla="*/ 1422400 w 1494971"/>
                <a:gd name="connsiteY8" fmla="*/ 261257 h 2365829"/>
                <a:gd name="connsiteX9" fmla="*/ 116114 w 1494971"/>
                <a:gd name="connsiteY9" fmla="*/ 0 h 236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4971" h="2365829">
                  <a:moveTo>
                    <a:pt x="116114" y="0"/>
                  </a:moveTo>
                  <a:lnTo>
                    <a:pt x="0" y="232229"/>
                  </a:lnTo>
                  <a:lnTo>
                    <a:pt x="348343" y="522515"/>
                  </a:lnTo>
                  <a:lnTo>
                    <a:pt x="232228" y="972457"/>
                  </a:lnTo>
                  <a:lnTo>
                    <a:pt x="14514" y="1074057"/>
                  </a:lnTo>
                  <a:lnTo>
                    <a:pt x="116114" y="1944915"/>
                  </a:lnTo>
                  <a:lnTo>
                    <a:pt x="928914" y="2365829"/>
                  </a:lnTo>
                  <a:lnTo>
                    <a:pt x="1494971" y="1538515"/>
                  </a:lnTo>
                  <a:lnTo>
                    <a:pt x="1422400" y="261257"/>
                  </a:lnTo>
                  <a:lnTo>
                    <a:pt x="116114"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2D225E74-BC4C-47C7-93A2-BE9A1EEE8194}"/>
                </a:ext>
              </a:extLst>
            </p:cNvPr>
            <p:cNvSpPr/>
            <p:nvPr/>
          </p:nvSpPr>
          <p:spPr>
            <a:xfrm>
              <a:off x="2468885" y="3585713"/>
              <a:ext cx="2423885" cy="2394859"/>
            </a:xfrm>
            <a:custGeom>
              <a:avLst/>
              <a:gdLst>
                <a:gd name="connsiteX0" fmla="*/ 116114 w 1494971"/>
                <a:gd name="connsiteY0" fmla="*/ 0 h 2365829"/>
                <a:gd name="connsiteX1" fmla="*/ 0 w 1494971"/>
                <a:gd name="connsiteY1" fmla="*/ 232229 h 2365829"/>
                <a:gd name="connsiteX2" fmla="*/ 348343 w 1494971"/>
                <a:gd name="connsiteY2" fmla="*/ 522515 h 2365829"/>
                <a:gd name="connsiteX3" fmla="*/ 232228 w 1494971"/>
                <a:gd name="connsiteY3" fmla="*/ 972457 h 2365829"/>
                <a:gd name="connsiteX4" fmla="*/ 14514 w 1494971"/>
                <a:gd name="connsiteY4" fmla="*/ 1074057 h 2365829"/>
                <a:gd name="connsiteX5" fmla="*/ 116114 w 1494971"/>
                <a:gd name="connsiteY5" fmla="*/ 1944915 h 2365829"/>
                <a:gd name="connsiteX6" fmla="*/ 928914 w 1494971"/>
                <a:gd name="connsiteY6" fmla="*/ 2365829 h 2365829"/>
                <a:gd name="connsiteX7" fmla="*/ 1494971 w 1494971"/>
                <a:gd name="connsiteY7" fmla="*/ 1538515 h 2365829"/>
                <a:gd name="connsiteX8" fmla="*/ 1422400 w 1494971"/>
                <a:gd name="connsiteY8" fmla="*/ 261257 h 2365829"/>
                <a:gd name="connsiteX9" fmla="*/ 116114 w 1494971"/>
                <a:gd name="connsiteY9" fmla="*/ 0 h 2365829"/>
                <a:gd name="connsiteX0" fmla="*/ 116114 w 1886857"/>
                <a:gd name="connsiteY0" fmla="*/ 638629 h 3004458"/>
                <a:gd name="connsiteX1" fmla="*/ 0 w 1886857"/>
                <a:gd name="connsiteY1" fmla="*/ 870858 h 3004458"/>
                <a:gd name="connsiteX2" fmla="*/ 348343 w 1886857"/>
                <a:gd name="connsiteY2" fmla="*/ 1161144 h 3004458"/>
                <a:gd name="connsiteX3" fmla="*/ 232228 w 1886857"/>
                <a:gd name="connsiteY3" fmla="*/ 1611086 h 3004458"/>
                <a:gd name="connsiteX4" fmla="*/ 14514 w 1886857"/>
                <a:gd name="connsiteY4" fmla="*/ 1712686 h 3004458"/>
                <a:gd name="connsiteX5" fmla="*/ 116114 w 1886857"/>
                <a:gd name="connsiteY5" fmla="*/ 2583544 h 3004458"/>
                <a:gd name="connsiteX6" fmla="*/ 928914 w 1886857"/>
                <a:gd name="connsiteY6" fmla="*/ 3004458 h 3004458"/>
                <a:gd name="connsiteX7" fmla="*/ 1494971 w 1886857"/>
                <a:gd name="connsiteY7" fmla="*/ 2177144 h 3004458"/>
                <a:gd name="connsiteX8" fmla="*/ 1886857 w 1886857"/>
                <a:gd name="connsiteY8" fmla="*/ 0 h 3004458"/>
                <a:gd name="connsiteX9" fmla="*/ 116114 w 1886857"/>
                <a:gd name="connsiteY9" fmla="*/ 638629 h 3004458"/>
                <a:gd name="connsiteX0" fmla="*/ 1030514 w 1886857"/>
                <a:gd name="connsiteY0" fmla="*/ 29029 h 3004458"/>
                <a:gd name="connsiteX1" fmla="*/ 0 w 1886857"/>
                <a:gd name="connsiteY1" fmla="*/ 870858 h 3004458"/>
                <a:gd name="connsiteX2" fmla="*/ 348343 w 1886857"/>
                <a:gd name="connsiteY2" fmla="*/ 1161144 h 3004458"/>
                <a:gd name="connsiteX3" fmla="*/ 232228 w 1886857"/>
                <a:gd name="connsiteY3" fmla="*/ 1611086 h 3004458"/>
                <a:gd name="connsiteX4" fmla="*/ 14514 w 1886857"/>
                <a:gd name="connsiteY4" fmla="*/ 1712686 h 3004458"/>
                <a:gd name="connsiteX5" fmla="*/ 116114 w 1886857"/>
                <a:gd name="connsiteY5" fmla="*/ 2583544 h 3004458"/>
                <a:gd name="connsiteX6" fmla="*/ 928914 w 1886857"/>
                <a:gd name="connsiteY6" fmla="*/ 3004458 h 3004458"/>
                <a:gd name="connsiteX7" fmla="*/ 1494971 w 1886857"/>
                <a:gd name="connsiteY7" fmla="*/ 2177144 h 3004458"/>
                <a:gd name="connsiteX8" fmla="*/ 1886857 w 1886857"/>
                <a:gd name="connsiteY8" fmla="*/ 0 h 3004458"/>
                <a:gd name="connsiteX9" fmla="*/ 1030514 w 1886857"/>
                <a:gd name="connsiteY9" fmla="*/ 29029 h 3004458"/>
                <a:gd name="connsiteX0" fmla="*/ 1016000 w 1872343"/>
                <a:gd name="connsiteY0" fmla="*/ 29029 h 3004458"/>
                <a:gd name="connsiteX1" fmla="*/ 508000 w 1872343"/>
                <a:gd name="connsiteY1" fmla="*/ 377372 h 3004458"/>
                <a:gd name="connsiteX2" fmla="*/ 333829 w 1872343"/>
                <a:gd name="connsiteY2" fmla="*/ 1161144 h 3004458"/>
                <a:gd name="connsiteX3" fmla="*/ 217714 w 1872343"/>
                <a:gd name="connsiteY3" fmla="*/ 1611086 h 3004458"/>
                <a:gd name="connsiteX4" fmla="*/ 0 w 1872343"/>
                <a:gd name="connsiteY4" fmla="*/ 1712686 h 3004458"/>
                <a:gd name="connsiteX5" fmla="*/ 101600 w 1872343"/>
                <a:gd name="connsiteY5" fmla="*/ 2583544 h 3004458"/>
                <a:gd name="connsiteX6" fmla="*/ 914400 w 1872343"/>
                <a:gd name="connsiteY6" fmla="*/ 3004458 h 3004458"/>
                <a:gd name="connsiteX7" fmla="*/ 1480457 w 1872343"/>
                <a:gd name="connsiteY7" fmla="*/ 2177144 h 3004458"/>
                <a:gd name="connsiteX8" fmla="*/ 1872343 w 1872343"/>
                <a:gd name="connsiteY8" fmla="*/ 0 h 3004458"/>
                <a:gd name="connsiteX9" fmla="*/ 1016000 w 1872343"/>
                <a:gd name="connsiteY9" fmla="*/ 29029 h 3004458"/>
                <a:gd name="connsiteX0" fmla="*/ 1016000 w 1872343"/>
                <a:gd name="connsiteY0" fmla="*/ 29029 h 3004458"/>
                <a:gd name="connsiteX1" fmla="*/ 508000 w 1872343"/>
                <a:gd name="connsiteY1" fmla="*/ 377372 h 3004458"/>
                <a:gd name="connsiteX2" fmla="*/ 333829 w 1872343"/>
                <a:gd name="connsiteY2" fmla="*/ 1161144 h 3004458"/>
                <a:gd name="connsiteX3" fmla="*/ 711199 w 1872343"/>
                <a:gd name="connsiteY3" fmla="*/ 1770743 h 3004458"/>
                <a:gd name="connsiteX4" fmla="*/ 0 w 1872343"/>
                <a:gd name="connsiteY4" fmla="*/ 1712686 h 3004458"/>
                <a:gd name="connsiteX5" fmla="*/ 101600 w 1872343"/>
                <a:gd name="connsiteY5" fmla="*/ 2583544 h 3004458"/>
                <a:gd name="connsiteX6" fmla="*/ 914400 w 1872343"/>
                <a:gd name="connsiteY6" fmla="*/ 3004458 h 3004458"/>
                <a:gd name="connsiteX7" fmla="*/ 1480457 w 1872343"/>
                <a:gd name="connsiteY7" fmla="*/ 2177144 h 3004458"/>
                <a:gd name="connsiteX8" fmla="*/ 1872343 w 1872343"/>
                <a:gd name="connsiteY8" fmla="*/ 0 h 3004458"/>
                <a:gd name="connsiteX9" fmla="*/ 1016000 w 1872343"/>
                <a:gd name="connsiteY9" fmla="*/ 29029 h 3004458"/>
                <a:gd name="connsiteX0" fmla="*/ 1016000 w 1886857"/>
                <a:gd name="connsiteY0" fmla="*/ 29029 h 3004458"/>
                <a:gd name="connsiteX1" fmla="*/ 508000 w 1886857"/>
                <a:gd name="connsiteY1" fmla="*/ 377372 h 3004458"/>
                <a:gd name="connsiteX2" fmla="*/ 333829 w 1886857"/>
                <a:gd name="connsiteY2" fmla="*/ 1161144 h 3004458"/>
                <a:gd name="connsiteX3" fmla="*/ 711199 w 1886857"/>
                <a:gd name="connsiteY3" fmla="*/ 1770743 h 3004458"/>
                <a:gd name="connsiteX4" fmla="*/ 0 w 1886857"/>
                <a:gd name="connsiteY4" fmla="*/ 1712686 h 3004458"/>
                <a:gd name="connsiteX5" fmla="*/ 101600 w 1886857"/>
                <a:gd name="connsiteY5" fmla="*/ 2583544 h 3004458"/>
                <a:gd name="connsiteX6" fmla="*/ 914400 w 1886857"/>
                <a:gd name="connsiteY6" fmla="*/ 3004458 h 3004458"/>
                <a:gd name="connsiteX7" fmla="*/ 1886857 w 1886857"/>
                <a:gd name="connsiteY7" fmla="*/ 638630 h 3004458"/>
                <a:gd name="connsiteX8" fmla="*/ 1872343 w 1886857"/>
                <a:gd name="connsiteY8" fmla="*/ 0 h 3004458"/>
                <a:gd name="connsiteX9" fmla="*/ 1016000 w 1886857"/>
                <a:gd name="connsiteY9" fmla="*/ 29029 h 3004458"/>
                <a:gd name="connsiteX0" fmla="*/ 1016000 w 2873828"/>
                <a:gd name="connsiteY0" fmla="*/ 29029 h 2583544"/>
                <a:gd name="connsiteX1" fmla="*/ 508000 w 2873828"/>
                <a:gd name="connsiteY1" fmla="*/ 377372 h 2583544"/>
                <a:gd name="connsiteX2" fmla="*/ 333829 w 2873828"/>
                <a:gd name="connsiteY2" fmla="*/ 1161144 h 2583544"/>
                <a:gd name="connsiteX3" fmla="*/ 711199 w 2873828"/>
                <a:gd name="connsiteY3" fmla="*/ 1770743 h 2583544"/>
                <a:gd name="connsiteX4" fmla="*/ 0 w 2873828"/>
                <a:gd name="connsiteY4" fmla="*/ 1712686 h 2583544"/>
                <a:gd name="connsiteX5" fmla="*/ 101600 w 2873828"/>
                <a:gd name="connsiteY5" fmla="*/ 2583544 h 2583544"/>
                <a:gd name="connsiteX6" fmla="*/ 2873828 w 2873828"/>
                <a:gd name="connsiteY6" fmla="*/ 1596572 h 2583544"/>
                <a:gd name="connsiteX7" fmla="*/ 1886857 w 2873828"/>
                <a:gd name="connsiteY7" fmla="*/ 638630 h 2583544"/>
                <a:gd name="connsiteX8" fmla="*/ 1872343 w 2873828"/>
                <a:gd name="connsiteY8" fmla="*/ 0 h 2583544"/>
                <a:gd name="connsiteX9" fmla="*/ 1016000 w 2873828"/>
                <a:gd name="connsiteY9" fmla="*/ 29029 h 2583544"/>
                <a:gd name="connsiteX0" fmla="*/ 1016000 w 2873828"/>
                <a:gd name="connsiteY0" fmla="*/ 29029 h 2583544"/>
                <a:gd name="connsiteX1" fmla="*/ 508000 w 2873828"/>
                <a:gd name="connsiteY1" fmla="*/ 377372 h 2583544"/>
                <a:gd name="connsiteX2" fmla="*/ 333829 w 2873828"/>
                <a:gd name="connsiteY2" fmla="*/ 1161144 h 2583544"/>
                <a:gd name="connsiteX3" fmla="*/ 711199 w 2873828"/>
                <a:gd name="connsiteY3" fmla="*/ 1770743 h 2583544"/>
                <a:gd name="connsiteX4" fmla="*/ 0 w 2873828"/>
                <a:gd name="connsiteY4" fmla="*/ 1712686 h 2583544"/>
                <a:gd name="connsiteX5" fmla="*/ 101600 w 2873828"/>
                <a:gd name="connsiteY5" fmla="*/ 2583544 h 2583544"/>
                <a:gd name="connsiteX6" fmla="*/ 2873828 w 2873828"/>
                <a:gd name="connsiteY6" fmla="*/ 1596572 h 2583544"/>
                <a:gd name="connsiteX7" fmla="*/ 2075543 w 2873828"/>
                <a:gd name="connsiteY7" fmla="*/ 566058 h 2583544"/>
                <a:gd name="connsiteX8" fmla="*/ 1872343 w 2873828"/>
                <a:gd name="connsiteY8" fmla="*/ 0 h 2583544"/>
                <a:gd name="connsiteX9" fmla="*/ 1016000 w 2873828"/>
                <a:gd name="connsiteY9" fmla="*/ 29029 h 2583544"/>
                <a:gd name="connsiteX0" fmla="*/ 1016000 w 2873828"/>
                <a:gd name="connsiteY0" fmla="*/ 29029 h 2394859"/>
                <a:gd name="connsiteX1" fmla="*/ 508000 w 2873828"/>
                <a:gd name="connsiteY1" fmla="*/ 377372 h 2394859"/>
                <a:gd name="connsiteX2" fmla="*/ 333829 w 2873828"/>
                <a:gd name="connsiteY2" fmla="*/ 1161144 h 2394859"/>
                <a:gd name="connsiteX3" fmla="*/ 711199 w 2873828"/>
                <a:gd name="connsiteY3" fmla="*/ 1770743 h 2394859"/>
                <a:gd name="connsiteX4" fmla="*/ 0 w 2873828"/>
                <a:gd name="connsiteY4" fmla="*/ 1712686 h 2394859"/>
                <a:gd name="connsiteX5" fmla="*/ 2685143 w 2873828"/>
                <a:gd name="connsiteY5" fmla="*/ 2394859 h 2394859"/>
                <a:gd name="connsiteX6" fmla="*/ 2873828 w 2873828"/>
                <a:gd name="connsiteY6" fmla="*/ 1596572 h 2394859"/>
                <a:gd name="connsiteX7" fmla="*/ 2075543 w 2873828"/>
                <a:gd name="connsiteY7" fmla="*/ 566058 h 2394859"/>
                <a:gd name="connsiteX8" fmla="*/ 1872343 w 2873828"/>
                <a:gd name="connsiteY8" fmla="*/ 0 h 2394859"/>
                <a:gd name="connsiteX9" fmla="*/ 1016000 w 2873828"/>
                <a:gd name="connsiteY9" fmla="*/ 29029 h 2394859"/>
                <a:gd name="connsiteX0" fmla="*/ 682171 w 2539999"/>
                <a:gd name="connsiteY0" fmla="*/ 29029 h 2394859"/>
                <a:gd name="connsiteX1" fmla="*/ 174171 w 2539999"/>
                <a:gd name="connsiteY1" fmla="*/ 377372 h 2394859"/>
                <a:gd name="connsiteX2" fmla="*/ 0 w 2539999"/>
                <a:gd name="connsiteY2" fmla="*/ 1161144 h 2394859"/>
                <a:gd name="connsiteX3" fmla="*/ 377370 w 2539999"/>
                <a:gd name="connsiteY3" fmla="*/ 1770743 h 2394859"/>
                <a:gd name="connsiteX4" fmla="*/ 856342 w 2539999"/>
                <a:gd name="connsiteY4" fmla="*/ 2293258 h 2394859"/>
                <a:gd name="connsiteX5" fmla="*/ 2351314 w 2539999"/>
                <a:gd name="connsiteY5" fmla="*/ 2394859 h 2394859"/>
                <a:gd name="connsiteX6" fmla="*/ 2539999 w 2539999"/>
                <a:gd name="connsiteY6" fmla="*/ 1596572 h 2394859"/>
                <a:gd name="connsiteX7" fmla="*/ 1741714 w 2539999"/>
                <a:gd name="connsiteY7" fmla="*/ 566058 h 2394859"/>
                <a:gd name="connsiteX8" fmla="*/ 1538514 w 2539999"/>
                <a:gd name="connsiteY8" fmla="*/ 0 h 2394859"/>
                <a:gd name="connsiteX9" fmla="*/ 682171 w 2539999"/>
                <a:gd name="connsiteY9" fmla="*/ 29029 h 2394859"/>
                <a:gd name="connsiteX0" fmla="*/ 682171 w 2539999"/>
                <a:gd name="connsiteY0" fmla="*/ 29029 h 2394859"/>
                <a:gd name="connsiteX1" fmla="*/ 174171 w 2539999"/>
                <a:gd name="connsiteY1" fmla="*/ 377372 h 2394859"/>
                <a:gd name="connsiteX2" fmla="*/ 0 w 2539999"/>
                <a:gd name="connsiteY2" fmla="*/ 1161144 h 2394859"/>
                <a:gd name="connsiteX3" fmla="*/ 377370 w 2539999"/>
                <a:gd name="connsiteY3" fmla="*/ 1770743 h 2394859"/>
                <a:gd name="connsiteX4" fmla="*/ 856342 w 2539999"/>
                <a:gd name="connsiteY4" fmla="*/ 2293258 h 2394859"/>
                <a:gd name="connsiteX5" fmla="*/ 2351314 w 2539999"/>
                <a:gd name="connsiteY5" fmla="*/ 2394859 h 2394859"/>
                <a:gd name="connsiteX6" fmla="*/ 2539999 w 2539999"/>
                <a:gd name="connsiteY6" fmla="*/ 1596572 h 2394859"/>
                <a:gd name="connsiteX7" fmla="*/ 1480457 w 2539999"/>
                <a:gd name="connsiteY7" fmla="*/ 928915 h 2394859"/>
                <a:gd name="connsiteX8" fmla="*/ 1538514 w 2539999"/>
                <a:gd name="connsiteY8" fmla="*/ 0 h 2394859"/>
                <a:gd name="connsiteX9" fmla="*/ 682171 w 2539999"/>
                <a:gd name="connsiteY9" fmla="*/ 29029 h 2394859"/>
                <a:gd name="connsiteX0" fmla="*/ 682171 w 2539999"/>
                <a:gd name="connsiteY0" fmla="*/ 29029 h 2394859"/>
                <a:gd name="connsiteX1" fmla="*/ 174171 w 2539999"/>
                <a:gd name="connsiteY1" fmla="*/ 377372 h 2394859"/>
                <a:gd name="connsiteX2" fmla="*/ 0 w 2539999"/>
                <a:gd name="connsiteY2" fmla="*/ 1161144 h 2394859"/>
                <a:gd name="connsiteX3" fmla="*/ 377370 w 2539999"/>
                <a:gd name="connsiteY3" fmla="*/ 1770743 h 2394859"/>
                <a:gd name="connsiteX4" fmla="*/ 856342 w 2539999"/>
                <a:gd name="connsiteY4" fmla="*/ 2293258 h 2394859"/>
                <a:gd name="connsiteX5" fmla="*/ 2351314 w 2539999"/>
                <a:gd name="connsiteY5" fmla="*/ 2394859 h 2394859"/>
                <a:gd name="connsiteX6" fmla="*/ 2539999 w 2539999"/>
                <a:gd name="connsiteY6" fmla="*/ 1596572 h 2394859"/>
                <a:gd name="connsiteX7" fmla="*/ 1480457 w 2539999"/>
                <a:gd name="connsiteY7" fmla="*/ 928915 h 2394859"/>
                <a:gd name="connsiteX8" fmla="*/ 1595115 w 2539999"/>
                <a:gd name="connsiteY8" fmla="*/ 579887 h 2394859"/>
                <a:gd name="connsiteX9" fmla="*/ 1538514 w 2539999"/>
                <a:gd name="connsiteY9" fmla="*/ 0 h 2394859"/>
                <a:gd name="connsiteX10" fmla="*/ 682171 w 2539999"/>
                <a:gd name="connsiteY10" fmla="*/ 29029 h 2394859"/>
                <a:gd name="connsiteX0" fmla="*/ 682171 w 2539999"/>
                <a:gd name="connsiteY0" fmla="*/ 29029 h 2394859"/>
                <a:gd name="connsiteX1" fmla="*/ 174171 w 2539999"/>
                <a:gd name="connsiteY1" fmla="*/ 377372 h 2394859"/>
                <a:gd name="connsiteX2" fmla="*/ 0 w 2539999"/>
                <a:gd name="connsiteY2" fmla="*/ 1161144 h 2394859"/>
                <a:gd name="connsiteX3" fmla="*/ 377370 w 2539999"/>
                <a:gd name="connsiteY3" fmla="*/ 1770743 h 2394859"/>
                <a:gd name="connsiteX4" fmla="*/ 856342 w 2539999"/>
                <a:gd name="connsiteY4" fmla="*/ 2293258 h 2394859"/>
                <a:gd name="connsiteX5" fmla="*/ 2351314 w 2539999"/>
                <a:gd name="connsiteY5" fmla="*/ 2394859 h 2394859"/>
                <a:gd name="connsiteX6" fmla="*/ 2539999 w 2539999"/>
                <a:gd name="connsiteY6" fmla="*/ 1596572 h 2394859"/>
                <a:gd name="connsiteX7" fmla="*/ 1814286 w 2539999"/>
                <a:gd name="connsiteY7" fmla="*/ 508001 h 2394859"/>
                <a:gd name="connsiteX8" fmla="*/ 1595115 w 2539999"/>
                <a:gd name="connsiteY8" fmla="*/ 579887 h 2394859"/>
                <a:gd name="connsiteX9" fmla="*/ 1538514 w 2539999"/>
                <a:gd name="connsiteY9" fmla="*/ 0 h 2394859"/>
                <a:gd name="connsiteX10" fmla="*/ 682171 w 2539999"/>
                <a:gd name="connsiteY10" fmla="*/ 29029 h 2394859"/>
                <a:gd name="connsiteX0" fmla="*/ 682171 w 2539999"/>
                <a:gd name="connsiteY0" fmla="*/ 29029 h 2394859"/>
                <a:gd name="connsiteX1" fmla="*/ 174171 w 2539999"/>
                <a:gd name="connsiteY1" fmla="*/ 377372 h 2394859"/>
                <a:gd name="connsiteX2" fmla="*/ 0 w 2539999"/>
                <a:gd name="connsiteY2" fmla="*/ 1161144 h 2394859"/>
                <a:gd name="connsiteX3" fmla="*/ 377370 w 2539999"/>
                <a:gd name="connsiteY3" fmla="*/ 1770743 h 2394859"/>
                <a:gd name="connsiteX4" fmla="*/ 856342 w 2539999"/>
                <a:gd name="connsiteY4" fmla="*/ 2293258 h 2394859"/>
                <a:gd name="connsiteX5" fmla="*/ 2351314 w 2539999"/>
                <a:gd name="connsiteY5" fmla="*/ 2394859 h 2394859"/>
                <a:gd name="connsiteX6" fmla="*/ 2539999 w 2539999"/>
                <a:gd name="connsiteY6" fmla="*/ 1596572 h 2394859"/>
                <a:gd name="connsiteX7" fmla="*/ 1783801 w 2539999"/>
                <a:gd name="connsiteY7" fmla="*/ 942744 h 2394859"/>
                <a:gd name="connsiteX8" fmla="*/ 1814286 w 2539999"/>
                <a:gd name="connsiteY8" fmla="*/ 508001 h 2394859"/>
                <a:gd name="connsiteX9" fmla="*/ 1595115 w 2539999"/>
                <a:gd name="connsiteY9" fmla="*/ 579887 h 2394859"/>
                <a:gd name="connsiteX10" fmla="*/ 1538514 w 2539999"/>
                <a:gd name="connsiteY10" fmla="*/ 0 h 2394859"/>
                <a:gd name="connsiteX11" fmla="*/ 682171 w 2539999"/>
                <a:gd name="connsiteY11" fmla="*/ 29029 h 2394859"/>
                <a:gd name="connsiteX0" fmla="*/ 682171 w 2423885"/>
                <a:gd name="connsiteY0" fmla="*/ 29029 h 2394859"/>
                <a:gd name="connsiteX1" fmla="*/ 174171 w 2423885"/>
                <a:gd name="connsiteY1" fmla="*/ 377372 h 2394859"/>
                <a:gd name="connsiteX2" fmla="*/ 0 w 2423885"/>
                <a:gd name="connsiteY2" fmla="*/ 1161144 h 2394859"/>
                <a:gd name="connsiteX3" fmla="*/ 377370 w 2423885"/>
                <a:gd name="connsiteY3" fmla="*/ 1770743 h 2394859"/>
                <a:gd name="connsiteX4" fmla="*/ 856342 w 2423885"/>
                <a:gd name="connsiteY4" fmla="*/ 2293258 h 2394859"/>
                <a:gd name="connsiteX5" fmla="*/ 2351314 w 2423885"/>
                <a:gd name="connsiteY5" fmla="*/ 2394859 h 2394859"/>
                <a:gd name="connsiteX6" fmla="*/ 2423885 w 2423885"/>
                <a:gd name="connsiteY6" fmla="*/ 1335315 h 2394859"/>
                <a:gd name="connsiteX7" fmla="*/ 1783801 w 2423885"/>
                <a:gd name="connsiteY7" fmla="*/ 942744 h 2394859"/>
                <a:gd name="connsiteX8" fmla="*/ 1814286 w 2423885"/>
                <a:gd name="connsiteY8" fmla="*/ 508001 h 2394859"/>
                <a:gd name="connsiteX9" fmla="*/ 1595115 w 2423885"/>
                <a:gd name="connsiteY9" fmla="*/ 579887 h 2394859"/>
                <a:gd name="connsiteX10" fmla="*/ 1538514 w 2423885"/>
                <a:gd name="connsiteY10" fmla="*/ 0 h 2394859"/>
                <a:gd name="connsiteX11" fmla="*/ 682171 w 2423885"/>
                <a:gd name="connsiteY11" fmla="*/ 29029 h 2394859"/>
                <a:gd name="connsiteX0" fmla="*/ 682171 w 2423885"/>
                <a:gd name="connsiteY0" fmla="*/ 29029 h 2394859"/>
                <a:gd name="connsiteX1" fmla="*/ 174171 w 2423885"/>
                <a:gd name="connsiteY1" fmla="*/ 377372 h 2394859"/>
                <a:gd name="connsiteX2" fmla="*/ 0 w 2423885"/>
                <a:gd name="connsiteY2" fmla="*/ 1161144 h 2394859"/>
                <a:gd name="connsiteX3" fmla="*/ 377370 w 2423885"/>
                <a:gd name="connsiteY3" fmla="*/ 1770743 h 2394859"/>
                <a:gd name="connsiteX4" fmla="*/ 856342 w 2423885"/>
                <a:gd name="connsiteY4" fmla="*/ 2293258 h 2394859"/>
                <a:gd name="connsiteX5" fmla="*/ 2351314 w 2423885"/>
                <a:gd name="connsiteY5" fmla="*/ 2394859 h 2394859"/>
                <a:gd name="connsiteX6" fmla="*/ 2423885 w 2423885"/>
                <a:gd name="connsiteY6" fmla="*/ 1335315 h 2394859"/>
                <a:gd name="connsiteX7" fmla="*/ 1972486 w 2423885"/>
                <a:gd name="connsiteY7" fmla="*/ 1233030 h 2394859"/>
                <a:gd name="connsiteX8" fmla="*/ 1783801 w 2423885"/>
                <a:gd name="connsiteY8" fmla="*/ 942744 h 2394859"/>
                <a:gd name="connsiteX9" fmla="*/ 1814286 w 2423885"/>
                <a:gd name="connsiteY9" fmla="*/ 508001 h 2394859"/>
                <a:gd name="connsiteX10" fmla="*/ 1595115 w 2423885"/>
                <a:gd name="connsiteY10" fmla="*/ 579887 h 2394859"/>
                <a:gd name="connsiteX11" fmla="*/ 1538514 w 2423885"/>
                <a:gd name="connsiteY11" fmla="*/ 0 h 2394859"/>
                <a:gd name="connsiteX12" fmla="*/ 682171 w 2423885"/>
                <a:gd name="connsiteY12" fmla="*/ 29029 h 2394859"/>
                <a:gd name="connsiteX0" fmla="*/ 682171 w 2423885"/>
                <a:gd name="connsiteY0" fmla="*/ 29029 h 2394859"/>
                <a:gd name="connsiteX1" fmla="*/ 174171 w 2423885"/>
                <a:gd name="connsiteY1" fmla="*/ 377372 h 2394859"/>
                <a:gd name="connsiteX2" fmla="*/ 0 w 2423885"/>
                <a:gd name="connsiteY2" fmla="*/ 1161144 h 2394859"/>
                <a:gd name="connsiteX3" fmla="*/ 377370 w 2423885"/>
                <a:gd name="connsiteY3" fmla="*/ 1770743 h 2394859"/>
                <a:gd name="connsiteX4" fmla="*/ 856342 w 2423885"/>
                <a:gd name="connsiteY4" fmla="*/ 2293258 h 2394859"/>
                <a:gd name="connsiteX5" fmla="*/ 2351314 w 2423885"/>
                <a:gd name="connsiteY5" fmla="*/ 2394859 h 2394859"/>
                <a:gd name="connsiteX6" fmla="*/ 2423885 w 2423885"/>
                <a:gd name="connsiteY6" fmla="*/ 1335315 h 2394859"/>
                <a:gd name="connsiteX7" fmla="*/ 1972486 w 2423885"/>
                <a:gd name="connsiteY7" fmla="*/ 1233030 h 2394859"/>
                <a:gd name="connsiteX8" fmla="*/ 1783801 w 2423885"/>
                <a:gd name="connsiteY8" fmla="*/ 942744 h 2394859"/>
                <a:gd name="connsiteX9" fmla="*/ 1814286 w 2423885"/>
                <a:gd name="connsiteY9" fmla="*/ 508001 h 2394859"/>
                <a:gd name="connsiteX10" fmla="*/ 1508029 w 2423885"/>
                <a:gd name="connsiteY10" fmla="*/ 391202 h 2394859"/>
                <a:gd name="connsiteX11" fmla="*/ 1538514 w 2423885"/>
                <a:gd name="connsiteY11" fmla="*/ 0 h 2394859"/>
                <a:gd name="connsiteX12" fmla="*/ 682171 w 2423885"/>
                <a:gd name="connsiteY12" fmla="*/ 29029 h 239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3885" h="2394859">
                  <a:moveTo>
                    <a:pt x="682171" y="29029"/>
                  </a:moveTo>
                  <a:lnTo>
                    <a:pt x="174171" y="377372"/>
                  </a:lnTo>
                  <a:lnTo>
                    <a:pt x="0" y="1161144"/>
                  </a:lnTo>
                  <a:lnTo>
                    <a:pt x="377370" y="1770743"/>
                  </a:lnTo>
                  <a:lnTo>
                    <a:pt x="856342" y="2293258"/>
                  </a:lnTo>
                  <a:lnTo>
                    <a:pt x="2351314" y="2394859"/>
                  </a:lnTo>
                  <a:lnTo>
                    <a:pt x="2423885" y="1335315"/>
                  </a:lnTo>
                  <a:cubicBezTo>
                    <a:pt x="2368004" y="1119905"/>
                    <a:pt x="2079167" y="1298458"/>
                    <a:pt x="1972486" y="1233030"/>
                  </a:cubicBezTo>
                  <a:cubicBezTo>
                    <a:pt x="1865805" y="1167602"/>
                    <a:pt x="1817425" y="1041811"/>
                    <a:pt x="1783801" y="942744"/>
                  </a:cubicBezTo>
                  <a:lnTo>
                    <a:pt x="1814286" y="508001"/>
                  </a:lnTo>
                  <a:cubicBezTo>
                    <a:pt x="1818639" y="362630"/>
                    <a:pt x="1503676" y="536573"/>
                    <a:pt x="1508029" y="391202"/>
                  </a:cubicBezTo>
                  <a:lnTo>
                    <a:pt x="1538514" y="0"/>
                  </a:lnTo>
                  <a:lnTo>
                    <a:pt x="682171" y="2902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9" name="TextBox 8">
            <a:extLst>
              <a:ext uri="{FF2B5EF4-FFF2-40B4-BE49-F238E27FC236}">
                <a16:creationId xmlns:a16="http://schemas.microsoft.com/office/drawing/2014/main" id="{EE58BDF2-AA70-4EC2-82B4-DF08C1125024}"/>
              </a:ext>
            </a:extLst>
          </p:cNvPr>
          <p:cNvSpPr txBox="1"/>
          <p:nvPr/>
        </p:nvSpPr>
        <p:spPr>
          <a:xfrm>
            <a:off x="2513882" y="5407258"/>
            <a:ext cx="5004518" cy="1200329"/>
          </a:xfrm>
          <a:prstGeom prst="rect">
            <a:avLst/>
          </a:prstGeom>
          <a:noFill/>
        </p:spPr>
        <p:txBody>
          <a:bodyPr wrap="square" rtlCol="0">
            <a:spAutoFit/>
          </a:bodyPr>
          <a:lstStyle/>
          <a:p>
            <a:r>
              <a:rPr lang="en-US" b="1" dirty="0">
                <a:solidFill>
                  <a:srgbClr val="FF0000"/>
                </a:solidFill>
              </a:rPr>
              <a:t>Red: drop in intensity (stronger affinity)</a:t>
            </a:r>
          </a:p>
          <a:p>
            <a:r>
              <a:rPr lang="en-US" b="1" dirty="0">
                <a:solidFill>
                  <a:srgbClr val="0070C0"/>
                </a:solidFill>
              </a:rPr>
              <a:t>Blue: strong CSPs (lower affinity)</a:t>
            </a:r>
          </a:p>
          <a:p>
            <a:r>
              <a:rPr lang="en-US" b="1" dirty="0">
                <a:solidFill>
                  <a:schemeClr val="accent6"/>
                </a:solidFill>
              </a:rPr>
              <a:t>Green: both drop in intensity and shift</a:t>
            </a:r>
          </a:p>
          <a:p>
            <a:r>
              <a:rPr lang="en-US" dirty="0"/>
              <a:t>(Black = no data (prolines + unassigned)</a:t>
            </a:r>
            <a:endParaRPr lang="LID4096" dirty="0"/>
          </a:p>
        </p:txBody>
      </p:sp>
      <p:grpSp>
        <p:nvGrpSpPr>
          <p:cNvPr id="11" name="Group 10">
            <a:extLst>
              <a:ext uri="{FF2B5EF4-FFF2-40B4-BE49-F238E27FC236}">
                <a16:creationId xmlns:a16="http://schemas.microsoft.com/office/drawing/2014/main" id="{D7F2B342-7316-4D09-82E4-8E5AD0551C56}"/>
              </a:ext>
            </a:extLst>
          </p:cNvPr>
          <p:cNvGrpSpPr/>
          <p:nvPr/>
        </p:nvGrpSpPr>
        <p:grpSpPr>
          <a:xfrm>
            <a:off x="6502399" y="4529541"/>
            <a:ext cx="5355772" cy="2130136"/>
            <a:chOff x="6502399" y="4789713"/>
            <a:chExt cx="5355772" cy="2130136"/>
          </a:xfrm>
        </p:grpSpPr>
        <p:sp>
          <p:nvSpPr>
            <p:cNvPr id="10" name="Freeform: Shape 9">
              <a:extLst>
                <a:ext uri="{FF2B5EF4-FFF2-40B4-BE49-F238E27FC236}">
                  <a16:creationId xmlns:a16="http://schemas.microsoft.com/office/drawing/2014/main" id="{44E59506-FE7E-430A-A63F-0F3E08889D72}"/>
                </a:ext>
              </a:extLst>
            </p:cNvPr>
            <p:cNvSpPr/>
            <p:nvPr/>
          </p:nvSpPr>
          <p:spPr>
            <a:xfrm>
              <a:off x="6502399" y="4789713"/>
              <a:ext cx="2902857" cy="1493309"/>
            </a:xfrm>
            <a:custGeom>
              <a:avLst/>
              <a:gdLst>
                <a:gd name="connsiteX0" fmla="*/ 2902857 w 2957800"/>
                <a:gd name="connsiteY0" fmla="*/ 1030515 h 1737620"/>
                <a:gd name="connsiteX1" fmla="*/ 2569029 w 2957800"/>
                <a:gd name="connsiteY1" fmla="*/ 1698172 h 1737620"/>
                <a:gd name="connsiteX2" fmla="*/ 0 w 2957800"/>
                <a:gd name="connsiteY2" fmla="*/ 0 h 1737620"/>
                <a:gd name="connsiteX0" fmla="*/ 2902857 w 2902857"/>
                <a:gd name="connsiteY0" fmla="*/ 1030515 h 1737620"/>
                <a:gd name="connsiteX1" fmla="*/ 2569029 w 2902857"/>
                <a:gd name="connsiteY1" fmla="*/ 1698172 h 1737620"/>
                <a:gd name="connsiteX2" fmla="*/ 0 w 2902857"/>
                <a:gd name="connsiteY2" fmla="*/ 0 h 1737620"/>
                <a:gd name="connsiteX0" fmla="*/ 2902857 w 2902857"/>
                <a:gd name="connsiteY0" fmla="*/ 1030515 h 1493309"/>
                <a:gd name="connsiteX1" fmla="*/ 1915886 w 2902857"/>
                <a:gd name="connsiteY1" fmla="*/ 1422401 h 1493309"/>
                <a:gd name="connsiteX2" fmla="*/ 0 w 2902857"/>
                <a:gd name="connsiteY2" fmla="*/ 0 h 1493309"/>
              </a:gdLst>
              <a:ahLst/>
              <a:cxnLst>
                <a:cxn ang="0">
                  <a:pos x="connsiteX0" y="connsiteY0"/>
                </a:cxn>
                <a:cxn ang="0">
                  <a:pos x="connsiteX1" y="connsiteY1"/>
                </a:cxn>
                <a:cxn ang="0">
                  <a:pos x="connsiteX2" y="connsiteY2"/>
                </a:cxn>
              </a:cxnLst>
              <a:rect l="l" t="t" r="r" b="b"/>
              <a:pathLst>
                <a:path w="2902857" h="1493309">
                  <a:moveTo>
                    <a:pt x="2902857" y="1030515"/>
                  </a:moveTo>
                  <a:cubicBezTo>
                    <a:pt x="2832705" y="1450220"/>
                    <a:pt x="2399696" y="1594154"/>
                    <a:pt x="1915886" y="1422401"/>
                  </a:cubicBezTo>
                  <a:cubicBezTo>
                    <a:pt x="1432076" y="1250648"/>
                    <a:pt x="1042609" y="763209"/>
                    <a:pt x="0" y="0"/>
                  </a:cubicBezTo>
                </a:path>
              </a:pathLst>
            </a:custGeom>
            <a:noFill/>
            <a:ln w="254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tangle 11">
              <a:extLst>
                <a:ext uri="{FF2B5EF4-FFF2-40B4-BE49-F238E27FC236}">
                  <a16:creationId xmlns:a16="http://schemas.microsoft.com/office/drawing/2014/main" id="{D3B7AC3E-F37B-4AFD-BAE3-4965ECAB9EEC}"/>
                </a:ext>
              </a:extLst>
            </p:cNvPr>
            <p:cNvSpPr/>
            <p:nvPr/>
          </p:nvSpPr>
          <p:spPr>
            <a:xfrm>
              <a:off x="6502399" y="6273518"/>
              <a:ext cx="5355772" cy="646331"/>
            </a:xfrm>
            <a:prstGeom prst="rect">
              <a:avLst/>
            </a:prstGeom>
          </p:spPr>
          <p:txBody>
            <a:bodyPr wrap="square">
              <a:spAutoFit/>
            </a:bodyPr>
            <a:lstStyle/>
            <a:p>
              <a:pPr algn="ctr"/>
              <a:r>
                <a:rPr lang="es-AR" altLang="en-US" i="1" dirty="0" err="1">
                  <a:latin typeface="Arial" charset="0"/>
                </a:rPr>
                <a:t>Copy</a:t>
              </a:r>
              <a:r>
                <a:rPr lang="es-AR" altLang="en-US" i="1" dirty="0">
                  <a:latin typeface="Arial" charset="0"/>
                </a:rPr>
                <a:t> </a:t>
              </a:r>
              <a:r>
                <a:rPr lang="es-AR" altLang="en-US" i="1" dirty="0" err="1">
                  <a:latin typeface="Arial" charset="0"/>
                </a:rPr>
                <a:t>crystal</a:t>
              </a:r>
              <a:r>
                <a:rPr lang="es-AR" altLang="en-US" i="1" dirty="0">
                  <a:latin typeface="Arial" charset="0"/>
                </a:rPr>
                <a:t> </a:t>
              </a:r>
              <a:r>
                <a:rPr lang="es-AR" altLang="en-US" i="1" dirty="0" err="1">
                  <a:latin typeface="Arial" charset="0"/>
                </a:rPr>
                <a:t>symmetry</a:t>
              </a:r>
              <a:r>
                <a:rPr lang="es-AR" altLang="en-US" i="1" dirty="0">
                  <a:latin typeface="Arial" charset="0"/>
                </a:rPr>
                <a:t> (in </a:t>
              </a:r>
              <a:r>
                <a:rPr lang="es-AR" altLang="en-US" i="1" dirty="0" err="1">
                  <a:latin typeface="Arial" charset="0"/>
                </a:rPr>
                <a:t>PyMOL</a:t>
              </a:r>
              <a:r>
                <a:rPr lang="es-AR" altLang="en-US" i="1" dirty="0">
                  <a:latin typeface="Arial" charset="0"/>
                </a:rPr>
                <a:t>:</a:t>
              </a:r>
            </a:p>
            <a:p>
              <a:pPr algn="ctr"/>
              <a:r>
                <a:rPr lang="es-AR" altLang="en-US" sz="1400" dirty="0" err="1">
                  <a:latin typeface="Courier New" panose="02070309020205020404" pitchFamily="49" charset="0"/>
                  <a:cs typeface="Courier New" panose="02070309020205020404" pitchFamily="49" charset="0"/>
                </a:rPr>
                <a:t>symexp</a:t>
              </a:r>
              <a:r>
                <a:rPr lang="es-AR" altLang="en-US" sz="1400" dirty="0">
                  <a:latin typeface="Courier New" panose="02070309020205020404" pitchFamily="49" charset="0"/>
                  <a:cs typeface="Courier New" panose="02070309020205020404" pitchFamily="49" charset="0"/>
                </a:rPr>
                <a:t> sym,4itq,(4itq),3</a:t>
              </a:r>
              <a:r>
                <a:rPr lang="es-AR" altLang="en-US" i="1" dirty="0">
                  <a:latin typeface="Arial" charset="0"/>
                </a:rPr>
                <a:t>) + </a:t>
              </a:r>
              <a:r>
                <a:rPr lang="es-AR" altLang="en-US" i="1" dirty="0" err="1">
                  <a:latin typeface="Arial" charset="0"/>
                </a:rPr>
                <a:t>superimpose</a:t>
              </a:r>
              <a:endParaRPr lang="LID4096" i="1" dirty="0"/>
            </a:p>
          </p:txBody>
        </p:sp>
      </p:grpSp>
    </p:spTree>
    <p:extLst>
      <p:ext uri="{BB962C8B-B14F-4D97-AF65-F5344CB8AC3E}">
        <p14:creationId xmlns:p14="http://schemas.microsoft.com/office/powerpoint/2010/main" val="27665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9" descr="Imagen1"/>
          <p:cNvPicPr>
            <a:picLocks noChangeAspect="1" noChangeArrowheads="1"/>
          </p:cNvPicPr>
          <p:nvPr/>
        </p:nvPicPr>
        <p:blipFill>
          <a:blip r:embed="rId2" cstate="print">
            <a:extLst>
              <a:ext uri="{28A0092B-C50C-407E-A947-70E740481C1C}">
                <a14:useLocalDpi xmlns:a14="http://schemas.microsoft.com/office/drawing/2010/main" val="0"/>
              </a:ext>
            </a:extLst>
          </a:blip>
          <a:srcRect l="61015" t="13605" r="9583" b="47147"/>
          <a:stretch>
            <a:fillRect/>
          </a:stretch>
        </p:blipFill>
        <p:spPr bwMode="auto">
          <a:xfrm>
            <a:off x="1919289" y="2868613"/>
            <a:ext cx="2136775" cy="1712912"/>
          </a:xfrm>
          <a:prstGeom prst="rect">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pic>
      <p:sp>
        <p:nvSpPr>
          <p:cNvPr id="73731" name="Line 11"/>
          <p:cNvSpPr>
            <a:spLocks noChangeShapeType="1"/>
          </p:cNvSpPr>
          <p:nvPr/>
        </p:nvSpPr>
        <p:spPr bwMode="auto">
          <a:xfrm flipH="1">
            <a:off x="2711450" y="3660775"/>
            <a:ext cx="2286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2" name="Text Box 12"/>
          <p:cNvSpPr txBox="1">
            <a:spLocks noChangeArrowheads="1"/>
          </p:cNvSpPr>
          <p:nvPr/>
        </p:nvSpPr>
        <p:spPr bwMode="auto">
          <a:xfrm>
            <a:off x="4446589" y="2940050"/>
            <a:ext cx="6053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 altLang="en-US" sz="2400" b="1">
                <a:latin typeface="Arial" charset="0"/>
              </a:rPr>
              <a:t>From this you can get binding constants</a:t>
            </a:r>
          </a:p>
        </p:txBody>
      </p:sp>
      <p:sp>
        <p:nvSpPr>
          <p:cNvPr id="73733" name="Text Box 13"/>
          <p:cNvSpPr txBox="1">
            <a:spLocks noChangeArrowheads="1"/>
          </p:cNvSpPr>
          <p:nvPr/>
        </p:nvSpPr>
        <p:spPr bwMode="auto">
          <a:xfrm>
            <a:off x="0" y="476250"/>
            <a:ext cx="120758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 altLang="en-US" sz="2400" b="1" dirty="0" err="1">
                <a:latin typeface="Arial" charset="0"/>
              </a:rPr>
              <a:t>All</a:t>
            </a:r>
            <a:r>
              <a:rPr lang="es-ES" altLang="en-US" sz="2400" b="1" dirty="0">
                <a:latin typeface="Arial" charset="0"/>
              </a:rPr>
              <a:t> </a:t>
            </a:r>
            <a:r>
              <a:rPr lang="es-ES" altLang="en-US" sz="2400" b="1" dirty="0" err="1">
                <a:latin typeface="Arial" charset="0"/>
              </a:rPr>
              <a:t>this</a:t>
            </a:r>
            <a:r>
              <a:rPr lang="es-ES" altLang="en-US" sz="2400" b="1" dirty="0">
                <a:latin typeface="Arial" charset="0"/>
              </a:rPr>
              <a:t> </a:t>
            </a:r>
            <a:r>
              <a:rPr lang="es-ES" altLang="en-US" sz="2400" b="1" dirty="0" err="1">
                <a:latin typeface="Arial" charset="0"/>
              </a:rPr>
              <a:t>is</a:t>
            </a:r>
            <a:r>
              <a:rPr lang="es-ES" altLang="en-US" sz="2400" b="1" dirty="0">
                <a:latin typeface="Arial" charset="0"/>
              </a:rPr>
              <a:t> </a:t>
            </a:r>
            <a:r>
              <a:rPr lang="es-ES" altLang="en-US" sz="2400" b="1" dirty="0" err="1">
                <a:latin typeface="Arial" charset="0"/>
              </a:rPr>
              <a:t>by</a:t>
            </a:r>
            <a:r>
              <a:rPr lang="es-ES" altLang="en-US" sz="2400" b="1" dirty="0">
                <a:latin typeface="Arial" charset="0"/>
              </a:rPr>
              <a:t> </a:t>
            </a:r>
            <a:r>
              <a:rPr lang="es-ES" altLang="en-US" sz="2400" b="1" dirty="0" err="1">
                <a:latin typeface="Arial" charset="0"/>
              </a:rPr>
              <a:t>far</a:t>
            </a:r>
            <a:r>
              <a:rPr lang="es-ES" altLang="en-US" sz="2400" b="1" dirty="0">
                <a:latin typeface="Arial" charset="0"/>
              </a:rPr>
              <a:t> </a:t>
            </a:r>
            <a:r>
              <a:rPr lang="es-ES" altLang="en-US" sz="2400" b="1" dirty="0" err="1">
                <a:latin typeface="Arial" charset="0"/>
              </a:rPr>
              <a:t>much</a:t>
            </a:r>
            <a:r>
              <a:rPr lang="es-ES" altLang="en-US" sz="2400" b="1" dirty="0">
                <a:latin typeface="Arial" charset="0"/>
              </a:rPr>
              <a:t> </a:t>
            </a:r>
            <a:r>
              <a:rPr lang="es-ES" altLang="en-US" sz="2400" b="1" dirty="0" err="1">
                <a:latin typeface="Arial" charset="0"/>
              </a:rPr>
              <a:t>simpler</a:t>
            </a:r>
            <a:r>
              <a:rPr lang="es-ES" altLang="en-US" sz="2400" b="1" dirty="0">
                <a:latin typeface="Arial" charset="0"/>
              </a:rPr>
              <a:t> </a:t>
            </a:r>
            <a:r>
              <a:rPr lang="es-ES" altLang="en-US" sz="2400" b="1" dirty="0" err="1">
                <a:latin typeface="Arial" charset="0"/>
              </a:rPr>
              <a:t>than</a:t>
            </a:r>
            <a:r>
              <a:rPr lang="es-ES" altLang="en-US" sz="2400" b="1" dirty="0">
                <a:latin typeface="Arial" charset="0"/>
              </a:rPr>
              <a:t> </a:t>
            </a:r>
            <a:r>
              <a:rPr lang="es-ES" altLang="en-US" sz="2400" b="1" dirty="0" err="1">
                <a:latin typeface="Arial" charset="0"/>
              </a:rPr>
              <a:t>solving</a:t>
            </a:r>
            <a:r>
              <a:rPr lang="es-ES" altLang="en-US" sz="2400" b="1" dirty="0">
                <a:latin typeface="Arial" charset="0"/>
              </a:rPr>
              <a:t> </a:t>
            </a:r>
            <a:r>
              <a:rPr lang="es-ES" altLang="en-US" sz="2400" b="1" dirty="0" err="1">
                <a:latin typeface="Arial" charset="0"/>
              </a:rPr>
              <a:t>an</a:t>
            </a:r>
            <a:r>
              <a:rPr lang="es-ES" altLang="en-US" sz="2400" b="1" dirty="0">
                <a:latin typeface="Arial" charset="0"/>
              </a:rPr>
              <a:t> X-</a:t>
            </a:r>
            <a:r>
              <a:rPr lang="es-ES" altLang="en-US" sz="2400" b="1" dirty="0" err="1">
                <a:latin typeface="Arial" charset="0"/>
              </a:rPr>
              <a:t>ray</a:t>
            </a:r>
            <a:r>
              <a:rPr lang="es-ES" altLang="en-US" sz="2400" b="1" dirty="0">
                <a:latin typeface="Arial" charset="0"/>
              </a:rPr>
              <a:t> </a:t>
            </a:r>
            <a:r>
              <a:rPr lang="es-ES" altLang="en-US" sz="2400" b="1" dirty="0" err="1">
                <a:latin typeface="Arial" charset="0"/>
              </a:rPr>
              <a:t>structure</a:t>
            </a:r>
            <a:r>
              <a:rPr lang="es-ES" altLang="en-US" sz="2400" b="1" dirty="0">
                <a:latin typeface="Arial" charset="0"/>
              </a:rPr>
              <a:t> </a:t>
            </a:r>
            <a:r>
              <a:rPr lang="es-ES" altLang="en-US" sz="2400" b="1" dirty="0" err="1">
                <a:latin typeface="Arial" charset="0"/>
              </a:rPr>
              <a:t>of</a:t>
            </a:r>
            <a:r>
              <a:rPr lang="es-ES" altLang="en-US" sz="2400" b="1" dirty="0">
                <a:latin typeface="Arial" charset="0"/>
              </a:rPr>
              <a:t> </a:t>
            </a:r>
            <a:r>
              <a:rPr lang="es-ES" altLang="en-US" sz="2400" b="1" dirty="0" err="1">
                <a:latin typeface="Arial" charset="0"/>
              </a:rPr>
              <a:t>the</a:t>
            </a:r>
            <a:r>
              <a:rPr lang="es-ES" altLang="en-US" sz="2400" b="1" dirty="0">
                <a:latin typeface="Arial" charset="0"/>
              </a:rPr>
              <a:t> </a:t>
            </a:r>
            <a:r>
              <a:rPr lang="es-ES" altLang="en-US" sz="2400" b="1" dirty="0" err="1">
                <a:latin typeface="Arial" charset="0"/>
              </a:rPr>
              <a:t>complex</a:t>
            </a:r>
            <a:endParaRPr lang="es-ES" altLang="en-US" sz="2400" b="1" dirty="0">
              <a:latin typeface="Arial" charset="0"/>
            </a:endParaRPr>
          </a:p>
          <a:p>
            <a:pPr algn="ctr">
              <a:spcBef>
                <a:spcPct val="0"/>
              </a:spcBef>
              <a:buFontTx/>
              <a:buNone/>
            </a:pPr>
            <a:endParaRPr lang="es-ES" altLang="en-US" sz="2400" b="1" dirty="0">
              <a:latin typeface="Arial" charset="0"/>
            </a:endParaRPr>
          </a:p>
          <a:p>
            <a:pPr algn="ctr">
              <a:spcBef>
                <a:spcPct val="0"/>
              </a:spcBef>
              <a:buFontTx/>
              <a:buNone/>
            </a:pPr>
            <a:r>
              <a:rPr lang="es-ES" altLang="en-US" sz="2400" b="1" dirty="0">
                <a:latin typeface="Arial" charset="0"/>
              </a:rPr>
              <a:t>Works </a:t>
            </a:r>
            <a:r>
              <a:rPr lang="es-ES" altLang="en-US" sz="2400" b="1" dirty="0" err="1">
                <a:latin typeface="Arial" charset="0"/>
              </a:rPr>
              <a:t>even</a:t>
            </a:r>
            <a:r>
              <a:rPr lang="es-ES" altLang="en-US" sz="2400" b="1" dirty="0">
                <a:latin typeface="Arial" charset="0"/>
              </a:rPr>
              <a:t> </a:t>
            </a:r>
            <a:r>
              <a:rPr lang="es-ES" altLang="en-US" sz="2400" b="1" dirty="0" err="1">
                <a:latin typeface="Arial" charset="0"/>
              </a:rPr>
              <a:t>for</a:t>
            </a:r>
            <a:r>
              <a:rPr lang="es-ES" altLang="en-US" sz="2400" b="1" dirty="0">
                <a:latin typeface="Arial" charset="0"/>
              </a:rPr>
              <a:t> </a:t>
            </a:r>
            <a:r>
              <a:rPr lang="es-ES" altLang="en-US" sz="2400" b="1" dirty="0" err="1">
                <a:latin typeface="Arial" charset="0"/>
              </a:rPr>
              <a:t>transient</a:t>
            </a:r>
            <a:r>
              <a:rPr lang="es-ES" altLang="en-US" sz="2400" b="1" dirty="0">
                <a:latin typeface="Arial" charset="0"/>
              </a:rPr>
              <a:t> </a:t>
            </a:r>
            <a:r>
              <a:rPr lang="es-ES" altLang="en-US" sz="2400" b="1" dirty="0" err="1">
                <a:latin typeface="Arial" charset="0"/>
              </a:rPr>
              <a:t>complexes</a:t>
            </a:r>
            <a:r>
              <a:rPr lang="es-ES" altLang="en-US" sz="2400" b="1" dirty="0">
                <a:latin typeface="Arial" charset="0"/>
              </a:rPr>
              <a:t>, </a:t>
            </a:r>
            <a:r>
              <a:rPr lang="es-ES" altLang="en-US" sz="2400" b="1" dirty="0" err="1">
                <a:latin typeface="Arial" charset="0"/>
              </a:rPr>
              <a:t>low</a:t>
            </a:r>
            <a:r>
              <a:rPr lang="es-ES" altLang="en-US" sz="2400" b="1" dirty="0">
                <a:latin typeface="Arial" charset="0"/>
              </a:rPr>
              <a:t> </a:t>
            </a:r>
            <a:r>
              <a:rPr lang="es-ES" altLang="en-US" sz="2400" b="1" dirty="0" err="1">
                <a:latin typeface="Arial" charset="0"/>
              </a:rPr>
              <a:t>affinity</a:t>
            </a:r>
            <a:r>
              <a:rPr lang="es-ES" altLang="en-US" sz="2400" b="1" dirty="0">
                <a:latin typeface="Arial" charset="0"/>
              </a:rPr>
              <a:t>, and </a:t>
            </a:r>
            <a:r>
              <a:rPr lang="es-ES" altLang="en-US" sz="2400" b="1" dirty="0" err="1">
                <a:latin typeface="Arial" charset="0"/>
              </a:rPr>
              <a:t>very</a:t>
            </a:r>
            <a:r>
              <a:rPr lang="es-ES" altLang="en-US" sz="2400" b="1" dirty="0">
                <a:latin typeface="Arial" charset="0"/>
              </a:rPr>
              <a:t> flexible </a:t>
            </a:r>
            <a:r>
              <a:rPr lang="es-ES" altLang="en-US" sz="2400" b="1" dirty="0" err="1">
                <a:latin typeface="Arial" charset="0"/>
              </a:rPr>
              <a:t>systems</a:t>
            </a:r>
            <a:endParaRPr lang="es-ES" altLang="en-US" sz="2400" b="1" dirty="0">
              <a:latin typeface="Arial" charset="0"/>
            </a:endParaRPr>
          </a:p>
        </p:txBody>
      </p:sp>
      <p:pic>
        <p:nvPicPr>
          <p:cNvPr id="73734" name="Picture 15" descr="ANd9GcQjE9X97-2n7nitGXCn8ZsUv5MyCI4mwGAF7Lzezv77bAICvy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3716338"/>
            <a:ext cx="58324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6C7EC5F-7E2C-4376-A6D5-DD564FAEA796}"/>
              </a:ext>
            </a:extLst>
          </p:cNvPr>
          <p:cNvSpPr txBox="1"/>
          <p:nvPr/>
        </p:nvSpPr>
        <p:spPr>
          <a:xfrm>
            <a:off x="2525486" y="5959476"/>
            <a:ext cx="7141028" cy="646331"/>
          </a:xfrm>
          <a:prstGeom prst="rect">
            <a:avLst/>
          </a:prstGeom>
          <a:noFill/>
        </p:spPr>
        <p:txBody>
          <a:bodyPr wrap="square" rtlCol="0">
            <a:spAutoFit/>
          </a:bodyPr>
          <a:lstStyle/>
          <a:p>
            <a:r>
              <a:rPr lang="en-US" dirty="0"/>
              <a:t>For best examples, see papers and reviews by </a:t>
            </a:r>
            <a:r>
              <a:rPr lang="en-US" dirty="0" err="1"/>
              <a:t>Marcelus</a:t>
            </a:r>
            <a:r>
              <a:rPr lang="en-US" dirty="0"/>
              <a:t> </a:t>
            </a:r>
            <a:r>
              <a:rPr lang="en-US" dirty="0" err="1"/>
              <a:t>Ubbink</a:t>
            </a:r>
            <a:endParaRPr lang="en-US" dirty="0"/>
          </a:p>
          <a:p>
            <a:r>
              <a:rPr lang="en-US" dirty="0">
                <a:hlinkClick r:id="rId4"/>
              </a:rPr>
              <a:t>https://scholar.google.nl/citations?user=lJXN2LgAAAAJ&amp;hl=en</a:t>
            </a:r>
            <a:r>
              <a:rPr lang="en-US" dirty="0"/>
              <a:t> </a:t>
            </a:r>
            <a:endParaRPr lang="LID4096" dirty="0"/>
          </a:p>
        </p:txBody>
      </p:sp>
    </p:spTree>
    <p:extLst>
      <p:ext uri="{BB962C8B-B14F-4D97-AF65-F5344CB8AC3E}">
        <p14:creationId xmlns:p14="http://schemas.microsoft.com/office/powerpoint/2010/main" val="1458819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E91A3-6E55-4890-B0C8-DD5C9C450DC1}"/>
              </a:ext>
            </a:extLst>
          </p:cNvPr>
          <p:cNvSpPr/>
          <p:nvPr/>
        </p:nvSpPr>
        <p:spPr>
          <a:xfrm>
            <a:off x="0" y="0"/>
            <a:ext cx="12095544" cy="892552"/>
          </a:xfrm>
          <a:prstGeom prst="rect">
            <a:avLst/>
          </a:prstGeom>
        </p:spPr>
        <p:txBody>
          <a:bodyPr wrap="square">
            <a:spAutoFit/>
          </a:bodyPr>
          <a:lstStyle/>
          <a:p>
            <a:r>
              <a:rPr lang="en-US" sz="2600" b="1" dirty="0">
                <a:solidFill>
                  <a:srgbClr val="FF0000"/>
                </a:solidFill>
              </a:rPr>
              <a:t>2) Look at small molecule ((un)labeled) and</a:t>
            </a:r>
          </a:p>
          <a:p>
            <a:r>
              <a:rPr lang="en-US" sz="2600" b="1" dirty="0">
                <a:solidFill>
                  <a:srgbClr val="FF0000"/>
                </a:solidFill>
              </a:rPr>
              <a:t>what it “feels” when you add protein</a:t>
            </a:r>
          </a:p>
        </p:txBody>
      </p:sp>
      <p:grpSp>
        <p:nvGrpSpPr>
          <p:cNvPr id="17" name="Group 16">
            <a:extLst>
              <a:ext uri="{FF2B5EF4-FFF2-40B4-BE49-F238E27FC236}">
                <a16:creationId xmlns:a16="http://schemas.microsoft.com/office/drawing/2014/main" id="{DACE9D2C-803E-4BFD-BC55-9A1C267BB2F0}"/>
              </a:ext>
            </a:extLst>
          </p:cNvPr>
          <p:cNvGrpSpPr/>
          <p:nvPr/>
        </p:nvGrpSpPr>
        <p:grpSpPr>
          <a:xfrm>
            <a:off x="4606724" y="1001729"/>
            <a:ext cx="3646025" cy="1336357"/>
            <a:chOff x="4606724" y="1001729"/>
            <a:chExt cx="3646025" cy="1336357"/>
          </a:xfrm>
        </p:grpSpPr>
        <p:sp>
          <p:nvSpPr>
            <p:cNvPr id="5" name="Right Brace 4">
              <a:extLst>
                <a:ext uri="{FF2B5EF4-FFF2-40B4-BE49-F238E27FC236}">
                  <a16:creationId xmlns:a16="http://schemas.microsoft.com/office/drawing/2014/main" id="{6016EFB0-71AF-4AFD-B611-20EF7352D601}"/>
                </a:ext>
              </a:extLst>
            </p:cNvPr>
            <p:cNvSpPr/>
            <p:nvPr/>
          </p:nvSpPr>
          <p:spPr>
            <a:xfrm>
              <a:off x="4606724" y="1001729"/>
              <a:ext cx="127322" cy="13363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6" name="TextBox 5">
              <a:extLst>
                <a:ext uri="{FF2B5EF4-FFF2-40B4-BE49-F238E27FC236}">
                  <a16:creationId xmlns:a16="http://schemas.microsoft.com/office/drawing/2014/main" id="{9DAB157A-F86B-431F-B88F-52B2DDCD3BE9}"/>
                </a:ext>
              </a:extLst>
            </p:cNvPr>
            <p:cNvSpPr txBox="1"/>
            <p:nvPr/>
          </p:nvSpPr>
          <p:spPr>
            <a:xfrm>
              <a:off x="4764912" y="1208242"/>
              <a:ext cx="3487837" cy="923330"/>
            </a:xfrm>
            <a:prstGeom prst="rect">
              <a:avLst/>
            </a:prstGeom>
            <a:noFill/>
          </p:spPr>
          <p:txBody>
            <a:bodyPr wrap="square" rtlCol="0">
              <a:spAutoFit/>
            </a:bodyPr>
            <a:lstStyle/>
            <a:p>
              <a:r>
                <a:rPr lang="en-US" i="1" dirty="0"/>
                <a:t>Only mid to weak binding, but each parameter has different sensitivity, so you better try many </a:t>
              </a:r>
              <a:r>
                <a:rPr lang="en-US" i="1" dirty="0" err="1"/>
                <a:t>exps</a:t>
              </a:r>
              <a:r>
                <a:rPr lang="en-US" i="1" dirty="0"/>
                <a:t>.</a:t>
              </a:r>
              <a:endParaRPr lang="LID4096" i="1" dirty="0"/>
            </a:p>
          </p:txBody>
        </p:sp>
      </p:grpSp>
      <p:grpSp>
        <p:nvGrpSpPr>
          <p:cNvPr id="18" name="Group 17">
            <a:extLst>
              <a:ext uri="{FF2B5EF4-FFF2-40B4-BE49-F238E27FC236}">
                <a16:creationId xmlns:a16="http://schemas.microsoft.com/office/drawing/2014/main" id="{26E300AE-7C99-4AA9-9F5D-75181AB2DE5F}"/>
              </a:ext>
            </a:extLst>
          </p:cNvPr>
          <p:cNvGrpSpPr/>
          <p:nvPr/>
        </p:nvGrpSpPr>
        <p:grpSpPr>
          <a:xfrm>
            <a:off x="3200399" y="2641428"/>
            <a:ext cx="5052350" cy="967470"/>
            <a:chOff x="3200399" y="2641428"/>
            <a:chExt cx="5052350" cy="967470"/>
          </a:xfrm>
        </p:grpSpPr>
        <p:sp>
          <p:nvSpPr>
            <p:cNvPr id="7" name="Right Brace 6">
              <a:extLst>
                <a:ext uri="{FF2B5EF4-FFF2-40B4-BE49-F238E27FC236}">
                  <a16:creationId xmlns:a16="http://schemas.microsoft.com/office/drawing/2014/main" id="{48C8FBE6-1455-4B37-9673-3BB486F03AE3}"/>
                </a:ext>
              </a:extLst>
            </p:cNvPr>
            <p:cNvSpPr/>
            <p:nvPr/>
          </p:nvSpPr>
          <p:spPr>
            <a:xfrm>
              <a:off x="3200399" y="2641428"/>
              <a:ext cx="127323" cy="96747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8" name="TextBox 7">
              <a:extLst>
                <a:ext uri="{FF2B5EF4-FFF2-40B4-BE49-F238E27FC236}">
                  <a16:creationId xmlns:a16="http://schemas.microsoft.com/office/drawing/2014/main" id="{5CE92212-321C-4772-9CB2-7BDABC522A2B}"/>
                </a:ext>
              </a:extLst>
            </p:cNvPr>
            <p:cNvSpPr txBox="1"/>
            <p:nvPr/>
          </p:nvSpPr>
          <p:spPr>
            <a:xfrm>
              <a:off x="3406815" y="2755525"/>
              <a:ext cx="4845934" cy="646331"/>
            </a:xfrm>
            <a:prstGeom prst="rect">
              <a:avLst/>
            </a:prstGeom>
            <a:noFill/>
          </p:spPr>
          <p:txBody>
            <a:bodyPr wrap="square" rtlCol="0">
              <a:spAutoFit/>
            </a:bodyPr>
            <a:lstStyle/>
            <a:p>
              <a:r>
                <a:rPr lang="en-US" i="1" dirty="0"/>
                <a:t>Only mid to strong binding, but each parameter has different sensitivity, so same as above</a:t>
              </a:r>
              <a:endParaRPr lang="LID4096" i="1" dirty="0"/>
            </a:p>
          </p:txBody>
        </p:sp>
      </p:grpSp>
      <p:grpSp>
        <p:nvGrpSpPr>
          <p:cNvPr id="11" name="Group 10">
            <a:extLst>
              <a:ext uri="{FF2B5EF4-FFF2-40B4-BE49-F238E27FC236}">
                <a16:creationId xmlns:a16="http://schemas.microsoft.com/office/drawing/2014/main" id="{0A00B175-DC51-4F00-B984-11ADCBCECE36}"/>
              </a:ext>
            </a:extLst>
          </p:cNvPr>
          <p:cNvGrpSpPr/>
          <p:nvPr/>
        </p:nvGrpSpPr>
        <p:grpSpPr>
          <a:xfrm>
            <a:off x="8380070" y="1208242"/>
            <a:ext cx="3811930" cy="923330"/>
            <a:chOff x="8380070" y="1208242"/>
            <a:chExt cx="3811930" cy="923330"/>
          </a:xfrm>
        </p:grpSpPr>
        <p:sp>
          <p:nvSpPr>
            <p:cNvPr id="9" name="TextBox 8">
              <a:extLst>
                <a:ext uri="{FF2B5EF4-FFF2-40B4-BE49-F238E27FC236}">
                  <a16:creationId xmlns:a16="http://schemas.microsoft.com/office/drawing/2014/main" id="{D1667450-83EE-485C-A496-DCEEE5C28E88}"/>
                </a:ext>
              </a:extLst>
            </p:cNvPr>
            <p:cNvSpPr txBox="1"/>
            <p:nvPr/>
          </p:nvSpPr>
          <p:spPr>
            <a:xfrm>
              <a:off x="8877782" y="1208242"/>
              <a:ext cx="3314218" cy="923330"/>
            </a:xfrm>
            <a:prstGeom prst="rect">
              <a:avLst/>
            </a:prstGeom>
            <a:noFill/>
          </p:spPr>
          <p:txBody>
            <a:bodyPr wrap="square" rtlCol="0">
              <a:spAutoFit/>
            </a:bodyPr>
            <a:lstStyle/>
            <a:p>
              <a:pPr algn="ctr"/>
              <a:r>
                <a:rPr lang="en-US" dirty="0"/>
                <a:t>Concept of “lead screening” by NMR: find interacting molecule/s in a soup; then optimize</a:t>
              </a:r>
              <a:endParaRPr lang="LID4096" dirty="0"/>
            </a:p>
          </p:txBody>
        </p:sp>
        <p:sp>
          <p:nvSpPr>
            <p:cNvPr id="10" name="Arrow: Right 9">
              <a:extLst>
                <a:ext uri="{FF2B5EF4-FFF2-40B4-BE49-F238E27FC236}">
                  <a16:creationId xmlns:a16="http://schemas.microsoft.com/office/drawing/2014/main" id="{0F0A5405-93F1-48C5-BCB1-D88F76165790}"/>
                </a:ext>
              </a:extLst>
            </p:cNvPr>
            <p:cNvSpPr/>
            <p:nvPr/>
          </p:nvSpPr>
          <p:spPr>
            <a:xfrm>
              <a:off x="8380070" y="1532587"/>
              <a:ext cx="497712" cy="274640"/>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 name="Group 15">
            <a:extLst>
              <a:ext uri="{FF2B5EF4-FFF2-40B4-BE49-F238E27FC236}">
                <a16:creationId xmlns:a16="http://schemas.microsoft.com/office/drawing/2014/main" id="{DD28D291-7DD7-4B96-AF49-3338EF3AE686}"/>
              </a:ext>
            </a:extLst>
          </p:cNvPr>
          <p:cNvGrpSpPr/>
          <p:nvPr/>
        </p:nvGrpSpPr>
        <p:grpSpPr>
          <a:xfrm>
            <a:off x="1377387" y="869402"/>
            <a:ext cx="3646025" cy="2717650"/>
            <a:chOff x="1377387" y="869402"/>
            <a:chExt cx="3646025" cy="2717650"/>
          </a:xfrm>
        </p:grpSpPr>
        <p:sp>
          <p:nvSpPr>
            <p:cNvPr id="4" name="TextBox 3">
              <a:extLst>
                <a:ext uri="{FF2B5EF4-FFF2-40B4-BE49-F238E27FC236}">
                  <a16:creationId xmlns:a16="http://schemas.microsoft.com/office/drawing/2014/main" id="{35032AFA-9B30-47DB-8638-787C65E293ED}"/>
                </a:ext>
              </a:extLst>
            </p:cNvPr>
            <p:cNvSpPr txBox="1"/>
            <p:nvPr/>
          </p:nvSpPr>
          <p:spPr>
            <a:xfrm>
              <a:off x="1377387" y="1001729"/>
              <a:ext cx="3646025" cy="2585323"/>
            </a:xfrm>
            <a:prstGeom prst="rect">
              <a:avLst/>
            </a:prstGeom>
            <a:noFill/>
          </p:spPr>
          <p:txBody>
            <a:bodyPr wrap="square" rtlCol="0">
              <a:spAutoFit/>
            </a:bodyPr>
            <a:lstStyle/>
            <a:p>
              <a:pPr marL="285750" indent="-285750">
                <a:buFont typeface="Wingdings" panose="05000000000000000000" pitchFamily="2" charset="2"/>
                <a:buChar char="à"/>
              </a:pPr>
              <a:r>
                <a:rPr lang="en-US" dirty="0">
                  <a:sym typeface="Wingdings" panose="05000000000000000000" pitchFamily="2" charset="2"/>
                </a:rPr>
                <a:t>Diffusion coefficient</a:t>
              </a:r>
            </a:p>
            <a:p>
              <a:pPr marL="285750" indent="-285750">
                <a:buFont typeface="Wingdings" panose="05000000000000000000" pitchFamily="2" charset="2"/>
                <a:buChar char="à"/>
              </a:pPr>
              <a:r>
                <a:rPr lang="en-US" dirty="0">
                  <a:sym typeface="Wingdings" panose="05000000000000000000" pitchFamily="2" charset="2"/>
                </a:rPr>
                <a:t>T2 (nice!), T1 (not very clear)</a:t>
              </a:r>
            </a:p>
            <a:p>
              <a:pPr marL="285750" indent="-285750">
                <a:buFont typeface="Wingdings" panose="05000000000000000000" pitchFamily="2" charset="2"/>
                <a:buChar char="à"/>
              </a:pPr>
              <a:r>
                <a:rPr lang="en-US" dirty="0">
                  <a:sym typeface="Wingdings" panose="05000000000000000000" pitchFamily="2" charset="2"/>
                </a:rPr>
                <a:t>Saturation transfer (nice!)</a:t>
              </a:r>
            </a:p>
            <a:p>
              <a:pPr marL="285750" indent="-285750">
                <a:buFont typeface="Wingdings" panose="05000000000000000000" pitchFamily="2" charset="2"/>
                <a:buChar char="à"/>
              </a:pPr>
              <a:r>
                <a:rPr lang="en-US" dirty="0" err="1">
                  <a:sym typeface="Wingdings" panose="05000000000000000000" pitchFamily="2" charset="2"/>
                </a:rPr>
                <a:t>WaterLOGSY</a:t>
              </a:r>
              <a:r>
                <a:rPr lang="en-US" dirty="0">
                  <a:sym typeface="Wingdings" panose="05000000000000000000" pitchFamily="2" charset="2"/>
                </a:rPr>
                <a:t> (no experience)</a:t>
              </a:r>
            </a:p>
            <a:p>
              <a:pPr marL="285750" indent="-285750">
                <a:buFont typeface="Wingdings" panose="05000000000000000000" pitchFamily="2" charset="2"/>
                <a:buChar char="à"/>
              </a:pPr>
              <a:r>
                <a:rPr lang="en-US" dirty="0">
                  <a:sym typeface="Wingdings" panose="05000000000000000000" pitchFamily="2" charset="2"/>
                </a:rPr>
                <a:t>etc.</a:t>
              </a:r>
            </a:p>
            <a:p>
              <a:pPr marL="285750" indent="-285750">
                <a:buFont typeface="Wingdings" panose="05000000000000000000" pitchFamily="2" charset="2"/>
                <a:buChar char="à"/>
              </a:pPr>
              <a:endParaRPr lang="en-US" dirty="0">
                <a:sym typeface="Wingdings" panose="05000000000000000000" pitchFamily="2" charset="2"/>
              </a:endParaRPr>
            </a:p>
            <a:p>
              <a:pPr marL="285750" indent="-285750">
                <a:buFont typeface="Wingdings" panose="05000000000000000000" pitchFamily="2" charset="2"/>
                <a:buChar char="à"/>
              </a:pPr>
              <a:r>
                <a:rPr lang="en-US" dirty="0">
                  <a:sym typeface="Wingdings" panose="05000000000000000000" pitchFamily="2" charset="2"/>
                </a:rPr>
                <a:t>Direct NOE</a:t>
              </a:r>
            </a:p>
            <a:p>
              <a:pPr marL="285750" indent="-285750">
                <a:buFont typeface="Wingdings" panose="05000000000000000000" pitchFamily="2" charset="2"/>
                <a:buChar char="à"/>
              </a:pPr>
              <a:r>
                <a:rPr lang="en-US" dirty="0"/>
                <a:t>Chemical shift</a:t>
              </a:r>
            </a:p>
            <a:p>
              <a:pPr marL="285750" indent="-285750">
                <a:buFont typeface="Wingdings" panose="05000000000000000000" pitchFamily="2" charset="2"/>
                <a:buChar char="à"/>
              </a:pPr>
              <a:r>
                <a:rPr lang="en-US" dirty="0"/>
                <a:t>etc.</a:t>
              </a:r>
              <a:endParaRPr lang="LID4096" dirty="0"/>
            </a:p>
          </p:txBody>
        </p:sp>
        <p:cxnSp>
          <p:nvCxnSpPr>
            <p:cNvPr id="15" name="Straight Connector 14">
              <a:extLst>
                <a:ext uri="{FF2B5EF4-FFF2-40B4-BE49-F238E27FC236}">
                  <a16:creationId xmlns:a16="http://schemas.microsoft.com/office/drawing/2014/main" id="{2DDEC19F-A590-46B5-8095-BF7DF34E66DF}"/>
                </a:ext>
              </a:extLst>
            </p:cNvPr>
            <p:cNvCxnSpPr/>
            <p:nvPr/>
          </p:nvCxnSpPr>
          <p:spPr>
            <a:xfrm flipV="1">
              <a:off x="1469985" y="869402"/>
              <a:ext cx="0" cy="2509304"/>
            </a:xfrm>
            <a:prstGeom prst="line">
              <a:avLst/>
            </a:prstGeom>
          </p:spPr>
          <p:style>
            <a:lnRef idx="3">
              <a:schemeClr val="dk1"/>
            </a:lnRef>
            <a:fillRef idx="0">
              <a:schemeClr val="dk1"/>
            </a:fillRef>
            <a:effectRef idx="2">
              <a:schemeClr val="dk1"/>
            </a:effectRef>
            <a:fontRef idx="minor">
              <a:schemeClr val="tx1"/>
            </a:fontRef>
          </p:style>
        </p:cxnSp>
      </p:grpSp>
      <p:grpSp>
        <p:nvGrpSpPr>
          <p:cNvPr id="20" name="Group 19">
            <a:extLst>
              <a:ext uri="{FF2B5EF4-FFF2-40B4-BE49-F238E27FC236}">
                <a16:creationId xmlns:a16="http://schemas.microsoft.com/office/drawing/2014/main" id="{F0D92ECE-B404-47FC-B5B8-930B26245185}"/>
              </a:ext>
            </a:extLst>
          </p:cNvPr>
          <p:cNvGrpSpPr/>
          <p:nvPr/>
        </p:nvGrpSpPr>
        <p:grpSpPr>
          <a:xfrm>
            <a:off x="298771" y="2501445"/>
            <a:ext cx="11594458" cy="3962625"/>
            <a:chOff x="298771" y="2501445"/>
            <a:chExt cx="11594458" cy="3962625"/>
          </a:xfrm>
        </p:grpSpPr>
        <p:sp>
          <p:nvSpPr>
            <p:cNvPr id="12" name="TextBox 11">
              <a:extLst>
                <a:ext uri="{FF2B5EF4-FFF2-40B4-BE49-F238E27FC236}">
                  <a16:creationId xmlns:a16="http://schemas.microsoft.com/office/drawing/2014/main" id="{DE51B387-770B-46D4-B261-4C561B662383}"/>
                </a:ext>
              </a:extLst>
            </p:cNvPr>
            <p:cNvSpPr txBox="1"/>
            <p:nvPr/>
          </p:nvSpPr>
          <p:spPr>
            <a:xfrm>
              <a:off x="298771" y="4803535"/>
              <a:ext cx="3314218" cy="1200329"/>
            </a:xfrm>
            <a:prstGeom prst="rect">
              <a:avLst/>
            </a:prstGeom>
            <a:noFill/>
            <a:ln>
              <a:solidFill>
                <a:schemeClr val="tx1"/>
              </a:solidFill>
            </a:ln>
          </p:spPr>
          <p:txBody>
            <a:bodyPr wrap="square" rtlCol="0">
              <a:spAutoFit/>
            </a:bodyPr>
            <a:lstStyle/>
            <a:p>
              <a:pPr algn="ctr"/>
              <a:r>
                <a:rPr lang="en-US" dirty="0"/>
                <a:t>Always good to vary: </a:t>
              </a:r>
              <a:r>
                <a:rPr lang="en-US" b="1" dirty="0"/>
                <a:t>temperature</a:t>
              </a:r>
              <a:r>
                <a:rPr lang="en-US" dirty="0"/>
                <a:t>, pH, salt, co-additives, etc. –everything that tunes kinetics</a:t>
              </a:r>
              <a:endParaRPr lang="LID4096" dirty="0"/>
            </a:p>
          </p:txBody>
        </p:sp>
        <p:pic>
          <p:nvPicPr>
            <p:cNvPr id="13" name="Picture 2" descr="Chemical exchange - Questions and Answers ​in MRI">
              <a:extLst>
                <a:ext uri="{FF2B5EF4-FFF2-40B4-BE49-F238E27FC236}">
                  <a16:creationId xmlns:a16="http://schemas.microsoft.com/office/drawing/2014/main" id="{41D62458-C629-44FE-A7A9-DABDC9D5C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263" y="2501445"/>
              <a:ext cx="2320966" cy="3962625"/>
            </a:xfrm>
            <a:prstGeom prst="rect">
              <a:avLst/>
            </a:prstGeom>
            <a:solidFill>
              <a:schemeClr val="bg1"/>
            </a:solidFill>
            <a:ln w="60325">
              <a:solidFill>
                <a:schemeClr val="tx1"/>
              </a:solidFill>
            </a:ln>
          </p:spPr>
        </p:pic>
        <p:pic>
          <p:nvPicPr>
            <p:cNvPr id="19" name="Picture 8" descr="An introduction to NMR-based approaches for measuring protein dynamics -  ScienceDirect">
              <a:extLst>
                <a:ext uri="{FF2B5EF4-FFF2-40B4-BE49-F238E27FC236}">
                  <a16:creationId xmlns:a16="http://schemas.microsoft.com/office/drawing/2014/main" id="{87C6E766-3A7C-46B0-B5CE-3E37D4349E9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9076" y="4482757"/>
              <a:ext cx="4847100" cy="1566832"/>
            </a:xfrm>
            <a:prstGeom prst="rect">
              <a:avLst/>
            </a:prstGeom>
            <a:ln w="508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33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475F72-7050-4DD1-B986-479F0541EEEE}"/>
              </a:ext>
            </a:extLst>
          </p:cNvPr>
          <p:cNvSpPr/>
          <p:nvPr/>
        </p:nvSpPr>
        <p:spPr>
          <a:xfrm>
            <a:off x="86497" y="75934"/>
            <a:ext cx="4108882" cy="369332"/>
          </a:xfrm>
          <a:prstGeom prst="rect">
            <a:avLst/>
          </a:prstGeom>
        </p:spPr>
        <p:txBody>
          <a:bodyPr wrap="none">
            <a:spAutoFit/>
          </a:bodyPr>
          <a:lstStyle/>
          <a:p>
            <a:r>
              <a:rPr lang="es-AR" altLang="en-US" b="1" dirty="0">
                <a:latin typeface="Arial" charset="0"/>
              </a:rPr>
              <a:t>Ex 1: </a:t>
            </a:r>
            <a:r>
              <a:rPr lang="es-AR" altLang="en-US" b="1" dirty="0" err="1">
                <a:latin typeface="Arial" charset="0"/>
              </a:rPr>
              <a:t>Saturation</a:t>
            </a:r>
            <a:r>
              <a:rPr lang="es-AR" altLang="en-US" b="1" dirty="0">
                <a:latin typeface="Arial" charset="0"/>
              </a:rPr>
              <a:t> Transfer </a:t>
            </a:r>
            <a:r>
              <a:rPr lang="es-AR" altLang="en-US" b="1" dirty="0" err="1">
                <a:latin typeface="Arial" charset="0"/>
              </a:rPr>
              <a:t>Difference</a:t>
            </a:r>
            <a:endParaRPr lang="LID4096" dirty="0"/>
          </a:p>
        </p:txBody>
      </p:sp>
      <p:sp>
        <p:nvSpPr>
          <p:cNvPr id="18" name="TextBox 17">
            <a:extLst>
              <a:ext uri="{FF2B5EF4-FFF2-40B4-BE49-F238E27FC236}">
                <a16:creationId xmlns:a16="http://schemas.microsoft.com/office/drawing/2014/main" id="{31D69C85-4F7E-4C63-ACF1-E9A3CA1805D7}"/>
              </a:ext>
            </a:extLst>
          </p:cNvPr>
          <p:cNvSpPr txBox="1"/>
          <p:nvPr/>
        </p:nvSpPr>
        <p:spPr>
          <a:xfrm>
            <a:off x="86497" y="642552"/>
            <a:ext cx="11233664" cy="923330"/>
          </a:xfrm>
          <a:prstGeom prst="rect">
            <a:avLst/>
          </a:prstGeom>
          <a:noFill/>
        </p:spPr>
        <p:txBody>
          <a:bodyPr wrap="square" rtlCol="0">
            <a:spAutoFit/>
          </a:bodyPr>
          <a:lstStyle/>
          <a:p>
            <a:r>
              <a:rPr lang="en-US" b="1" dirty="0"/>
              <a:t>Idea: Irradiate protein and see if and which small molecules “respond”</a:t>
            </a:r>
          </a:p>
          <a:p>
            <a:endParaRPr lang="en-US" b="1" dirty="0"/>
          </a:p>
          <a:p>
            <a:r>
              <a:rPr lang="en-US" b="1" dirty="0"/>
              <a:t>Self-consistent experiment: </a:t>
            </a:r>
            <a:r>
              <a:rPr lang="en-US" b="1" u="sng" dirty="0"/>
              <a:t>irradiate on and off resonance</a:t>
            </a:r>
            <a:r>
              <a:rPr lang="en-US" b="1" dirty="0"/>
              <a:t>.</a:t>
            </a:r>
            <a:endParaRPr lang="LID4096" b="1" dirty="0"/>
          </a:p>
        </p:txBody>
      </p:sp>
      <p:sp>
        <p:nvSpPr>
          <p:cNvPr id="20" name="TextBox 19">
            <a:extLst>
              <a:ext uri="{FF2B5EF4-FFF2-40B4-BE49-F238E27FC236}">
                <a16:creationId xmlns:a16="http://schemas.microsoft.com/office/drawing/2014/main" id="{FC67DF82-4106-4CF3-B5A3-89A66494E09B}"/>
              </a:ext>
            </a:extLst>
          </p:cNvPr>
          <p:cNvSpPr txBox="1"/>
          <p:nvPr/>
        </p:nvSpPr>
        <p:spPr>
          <a:xfrm>
            <a:off x="3030221" y="1848709"/>
            <a:ext cx="7124700" cy="369332"/>
          </a:xfrm>
          <a:prstGeom prst="rect">
            <a:avLst/>
          </a:prstGeom>
          <a:noFill/>
        </p:spPr>
        <p:txBody>
          <a:bodyPr wrap="square" rtlCol="0">
            <a:spAutoFit/>
          </a:bodyPr>
          <a:lstStyle/>
          <a:p>
            <a:pPr algn="ctr"/>
            <a:r>
              <a:rPr lang="en-US" dirty="0"/>
              <a:t>1mM vanillin + 1mM sucrose + 10 </a:t>
            </a:r>
            <a:r>
              <a:rPr lang="en-US" dirty="0" err="1"/>
              <a:t>uM</a:t>
            </a:r>
            <a:r>
              <a:rPr lang="en-US" dirty="0"/>
              <a:t> BSA (known to bind only vanillin)</a:t>
            </a:r>
            <a:endParaRPr lang="LID4096" dirty="0"/>
          </a:p>
        </p:txBody>
      </p:sp>
      <p:pic>
        <p:nvPicPr>
          <p:cNvPr id="2" name="Picture 1">
            <a:extLst>
              <a:ext uri="{FF2B5EF4-FFF2-40B4-BE49-F238E27FC236}">
                <a16:creationId xmlns:a16="http://schemas.microsoft.com/office/drawing/2014/main" id="{0ACC4344-7588-478F-8029-B3901D64EFF4}"/>
              </a:ext>
            </a:extLst>
          </p:cNvPr>
          <p:cNvPicPr>
            <a:picLocks noChangeAspect="1"/>
          </p:cNvPicPr>
          <p:nvPr/>
        </p:nvPicPr>
        <p:blipFill rotWithShape="1">
          <a:blip r:embed="rId2"/>
          <a:srcRect l="934" t="14286" r="3049"/>
          <a:stretch/>
        </p:blipFill>
        <p:spPr>
          <a:xfrm>
            <a:off x="1905001" y="2455923"/>
            <a:ext cx="8089900" cy="4326143"/>
          </a:xfrm>
          <a:prstGeom prst="rect">
            <a:avLst/>
          </a:prstGeom>
        </p:spPr>
      </p:pic>
      <p:sp>
        <p:nvSpPr>
          <p:cNvPr id="4" name="TextBox 3">
            <a:extLst>
              <a:ext uri="{FF2B5EF4-FFF2-40B4-BE49-F238E27FC236}">
                <a16:creationId xmlns:a16="http://schemas.microsoft.com/office/drawing/2014/main" id="{2B3100FA-887C-459E-A9DA-33185920E2D3}"/>
              </a:ext>
            </a:extLst>
          </p:cNvPr>
          <p:cNvSpPr txBox="1"/>
          <p:nvPr/>
        </p:nvSpPr>
        <p:spPr>
          <a:xfrm>
            <a:off x="86497" y="3187700"/>
            <a:ext cx="1323203" cy="646331"/>
          </a:xfrm>
          <a:prstGeom prst="rect">
            <a:avLst/>
          </a:prstGeom>
          <a:noFill/>
        </p:spPr>
        <p:txBody>
          <a:bodyPr wrap="square" rtlCol="0">
            <a:spAutoFit/>
          </a:bodyPr>
          <a:lstStyle/>
          <a:p>
            <a:r>
              <a:rPr lang="en-US" dirty="0">
                <a:solidFill>
                  <a:srgbClr val="00B050"/>
                </a:solidFill>
              </a:rPr>
              <a:t>Normal </a:t>
            </a:r>
            <a:r>
              <a:rPr lang="en-US" baseline="30000" dirty="0">
                <a:solidFill>
                  <a:srgbClr val="00B050"/>
                </a:solidFill>
              </a:rPr>
              <a:t>1</a:t>
            </a:r>
            <a:r>
              <a:rPr lang="en-US" dirty="0">
                <a:solidFill>
                  <a:srgbClr val="00B050"/>
                </a:solidFill>
              </a:rPr>
              <a:t>H spectrum</a:t>
            </a:r>
            <a:endParaRPr lang="LID4096" dirty="0">
              <a:solidFill>
                <a:srgbClr val="00B050"/>
              </a:solidFill>
            </a:endParaRPr>
          </a:p>
        </p:txBody>
      </p:sp>
      <p:cxnSp>
        <p:nvCxnSpPr>
          <p:cNvPr id="13" name="Straight Arrow Connector 12">
            <a:extLst>
              <a:ext uri="{FF2B5EF4-FFF2-40B4-BE49-F238E27FC236}">
                <a16:creationId xmlns:a16="http://schemas.microsoft.com/office/drawing/2014/main" id="{5D2A6506-28E0-48A8-8A9E-383C1E8CCE74}"/>
              </a:ext>
            </a:extLst>
          </p:cNvPr>
          <p:cNvCxnSpPr>
            <a:cxnSpLocks/>
          </p:cNvCxnSpPr>
          <p:nvPr/>
        </p:nvCxnSpPr>
        <p:spPr>
          <a:xfrm flipH="1">
            <a:off x="2349500" y="2168807"/>
            <a:ext cx="1498710" cy="8918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4920E27-3192-42B2-B7F6-9F3DE629051E}"/>
              </a:ext>
            </a:extLst>
          </p:cNvPr>
          <p:cNvCxnSpPr>
            <a:cxnSpLocks/>
          </p:cNvCxnSpPr>
          <p:nvPr/>
        </p:nvCxnSpPr>
        <p:spPr>
          <a:xfrm flipH="1">
            <a:off x="7474774" y="3035615"/>
            <a:ext cx="594772" cy="894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1E681CA-4F68-4F2A-B8BC-32355505AF44}"/>
              </a:ext>
            </a:extLst>
          </p:cNvPr>
          <p:cNvCxnSpPr>
            <a:cxnSpLocks/>
          </p:cNvCxnSpPr>
          <p:nvPr/>
        </p:nvCxnSpPr>
        <p:spPr>
          <a:xfrm flipH="1">
            <a:off x="4025901" y="2190932"/>
            <a:ext cx="12698" cy="4193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927BA29-C17F-40CB-82D8-3500BD943891}"/>
              </a:ext>
            </a:extLst>
          </p:cNvPr>
          <p:cNvCxnSpPr>
            <a:cxnSpLocks/>
          </p:cNvCxnSpPr>
          <p:nvPr/>
        </p:nvCxnSpPr>
        <p:spPr>
          <a:xfrm>
            <a:off x="4190282" y="2190932"/>
            <a:ext cx="173527" cy="369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49C77DF-78C2-4074-AA98-21974E04FB02}"/>
              </a:ext>
            </a:extLst>
          </p:cNvPr>
          <p:cNvCxnSpPr>
            <a:cxnSpLocks/>
          </p:cNvCxnSpPr>
          <p:nvPr/>
        </p:nvCxnSpPr>
        <p:spPr>
          <a:xfrm>
            <a:off x="4273127" y="2190932"/>
            <a:ext cx="2569678" cy="8446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C63840-F863-4A42-B3D0-59B8891DA7FF}"/>
              </a:ext>
            </a:extLst>
          </p:cNvPr>
          <p:cNvCxnSpPr>
            <a:cxnSpLocks/>
          </p:cNvCxnSpPr>
          <p:nvPr/>
        </p:nvCxnSpPr>
        <p:spPr>
          <a:xfrm>
            <a:off x="5466831" y="2190932"/>
            <a:ext cx="121169" cy="1064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3A31DDB-AB54-4FD7-A218-16AA66E26742}"/>
              </a:ext>
            </a:extLst>
          </p:cNvPr>
          <p:cNvCxnSpPr>
            <a:cxnSpLocks/>
          </p:cNvCxnSpPr>
          <p:nvPr/>
        </p:nvCxnSpPr>
        <p:spPr>
          <a:xfrm>
            <a:off x="5525638" y="2168807"/>
            <a:ext cx="999553" cy="1136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751824-72AC-4008-92BC-7450FFA46F10}"/>
              </a:ext>
            </a:extLst>
          </p:cNvPr>
          <p:cNvCxnSpPr>
            <a:cxnSpLocks/>
          </p:cNvCxnSpPr>
          <p:nvPr/>
        </p:nvCxnSpPr>
        <p:spPr>
          <a:xfrm>
            <a:off x="5633402" y="2190932"/>
            <a:ext cx="1058360" cy="582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2660EC3-3795-41A8-A9C1-D4879924771C}"/>
              </a:ext>
            </a:extLst>
          </p:cNvPr>
          <p:cNvCxnSpPr>
            <a:cxnSpLocks/>
          </p:cNvCxnSpPr>
          <p:nvPr/>
        </p:nvCxnSpPr>
        <p:spPr>
          <a:xfrm>
            <a:off x="5703329" y="2168807"/>
            <a:ext cx="1238579" cy="360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CF0FD94-C760-4AB6-82B1-5EA7EC9BE10C}"/>
              </a:ext>
            </a:extLst>
          </p:cNvPr>
          <p:cNvCxnSpPr>
            <a:cxnSpLocks/>
          </p:cNvCxnSpPr>
          <p:nvPr/>
        </p:nvCxnSpPr>
        <p:spPr>
          <a:xfrm>
            <a:off x="5748731" y="2159899"/>
            <a:ext cx="1370868" cy="290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A00AF78-6F36-49C2-8B07-D392ADC0F68A}"/>
              </a:ext>
            </a:extLst>
          </p:cNvPr>
          <p:cNvCxnSpPr>
            <a:cxnSpLocks/>
          </p:cNvCxnSpPr>
          <p:nvPr/>
        </p:nvCxnSpPr>
        <p:spPr>
          <a:xfrm flipH="1">
            <a:off x="8069546" y="3035615"/>
            <a:ext cx="127000" cy="869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69F09F-F8EE-4439-8086-650351A8C9A9}"/>
              </a:ext>
            </a:extLst>
          </p:cNvPr>
          <p:cNvCxnSpPr>
            <a:cxnSpLocks/>
          </p:cNvCxnSpPr>
          <p:nvPr/>
        </p:nvCxnSpPr>
        <p:spPr>
          <a:xfrm>
            <a:off x="8329844" y="3035615"/>
            <a:ext cx="235003" cy="869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D3B7498-09A9-4BB1-BFE9-D1814C6490D9}"/>
              </a:ext>
            </a:extLst>
          </p:cNvPr>
          <p:cNvCxnSpPr>
            <a:cxnSpLocks/>
          </p:cNvCxnSpPr>
          <p:nvPr/>
        </p:nvCxnSpPr>
        <p:spPr>
          <a:xfrm>
            <a:off x="8456844" y="3035615"/>
            <a:ext cx="603304" cy="869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43F029F6-5480-48AB-9E81-EDB69E7E5E24}"/>
              </a:ext>
            </a:extLst>
          </p:cNvPr>
          <p:cNvSpPr/>
          <p:nvPr/>
        </p:nvSpPr>
        <p:spPr>
          <a:xfrm>
            <a:off x="8001826" y="2722422"/>
            <a:ext cx="546881" cy="369332"/>
          </a:xfrm>
          <a:prstGeom prst="rect">
            <a:avLst/>
          </a:prstGeom>
        </p:spPr>
        <p:txBody>
          <a:bodyPr wrap="none">
            <a:spAutoFit/>
          </a:bodyPr>
          <a:lstStyle/>
          <a:p>
            <a:r>
              <a:rPr lang="en-US" dirty="0"/>
              <a:t>BSA</a:t>
            </a:r>
            <a:endParaRPr lang="LID4096" dirty="0"/>
          </a:p>
        </p:txBody>
      </p:sp>
      <p:sp>
        <p:nvSpPr>
          <p:cNvPr id="65" name="TextBox 64">
            <a:extLst>
              <a:ext uri="{FF2B5EF4-FFF2-40B4-BE49-F238E27FC236}">
                <a16:creationId xmlns:a16="http://schemas.microsoft.com/office/drawing/2014/main" id="{BCD762CF-9FB4-4413-9B47-3E6888E788F0}"/>
              </a:ext>
            </a:extLst>
          </p:cNvPr>
          <p:cNvSpPr txBox="1"/>
          <p:nvPr/>
        </p:nvSpPr>
        <p:spPr>
          <a:xfrm>
            <a:off x="86497" y="4434328"/>
            <a:ext cx="1672729" cy="369332"/>
          </a:xfrm>
          <a:prstGeom prst="rect">
            <a:avLst/>
          </a:prstGeom>
          <a:noFill/>
        </p:spPr>
        <p:txBody>
          <a:bodyPr wrap="square" rtlCol="0">
            <a:spAutoFit/>
          </a:bodyPr>
          <a:lstStyle/>
          <a:p>
            <a:r>
              <a:rPr lang="en-US" dirty="0">
                <a:solidFill>
                  <a:srgbClr val="FF0000"/>
                </a:solidFill>
              </a:rPr>
              <a:t>STD </a:t>
            </a:r>
            <a:r>
              <a:rPr lang="en-US" dirty="0" err="1">
                <a:solidFill>
                  <a:srgbClr val="FF0000"/>
                </a:solidFill>
              </a:rPr>
              <a:t>irr</a:t>
            </a:r>
            <a:r>
              <a:rPr lang="en-US" dirty="0">
                <a:solidFill>
                  <a:srgbClr val="FF0000"/>
                </a:solidFill>
              </a:rPr>
              <a:t>. 0 ppm</a:t>
            </a:r>
            <a:endParaRPr lang="LID4096" dirty="0">
              <a:solidFill>
                <a:srgbClr val="FF0000"/>
              </a:solidFill>
            </a:endParaRPr>
          </a:p>
        </p:txBody>
      </p:sp>
      <p:cxnSp>
        <p:nvCxnSpPr>
          <p:cNvPr id="67" name="Straight Arrow Connector 66">
            <a:extLst>
              <a:ext uri="{FF2B5EF4-FFF2-40B4-BE49-F238E27FC236}">
                <a16:creationId xmlns:a16="http://schemas.microsoft.com/office/drawing/2014/main" id="{998D2E1A-1747-41C6-A6A6-87149391DCF2}"/>
              </a:ext>
            </a:extLst>
          </p:cNvPr>
          <p:cNvCxnSpPr/>
          <p:nvPr/>
        </p:nvCxnSpPr>
        <p:spPr>
          <a:xfrm>
            <a:off x="9680713" y="4665160"/>
            <a:ext cx="0" cy="41373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68" name="TextBox 67">
            <a:extLst>
              <a:ext uri="{FF2B5EF4-FFF2-40B4-BE49-F238E27FC236}">
                <a16:creationId xmlns:a16="http://schemas.microsoft.com/office/drawing/2014/main" id="{58ACE0C7-20DA-4560-9311-AEC95B1F111D}"/>
              </a:ext>
            </a:extLst>
          </p:cNvPr>
          <p:cNvSpPr txBox="1"/>
          <p:nvPr/>
        </p:nvSpPr>
        <p:spPr>
          <a:xfrm>
            <a:off x="86497" y="5455849"/>
            <a:ext cx="1818504" cy="646331"/>
          </a:xfrm>
          <a:prstGeom prst="rect">
            <a:avLst/>
          </a:prstGeom>
          <a:noFill/>
        </p:spPr>
        <p:txBody>
          <a:bodyPr wrap="square" rtlCol="0">
            <a:spAutoFit/>
          </a:bodyPr>
          <a:lstStyle/>
          <a:p>
            <a:r>
              <a:rPr lang="en-US" dirty="0">
                <a:solidFill>
                  <a:srgbClr val="3333CC"/>
                </a:solidFill>
              </a:rPr>
              <a:t>STD </a:t>
            </a:r>
            <a:r>
              <a:rPr lang="en-US" dirty="0" err="1">
                <a:solidFill>
                  <a:srgbClr val="3333CC"/>
                </a:solidFill>
              </a:rPr>
              <a:t>irr</a:t>
            </a:r>
            <a:r>
              <a:rPr lang="en-US" dirty="0">
                <a:solidFill>
                  <a:srgbClr val="3333CC"/>
                </a:solidFill>
              </a:rPr>
              <a:t>. 0 ppm</a:t>
            </a:r>
          </a:p>
          <a:p>
            <a:r>
              <a:rPr lang="en-US" dirty="0">
                <a:solidFill>
                  <a:srgbClr val="3333CC"/>
                </a:solidFill>
              </a:rPr>
              <a:t>+ 400 </a:t>
            </a:r>
            <a:r>
              <a:rPr lang="en-US" dirty="0" err="1">
                <a:solidFill>
                  <a:srgbClr val="3333CC"/>
                </a:solidFill>
              </a:rPr>
              <a:t>ms</a:t>
            </a:r>
            <a:r>
              <a:rPr lang="en-US" dirty="0">
                <a:solidFill>
                  <a:srgbClr val="3333CC"/>
                </a:solidFill>
              </a:rPr>
              <a:t> T2 filter</a:t>
            </a:r>
            <a:endParaRPr lang="LID4096" dirty="0">
              <a:solidFill>
                <a:srgbClr val="3333CC"/>
              </a:solidFill>
            </a:endParaRPr>
          </a:p>
        </p:txBody>
      </p:sp>
      <p:sp>
        <p:nvSpPr>
          <p:cNvPr id="69" name="TextBox 68">
            <a:extLst>
              <a:ext uri="{FF2B5EF4-FFF2-40B4-BE49-F238E27FC236}">
                <a16:creationId xmlns:a16="http://schemas.microsoft.com/office/drawing/2014/main" id="{F5E9F9B2-2B36-4F0C-B36E-C12502E431CE}"/>
              </a:ext>
            </a:extLst>
          </p:cNvPr>
          <p:cNvSpPr txBox="1"/>
          <p:nvPr/>
        </p:nvSpPr>
        <p:spPr>
          <a:xfrm>
            <a:off x="10084223" y="5078896"/>
            <a:ext cx="2128630" cy="1200329"/>
          </a:xfrm>
          <a:prstGeom prst="rect">
            <a:avLst/>
          </a:prstGeom>
          <a:noFill/>
        </p:spPr>
        <p:txBody>
          <a:bodyPr wrap="square" rtlCol="0">
            <a:spAutoFit/>
          </a:bodyPr>
          <a:lstStyle/>
          <a:p>
            <a:pPr algn="ctr"/>
            <a:r>
              <a:rPr lang="en-US" dirty="0"/>
              <a:t>In principle applicable to more complex mixtures too</a:t>
            </a:r>
            <a:endParaRPr lang="LID4096" dirty="0"/>
          </a:p>
        </p:txBody>
      </p:sp>
      <p:sp>
        <p:nvSpPr>
          <p:cNvPr id="25" name="TextBox 24">
            <a:extLst>
              <a:ext uri="{FF2B5EF4-FFF2-40B4-BE49-F238E27FC236}">
                <a16:creationId xmlns:a16="http://schemas.microsoft.com/office/drawing/2014/main" id="{B2AABF4D-9972-40C9-AFB4-CBAB5B98CE89}"/>
              </a:ext>
            </a:extLst>
          </p:cNvPr>
          <p:cNvSpPr txBox="1"/>
          <p:nvPr/>
        </p:nvSpPr>
        <p:spPr>
          <a:xfrm>
            <a:off x="10293178" y="6488668"/>
            <a:ext cx="1898822" cy="369332"/>
          </a:xfrm>
          <a:prstGeom prst="rect">
            <a:avLst/>
          </a:prstGeom>
          <a:noFill/>
        </p:spPr>
        <p:txBody>
          <a:bodyPr wrap="square" rtlCol="0">
            <a:spAutoFit/>
          </a:bodyPr>
          <a:lstStyle/>
          <a:p>
            <a:pPr algn="r"/>
            <a:r>
              <a:rPr lang="en-US" b="1" dirty="0"/>
              <a:t>C. Siri, F. </a:t>
            </a:r>
            <a:r>
              <a:rPr lang="en-US" b="1" dirty="0" err="1"/>
              <a:t>Stellacci</a:t>
            </a:r>
            <a:endParaRPr lang="en-US" b="1" dirty="0"/>
          </a:p>
        </p:txBody>
      </p:sp>
    </p:spTree>
    <p:extLst>
      <p:ext uri="{BB962C8B-B14F-4D97-AF65-F5344CB8AC3E}">
        <p14:creationId xmlns:p14="http://schemas.microsoft.com/office/powerpoint/2010/main" val="152565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1938992"/>
          </a:xfrm>
          <a:prstGeom prst="rect">
            <a:avLst/>
          </a:prstGeom>
          <a:noFill/>
        </p:spPr>
        <p:txBody>
          <a:bodyPr wrap="square" rtlCol="0">
            <a:spAutoFit/>
          </a:bodyPr>
          <a:lstStyle/>
          <a:p>
            <a:pPr algn="ctr"/>
            <a:r>
              <a:rPr lang="en-US" sz="4000" b="1" dirty="0"/>
              <a:t>Part 1</a:t>
            </a:r>
          </a:p>
          <a:p>
            <a:pPr algn="ctr"/>
            <a:endParaRPr lang="en-US" sz="4000" b="1" dirty="0"/>
          </a:p>
          <a:p>
            <a:pPr algn="ctr"/>
            <a:r>
              <a:rPr lang="en-US" sz="4000" b="1" dirty="0"/>
              <a:t>Recap of key concepts</a:t>
            </a:r>
            <a:endParaRPr lang="LID4096" sz="4000" b="1" dirty="0"/>
          </a:p>
        </p:txBody>
      </p:sp>
    </p:spTree>
    <p:extLst>
      <p:ext uri="{BB962C8B-B14F-4D97-AF65-F5344CB8AC3E}">
        <p14:creationId xmlns:p14="http://schemas.microsoft.com/office/powerpoint/2010/main" val="1038181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165C2F-6F3B-49E8-83B5-C70F70D3CEF4}"/>
              </a:ext>
            </a:extLst>
          </p:cNvPr>
          <p:cNvPicPr>
            <a:picLocks noChangeAspect="1"/>
          </p:cNvPicPr>
          <p:nvPr/>
        </p:nvPicPr>
        <p:blipFill rotWithShape="1">
          <a:blip r:embed="rId2"/>
          <a:srcRect l="98" t="2539"/>
          <a:stretch/>
        </p:blipFill>
        <p:spPr>
          <a:xfrm>
            <a:off x="877330" y="716693"/>
            <a:ext cx="9671406" cy="5696042"/>
          </a:xfrm>
          <a:prstGeom prst="rect">
            <a:avLst/>
          </a:prstGeom>
        </p:spPr>
      </p:pic>
      <p:sp>
        <p:nvSpPr>
          <p:cNvPr id="3" name="Rectangle 2">
            <a:extLst>
              <a:ext uri="{FF2B5EF4-FFF2-40B4-BE49-F238E27FC236}">
                <a16:creationId xmlns:a16="http://schemas.microsoft.com/office/drawing/2014/main" id="{8A475F72-7050-4DD1-B986-479F0541EEEE}"/>
              </a:ext>
            </a:extLst>
          </p:cNvPr>
          <p:cNvSpPr/>
          <p:nvPr/>
        </p:nvSpPr>
        <p:spPr>
          <a:xfrm>
            <a:off x="86497" y="75934"/>
            <a:ext cx="12170961" cy="369332"/>
          </a:xfrm>
          <a:prstGeom prst="rect">
            <a:avLst/>
          </a:prstGeom>
        </p:spPr>
        <p:txBody>
          <a:bodyPr wrap="none">
            <a:spAutoFit/>
          </a:bodyPr>
          <a:lstStyle/>
          <a:p>
            <a:r>
              <a:rPr lang="es-AR" altLang="en-US" b="1" dirty="0">
                <a:latin typeface="Arial" charset="0"/>
              </a:rPr>
              <a:t>Ex 2: DOSY (</a:t>
            </a:r>
            <a:r>
              <a:rPr lang="es-AR" altLang="en-US" b="1" dirty="0" err="1">
                <a:latin typeface="Arial" charset="0"/>
              </a:rPr>
              <a:t>Diffusion-Ordered</a:t>
            </a:r>
            <a:r>
              <a:rPr lang="es-AR" altLang="en-US" b="1" dirty="0">
                <a:latin typeface="Arial" charset="0"/>
              </a:rPr>
              <a:t> </a:t>
            </a:r>
            <a:r>
              <a:rPr lang="es-AR" altLang="en-US" b="1" dirty="0" err="1">
                <a:latin typeface="Arial" charset="0"/>
              </a:rPr>
              <a:t>SpectroscopY</a:t>
            </a:r>
            <a:r>
              <a:rPr lang="es-AR" altLang="en-US" b="1" dirty="0">
                <a:latin typeface="Arial" charset="0"/>
              </a:rPr>
              <a:t>)  </a:t>
            </a:r>
            <a:r>
              <a:rPr lang="es-AR" altLang="en-US" dirty="0">
                <a:latin typeface="Arial" charset="0"/>
              </a:rPr>
              <a:t>-A.K.A. </a:t>
            </a:r>
            <a:r>
              <a:rPr lang="es-AR" altLang="en-US" dirty="0" err="1">
                <a:latin typeface="Arial" charset="0"/>
              </a:rPr>
              <a:t>Pulsed</a:t>
            </a:r>
            <a:r>
              <a:rPr lang="es-AR" altLang="en-US" dirty="0">
                <a:latin typeface="Arial" charset="0"/>
              </a:rPr>
              <a:t>-Field </a:t>
            </a:r>
            <a:r>
              <a:rPr lang="es-AR" altLang="en-US" dirty="0" err="1">
                <a:latin typeface="Arial" charset="0"/>
              </a:rPr>
              <a:t>Gradients</a:t>
            </a:r>
            <a:r>
              <a:rPr lang="es-AR" altLang="en-US" dirty="0">
                <a:latin typeface="Arial" charset="0"/>
              </a:rPr>
              <a:t> (</a:t>
            </a:r>
            <a:r>
              <a:rPr lang="es-AR" altLang="en-US" dirty="0" err="1">
                <a:latin typeface="Arial" charset="0"/>
              </a:rPr>
              <a:t>you</a:t>
            </a:r>
            <a:r>
              <a:rPr lang="es-AR" altLang="en-US" dirty="0">
                <a:latin typeface="Arial" charset="0"/>
              </a:rPr>
              <a:t> </a:t>
            </a:r>
            <a:r>
              <a:rPr lang="es-AR" altLang="en-US" dirty="0" err="1">
                <a:latin typeface="Arial" charset="0"/>
              </a:rPr>
              <a:t>may</a:t>
            </a:r>
            <a:r>
              <a:rPr lang="es-AR" altLang="en-US" dirty="0">
                <a:latin typeface="Arial" charset="0"/>
              </a:rPr>
              <a:t> </a:t>
            </a:r>
            <a:r>
              <a:rPr lang="es-AR" altLang="en-US" dirty="0" err="1">
                <a:latin typeface="Arial" charset="0"/>
              </a:rPr>
              <a:t>often</a:t>
            </a:r>
            <a:r>
              <a:rPr lang="es-AR" altLang="en-US" dirty="0">
                <a:latin typeface="Arial" charset="0"/>
              </a:rPr>
              <a:t> </a:t>
            </a:r>
            <a:r>
              <a:rPr lang="es-AR" altLang="en-US" dirty="0" err="1">
                <a:latin typeface="Arial" charset="0"/>
              </a:rPr>
              <a:t>find</a:t>
            </a:r>
            <a:r>
              <a:rPr lang="es-AR" altLang="en-US" dirty="0">
                <a:latin typeface="Arial" charset="0"/>
              </a:rPr>
              <a:t> </a:t>
            </a:r>
            <a:r>
              <a:rPr lang="es-AR" altLang="en-US" dirty="0" err="1">
                <a:latin typeface="Arial" charset="0"/>
              </a:rPr>
              <a:t>it</a:t>
            </a:r>
            <a:r>
              <a:rPr lang="es-AR" altLang="en-US" dirty="0">
                <a:latin typeface="Arial" charset="0"/>
              </a:rPr>
              <a:t> w/ </a:t>
            </a:r>
            <a:r>
              <a:rPr lang="es-AR" altLang="en-US" dirty="0" err="1">
                <a:latin typeface="Arial" charset="0"/>
              </a:rPr>
              <a:t>this</a:t>
            </a:r>
            <a:r>
              <a:rPr lang="es-AR" altLang="en-US" dirty="0">
                <a:latin typeface="Arial" charset="0"/>
              </a:rPr>
              <a:t> </a:t>
            </a:r>
            <a:r>
              <a:rPr lang="es-AR" altLang="en-US" dirty="0" err="1">
                <a:latin typeface="Arial" charset="0"/>
              </a:rPr>
              <a:t>name</a:t>
            </a:r>
            <a:r>
              <a:rPr lang="es-AR" altLang="en-US" dirty="0">
                <a:latin typeface="Arial" charset="0"/>
              </a:rPr>
              <a:t>)</a:t>
            </a:r>
            <a:endParaRPr lang="LID4096" dirty="0"/>
          </a:p>
        </p:txBody>
      </p:sp>
      <p:sp>
        <p:nvSpPr>
          <p:cNvPr id="4" name="Rectangle 3">
            <a:extLst>
              <a:ext uri="{FF2B5EF4-FFF2-40B4-BE49-F238E27FC236}">
                <a16:creationId xmlns:a16="http://schemas.microsoft.com/office/drawing/2014/main" id="{458816F3-AD84-45D8-8327-7E4E6D310B04}"/>
              </a:ext>
            </a:extLst>
          </p:cNvPr>
          <p:cNvSpPr/>
          <p:nvPr/>
        </p:nvSpPr>
        <p:spPr>
          <a:xfrm>
            <a:off x="729049" y="1297459"/>
            <a:ext cx="914215" cy="185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6C2DAF3A-385F-41A9-8400-585CA4FB1007}"/>
              </a:ext>
            </a:extLst>
          </p:cNvPr>
          <p:cNvSpPr/>
          <p:nvPr/>
        </p:nvSpPr>
        <p:spPr>
          <a:xfrm rot="16200000">
            <a:off x="9558244" y="3380048"/>
            <a:ext cx="2646878" cy="369332"/>
          </a:xfrm>
          <a:prstGeom prst="rect">
            <a:avLst/>
          </a:prstGeom>
        </p:spPr>
        <p:txBody>
          <a:bodyPr wrap="none">
            <a:spAutoFit/>
          </a:bodyPr>
          <a:lstStyle/>
          <a:p>
            <a:r>
              <a:rPr lang="es-AR" altLang="en-US" dirty="0">
                <a:latin typeface="Arial" charset="0"/>
              </a:rPr>
              <a:t>log(</a:t>
            </a:r>
            <a:r>
              <a:rPr lang="es-AR" altLang="en-US" i="1" dirty="0" err="1">
                <a:latin typeface="Arial" charset="0"/>
              </a:rPr>
              <a:t>Diffusion</a:t>
            </a:r>
            <a:r>
              <a:rPr lang="es-AR" altLang="en-US" i="1" dirty="0">
                <a:latin typeface="Arial" charset="0"/>
              </a:rPr>
              <a:t> </a:t>
            </a:r>
            <a:r>
              <a:rPr lang="es-AR" altLang="en-US" i="1" dirty="0" err="1">
                <a:latin typeface="Arial" charset="0"/>
              </a:rPr>
              <a:t>coefficient</a:t>
            </a:r>
            <a:r>
              <a:rPr lang="es-AR" altLang="en-US" dirty="0">
                <a:latin typeface="Arial" charset="0"/>
              </a:rPr>
              <a:t>)</a:t>
            </a:r>
            <a:endParaRPr lang="LID4096" dirty="0"/>
          </a:p>
        </p:txBody>
      </p:sp>
      <p:sp>
        <p:nvSpPr>
          <p:cNvPr id="6" name="Rectangle 5">
            <a:extLst>
              <a:ext uri="{FF2B5EF4-FFF2-40B4-BE49-F238E27FC236}">
                <a16:creationId xmlns:a16="http://schemas.microsoft.com/office/drawing/2014/main" id="{56AE16CB-C817-478E-9A0C-C4BF2C232953}"/>
              </a:ext>
            </a:extLst>
          </p:cNvPr>
          <p:cNvSpPr/>
          <p:nvPr/>
        </p:nvSpPr>
        <p:spPr>
          <a:xfrm>
            <a:off x="4791797" y="6488668"/>
            <a:ext cx="2608406" cy="369332"/>
          </a:xfrm>
          <a:prstGeom prst="rect">
            <a:avLst/>
          </a:prstGeom>
        </p:spPr>
        <p:txBody>
          <a:bodyPr wrap="none">
            <a:spAutoFit/>
          </a:bodyPr>
          <a:lstStyle/>
          <a:p>
            <a:r>
              <a:rPr lang="es-AR" altLang="en-US" dirty="0">
                <a:latin typeface="Arial" charset="0"/>
              </a:rPr>
              <a:t>1H </a:t>
            </a:r>
            <a:r>
              <a:rPr lang="es-AR" altLang="en-US" dirty="0" err="1">
                <a:latin typeface="Arial" charset="0"/>
              </a:rPr>
              <a:t>chemical</a:t>
            </a:r>
            <a:r>
              <a:rPr lang="es-AR" altLang="en-US" dirty="0">
                <a:latin typeface="Arial" charset="0"/>
              </a:rPr>
              <a:t> shift (ppm)</a:t>
            </a:r>
            <a:endParaRPr lang="LID4096" dirty="0"/>
          </a:p>
        </p:txBody>
      </p:sp>
      <p:sp>
        <p:nvSpPr>
          <p:cNvPr id="7" name="Rectangle 6">
            <a:extLst>
              <a:ext uri="{FF2B5EF4-FFF2-40B4-BE49-F238E27FC236}">
                <a16:creationId xmlns:a16="http://schemas.microsoft.com/office/drawing/2014/main" id="{1AC3C941-E52D-40D7-8558-B6B6D2CB8C2F}"/>
              </a:ext>
            </a:extLst>
          </p:cNvPr>
          <p:cNvSpPr/>
          <p:nvPr/>
        </p:nvSpPr>
        <p:spPr>
          <a:xfrm>
            <a:off x="6171977" y="4494107"/>
            <a:ext cx="791627" cy="369332"/>
          </a:xfrm>
          <a:prstGeom prst="rect">
            <a:avLst/>
          </a:prstGeom>
        </p:spPr>
        <p:txBody>
          <a:bodyPr wrap="none">
            <a:spAutoFit/>
          </a:bodyPr>
          <a:lstStyle/>
          <a:p>
            <a:r>
              <a:rPr lang="es-AR" altLang="en-US" dirty="0" err="1">
                <a:latin typeface="Arial" charset="0"/>
              </a:rPr>
              <a:t>Water</a:t>
            </a:r>
            <a:endParaRPr lang="LID4096" dirty="0"/>
          </a:p>
        </p:txBody>
      </p:sp>
      <p:sp>
        <p:nvSpPr>
          <p:cNvPr id="8" name="Rectangle 7">
            <a:extLst>
              <a:ext uri="{FF2B5EF4-FFF2-40B4-BE49-F238E27FC236}">
                <a16:creationId xmlns:a16="http://schemas.microsoft.com/office/drawing/2014/main" id="{3E69712A-8913-42BD-A832-F47A809B05B9}"/>
              </a:ext>
            </a:extLst>
          </p:cNvPr>
          <p:cNvSpPr/>
          <p:nvPr/>
        </p:nvSpPr>
        <p:spPr>
          <a:xfrm>
            <a:off x="2877239" y="2812533"/>
            <a:ext cx="911340" cy="369332"/>
          </a:xfrm>
          <a:prstGeom prst="rect">
            <a:avLst/>
          </a:prstGeom>
        </p:spPr>
        <p:txBody>
          <a:bodyPr wrap="none">
            <a:spAutoFit/>
          </a:bodyPr>
          <a:lstStyle/>
          <a:p>
            <a:r>
              <a:rPr lang="es-AR" altLang="en-US" dirty="0" err="1">
                <a:latin typeface="Arial" charset="0"/>
              </a:rPr>
              <a:t>Vanillin</a:t>
            </a:r>
            <a:endParaRPr lang="LID4096" dirty="0"/>
          </a:p>
        </p:txBody>
      </p:sp>
      <p:sp>
        <p:nvSpPr>
          <p:cNvPr id="9" name="Rectangle 8">
            <a:extLst>
              <a:ext uri="{FF2B5EF4-FFF2-40B4-BE49-F238E27FC236}">
                <a16:creationId xmlns:a16="http://schemas.microsoft.com/office/drawing/2014/main" id="{67FB3831-5275-433B-A7A5-68F73873D779}"/>
              </a:ext>
            </a:extLst>
          </p:cNvPr>
          <p:cNvSpPr/>
          <p:nvPr/>
        </p:nvSpPr>
        <p:spPr>
          <a:xfrm>
            <a:off x="7400203" y="2198025"/>
            <a:ext cx="1031051" cy="369332"/>
          </a:xfrm>
          <a:prstGeom prst="rect">
            <a:avLst/>
          </a:prstGeom>
        </p:spPr>
        <p:txBody>
          <a:bodyPr wrap="none">
            <a:spAutoFit/>
          </a:bodyPr>
          <a:lstStyle/>
          <a:p>
            <a:r>
              <a:rPr lang="es-AR" altLang="en-US" dirty="0" err="1">
                <a:latin typeface="Arial" charset="0"/>
              </a:rPr>
              <a:t>Sucrose</a:t>
            </a:r>
            <a:endParaRPr lang="LID4096" dirty="0"/>
          </a:p>
        </p:txBody>
      </p:sp>
      <p:cxnSp>
        <p:nvCxnSpPr>
          <p:cNvPr id="11" name="Straight Connector 10">
            <a:extLst>
              <a:ext uri="{FF2B5EF4-FFF2-40B4-BE49-F238E27FC236}">
                <a16:creationId xmlns:a16="http://schemas.microsoft.com/office/drawing/2014/main" id="{C38CA8AE-6C00-4111-BA69-CA45F7004440}"/>
              </a:ext>
            </a:extLst>
          </p:cNvPr>
          <p:cNvCxnSpPr>
            <a:cxnSpLocks/>
          </p:cNvCxnSpPr>
          <p:nvPr/>
        </p:nvCxnSpPr>
        <p:spPr>
          <a:xfrm>
            <a:off x="1729946" y="2502928"/>
            <a:ext cx="8563232"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3928011E-0A6D-40D5-9BAF-438598393131}"/>
              </a:ext>
            </a:extLst>
          </p:cNvPr>
          <p:cNvCxnSpPr>
            <a:cxnSpLocks/>
          </p:cNvCxnSpPr>
          <p:nvPr/>
        </p:nvCxnSpPr>
        <p:spPr>
          <a:xfrm>
            <a:off x="1643264" y="3120767"/>
            <a:ext cx="87611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64FC5DD-E654-418F-BE30-CF3C50EE2583}"/>
              </a:ext>
            </a:extLst>
          </p:cNvPr>
          <p:cNvCxnSpPr>
            <a:cxnSpLocks/>
          </p:cNvCxnSpPr>
          <p:nvPr/>
        </p:nvCxnSpPr>
        <p:spPr>
          <a:xfrm>
            <a:off x="1945421" y="4814328"/>
            <a:ext cx="8453112"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D441A3FC-3E55-4EDC-AC79-5062FB3ED995}"/>
              </a:ext>
            </a:extLst>
          </p:cNvPr>
          <p:cNvSpPr/>
          <p:nvPr/>
        </p:nvSpPr>
        <p:spPr>
          <a:xfrm>
            <a:off x="543698" y="5782961"/>
            <a:ext cx="914215" cy="629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31D69C85-4F7E-4C63-ACF1-E9A3CA1805D7}"/>
              </a:ext>
            </a:extLst>
          </p:cNvPr>
          <p:cNvSpPr txBox="1"/>
          <p:nvPr/>
        </p:nvSpPr>
        <p:spPr>
          <a:xfrm>
            <a:off x="247136" y="642552"/>
            <a:ext cx="3880022" cy="369332"/>
          </a:xfrm>
          <a:prstGeom prst="rect">
            <a:avLst/>
          </a:prstGeom>
          <a:noFill/>
        </p:spPr>
        <p:txBody>
          <a:bodyPr wrap="square" rtlCol="0">
            <a:spAutoFit/>
          </a:bodyPr>
          <a:lstStyle/>
          <a:p>
            <a:r>
              <a:rPr lang="en-US" dirty="0"/>
              <a:t>1mM vanillin + 1mM sucrose</a:t>
            </a:r>
            <a:endParaRPr lang="LID4096" dirty="0"/>
          </a:p>
        </p:txBody>
      </p:sp>
      <p:sp>
        <p:nvSpPr>
          <p:cNvPr id="15" name="TextBox 14">
            <a:extLst>
              <a:ext uri="{FF2B5EF4-FFF2-40B4-BE49-F238E27FC236}">
                <a16:creationId xmlns:a16="http://schemas.microsoft.com/office/drawing/2014/main" id="{1C90F3AF-25AE-4C2B-8610-C5334A3541F8}"/>
              </a:ext>
            </a:extLst>
          </p:cNvPr>
          <p:cNvSpPr txBox="1"/>
          <p:nvPr/>
        </p:nvSpPr>
        <p:spPr>
          <a:xfrm>
            <a:off x="10293178" y="6488668"/>
            <a:ext cx="1898822" cy="369332"/>
          </a:xfrm>
          <a:prstGeom prst="rect">
            <a:avLst/>
          </a:prstGeom>
          <a:noFill/>
        </p:spPr>
        <p:txBody>
          <a:bodyPr wrap="square" rtlCol="0">
            <a:spAutoFit/>
          </a:bodyPr>
          <a:lstStyle/>
          <a:p>
            <a:pPr algn="r"/>
            <a:r>
              <a:rPr lang="en-US" b="1" dirty="0"/>
              <a:t>C. Siri, F. </a:t>
            </a:r>
            <a:r>
              <a:rPr lang="en-US" b="1" dirty="0" err="1"/>
              <a:t>Stellacci</a:t>
            </a:r>
            <a:endParaRPr lang="en-US" b="1" dirty="0"/>
          </a:p>
        </p:txBody>
      </p:sp>
    </p:spTree>
    <p:extLst>
      <p:ext uri="{BB962C8B-B14F-4D97-AF65-F5344CB8AC3E}">
        <p14:creationId xmlns:p14="http://schemas.microsoft.com/office/powerpoint/2010/main" val="325897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B911E28-0570-48BB-8CBA-E8E7EEB72C6B}"/>
              </a:ext>
            </a:extLst>
          </p:cNvPr>
          <p:cNvPicPr>
            <a:picLocks noChangeAspect="1"/>
          </p:cNvPicPr>
          <p:nvPr/>
        </p:nvPicPr>
        <p:blipFill rotWithShape="1">
          <a:blip r:embed="rId2"/>
          <a:srcRect l="865" t="6190" r="-1"/>
          <a:stretch/>
        </p:blipFill>
        <p:spPr>
          <a:xfrm>
            <a:off x="876378" y="1320800"/>
            <a:ext cx="9839000" cy="5234669"/>
          </a:xfrm>
          <a:prstGeom prst="rect">
            <a:avLst/>
          </a:prstGeom>
        </p:spPr>
      </p:pic>
      <p:sp>
        <p:nvSpPr>
          <p:cNvPr id="3" name="Rectangle 2">
            <a:extLst>
              <a:ext uri="{FF2B5EF4-FFF2-40B4-BE49-F238E27FC236}">
                <a16:creationId xmlns:a16="http://schemas.microsoft.com/office/drawing/2014/main" id="{8A475F72-7050-4DD1-B986-479F0541EEEE}"/>
              </a:ext>
            </a:extLst>
          </p:cNvPr>
          <p:cNvSpPr/>
          <p:nvPr/>
        </p:nvSpPr>
        <p:spPr>
          <a:xfrm>
            <a:off x="86497" y="75934"/>
            <a:ext cx="12170961" cy="369332"/>
          </a:xfrm>
          <a:prstGeom prst="rect">
            <a:avLst/>
          </a:prstGeom>
        </p:spPr>
        <p:txBody>
          <a:bodyPr wrap="none">
            <a:spAutoFit/>
          </a:bodyPr>
          <a:lstStyle/>
          <a:p>
            <a:r>
              <a:rPr lang="es-AR" altLang="en-US" b="1" dirty="0">
                <a:latin typeface="Arial" charset="0"/>
              </a:rPr>
              <a:t>Ex 1: DOSY (</a:t>
            </a:r>
            <a:r>
              <a:rPr lang="es-AR" altLang="en-US" b="1" dirty="0" err="1">
                <a:latin typeface="Arial" charset="0"/>
              </a:rPr>
              <a:t>Diffusion-Ordered</a:t>
            </a:r>
            <a:r>
              <a:rPr lang="es-AR" altLang="en-US" b="1" dirty="0">
                <a:latin typeface="Arial" charset="0"/>
              </a:rPr>
              <a:t> </a:t>
            </a:r>
            <a:r>
              <a:rPr lang="es-AR" altLang="en-US" b="1" dirty="0" err="1">
                <a:latin typeface="Arial" charset="0"/>
              </a:rPr>
              <a:t>SpectroscopY</a:t>
            </a:r>
            <a:r>
              <a:rPr lang="es-AR" altLang="en-US" b="1" dirty="0">
                <a:latin typeface="Arial" charset="0"/>
              </a:rPr>
              <a:t>)  </a:t>
            </a:r>
            <a:r>
              <a:rPr lang="es-AR" altLang="en-US" dirty="0">
                <a:latin typeface="Arial" charset="0"/>
              </a:rPr>
              <a:t>-A.K.A. </a:t>
            </a:r>
            <a:r>
              <a:rPr lang="es-AR" altLang="en-US" dirty="0" err="1">
                <a:latin typeface="Arial" charset="0"/>
              </a:rPr>
              <a:t>Pulsed</a:t>
            </a:r>
            <a:r>
              <a:rPr lang="es-AR" altLang="en-US" dirty="0">
                <a:latin typeface="Arial" charset="0"/>
              </a:rPr>
              <a:t>-Field </a:t>
            </a:r>
            <a:r>
              <a:rPr lang="es-AR" altLang="en-US" dirty="0" err="1">
                <a:latin typeface="Arial" charset="0"/>
              </a:rPr>
              <a:t>Gradients</a:t>
            </a:r>
            <a:r>
              <a:rPr lang="es-AR" altLang="en-US" dirty="0">
                <a:latin typeface="Arial" charset="0"/>
              </a:rPr>
              <a:t> (</a:t>
            </a:r>
            <a:r>
              <a:rPr lang="es-AR" altLang="en-US" dirty="0" err="1">
                <a:latin typeface="Arial" charset="0"/>
              </a:rPr>
              <a:t>you</a:t>
            </a:r>
            <a:r>
              <a:rPr lang="es-AR" altLang="en-US" dirty="0">
                <a:latin typeface="Arial" charset="0"/>
              </a:rPr>
              <a:t> </a:t>
            </a:r>
            <a:r>
              <a:rPr lang="es-AR" altLang="en-US" dirty="0" err="1">
                <a:latin typeface="Arial" charset="0"/>
              </a:rPr>
              <a:t>may</a:t>
            </a:r>
            <a:r>
              <a:rPr lang="es-AR" altLang="en-US" dirty="0">
                <a:latin typeface="Arial" charset="0"/>
              </a:rPr>
              <a:t> </a:t>
            </a:r>
            <a:r>
              <a:rPr lang="es-AR" altLang="en-US" dirty="0" err="1">
                <a:latin typeface="Arial" charset="0"/>
              </a:rPr>
              <a:t>often</a:t>
            </a:r>
            <a:r>
              <a:rPr lang="es-AR" altLang="en-US" dirty="0">
                <a:latin typeface="Arial" charset="0"/>
              </a:rPr>
              <a:t> </a:t>
            </a:r>
            <a:r>
              <a:rPr lang="es-AR" altLang="en-US" dirty="0" err="1">
                <a:latin typeface="Arial" charset="0"/>
              </a:rPr>
              <a:t>find</a:t>
            </a:r>
            <a:r>
              <a:rPr lang="es-AR" altLang="en-US" dirty="0">
                <a:latin typeface="Arial" charset="0"/>
              </a:rPr>
              <a:t> </a:t>
            </a:r>
            <a:r>
              <a:rPr lang="es-AR" altLang="en-US" dirty="0" err="1">
                <a:latin typeface="Arial" charset="0"/>
              </a:rPr>
              <a:t>it</a:t>
            </a:r>
            <a:r>
              <a:rPr lang="es-AR" altLang="en-US" dirty="0">
                <a:latin typeface="Arial" charset="0"/>
              </a:rPr>
              <a:t> w/ </a:t>
            </a:r>
            <a:r>
              <a:rPr lang="es-AR" altLang="en-US" dirty="0" err="1">
                <a:latin typeface="Arial" charset="0"/>
              </a:rPr>
              <a:t>this</a:t>
            </a:r>
            <a:r>
              <a:rPr lang="es-AR" altLang="en-US" dirty="0">
                <a:latin typeface="Arial" charset="0"/>
              </a:rPr>
              <a:t> </a:t>
            </a:r>
            <a:r>
              <a:rPr lang="es-AR" altLang="en-US" dirty="0" err="1">
                <a:latin typeface="Arial" charset="0"/>
              </a:rPr>
              <a:t>name</a:t>
            </a:r>
            <a:r>
              <a:rPr lang="es-AR" altLang="en-US" dirty="0">
                <a:latin typeface="Arial" charset="0"/>
              </a:rPr>
              <a:t>)</a:t>
            </a:r>
            <a:endParaRPr lang="LID4096" dirty="0"/>
          </a:p>
        </p:txBody>
      </p:sp>
      <p:sp>
        <p:nvSpPr>
          <p:cNvPr id="5" name="Rectangle 4">
            <a:extLst>
              <a:ext uri="{FF2B5EF4-FFF2-40B4-BE49-F238E27FC236}">
                <a16:creationId xmlns:a16="http://schemas.microsoft.com/office/drawing/2014/main" id="{6C2DAF3A-385F-41A9-8400-585CA4FB1007}"/>
              </a:ext>
            </a:extLst>
          </p:cNvPr>
          <p:cNvSpPr/>
          <p:nvPr/>
        </p:nvSpPr>
        <p:spPr>
          <a:xfrm rot="16200000">
            <a:off x="9558244" y="3380048"/>
            <a:ext cx="2646878" cy="369332"/>
          </a:xfrm>
          <a:prstGeom prst="rect">
            <a:avLst/>
          </a:prstGeom>
        </p:spPr>
        <p:txBody>
          <a:bodyPr wrap="none">
            <a:spAutoFit/>
          </a:bodyPr>
          <a:lstStyle/>
          <a:p>
            <a:r>
              <a:rPr lang="es-AR" altLang="en-US" dirty="0">
                <a:latin typeface="Arial" charset="0"/>
              </a:rPr>
              <a:t>log(</a:t>
            </a:r>
            <a:r>
              <a:rPr lang="es-AR" altLang="en-US" i="1" dirty="0" err="1">
                <a:latin typeface="Arial" charset="0"/>
              </a:rPr>
              <a:t>Diffusion</a:t>
            </a:r>
            <a:r>
              <a:rPr lang="es-AR" altLang="en-US" i="1" dirty="0">
                <a:latin typeface="Arial" charset="0"/>
              </a:rPr>
              <a:t> </a:t>
            </a:r>
            <a:r>
              <a:rPr lang="es-AR" altLang="en-US" i="1" dirty="0" err="1">
                <a:latin typeface="Arial" charset="0"/>
              </a:rPr>
              <a:t>coefficient</a:t>
            </a:r>
            <a:r>
              <a:rPr lang="es-AR" altLang="en-US" dirty="0">
                <a:latin typeface="Arial" charset="0"/>
              </a:rPr>
              <a:t>)</a:t>
            </a:r>
            <a:endParaRPr lang="LID4096" dirty="0"/>
          </a:p>
        </p:txBody>
      </p:sp>
      <p:sp>
        <p:nvSpPr>
          <p:cNvPr id="6" name="Rectangle 5">
            <a:extLst>
              <a:ext uri="{FF2B5EF4-FFF2-40B4-BE49-F238E27FC236}">
                <a16:creationId xmlns:a16="http://schemas.microsoft.com/office/drawing/2014/main" id="{56AE16CB-C817-478E-9A0C-C4BF2C232953}"/>
              </a:ext>
            </a:extLst>
          </p:cNvPr>
          <p:cNvSpPr/>
          <p:nvPr/>
        </p:nvSpPr>
        <p:spPr>
          <a:xfrm>
            <a:off x="4791797" y="6488668"/>
            <a:ext cx="2608406" cy="369332"/>
          </a:xfrm>
          <a:prstGeom prst="rect">
            <a:avLst/>
          </a:prstGeom>
        </p:spPr>
        <p:txBody>
          <a:bodyPr wrap="none">
            <a:spAutoFit/>
          </a:bodyPr>
          <a:lstStyle/>
          <a:p>
            <a:r>
              <a:rPr lang="es-AR" altLang="en-US" dirty="0">
                <a:latin typeface="Arial" charset="0"/>
              </a:rPr>
              <a:t>1H </a:t>
            </a:r>
            <a:r>
              <a:rPr lang="es-AR" altLang="en-US" dirty="0" err="1">
                <a:latin typeface="Arial" charset="0"/>
              </a:rPr>
              <a:t>chemical</a:t>
            </a:r>
            <a:r>
              <a:rPr lang="es-AR" altLang="en-US" dirty="0">
                <a:latin typeface="Arial" charset="0"/>
              </a:rPr>
              <a:t> shift (ppm)</a:t>
            </a:r>
            <a:endParaRPr lang="LID4096" dirty="0"/>
          </a:p>
        </p:txBody>
      </p:sp>
      <p:sp>
        <p:nvSpPr>
          <p:cNvPr id="7" name="Rectangle 6">
            <a:extLst>
              <a:ext uri="{FF2B5EF4-FFF2-40B4-BE49-F238E27FC236}">
                <a16:creationId xmlns:a16="http://schemas.microsoft.com/office/drawing/2014/main" id="{1AC3C941-E52D-40D7-8558-B6B6D2CB8C2F}"/>
              </a:ext>
            </a:extLst>
          </p:cNvPr>
          <p:cNvSpPr/>
          <p:nvPr/>
        </p:nvSpPr>
        <p:spPr>
          <a:xfrm>
            <a:off x="8287725" y="4882244"/>
            <a:ext cx="791627" cy="369332"/>
          </a:xfrm>
          <a:prstGeom prst="rect">
            <a:avLst/>
          </a:prstGeom>
        </p:spPr>
        <p:txBody>
          <a:bodyPr wrap="none">
            <a:spAutoFit/>
          </a:bodyPr>
          <a:lstStyle/>
          <a:p>
            <a:r>
              <a:rPr lang="es-AR" altLang="en-US" dirty="0" err="1">
                <a:latin typeface="Arial" charset="0"/>
              </a:rPr>
              <a:t>Water</a:t>
            </a:r>
            <a:endParaRPr lang="LID4096" dirty="0"/>
          </a:p>
        </p:txBody>
      </p:sp>
      <p:sp>
        <p:nvSpPr>
          <p:cNvPr id="8" name="Rectangle 7">
            <a:extLst>
              <a:ext uri="{FF2B5EF4-FFF2-40B4-BE49-F238E27FC236}">
                <a16:creationId xmlns:a16="http://schemas.microsoft.com/office/drawing/2014/main" id="{3E69712A-8913-42BD-A832-F47A809B05B9}"/>
              </a:ext>
            </a:extLst>
          </p:cNvPr>
          <p:cNvSpPr/>
          <p:nvPr/>
        </p:nvSpPr>
        <p:spPr>
          <a:xfrm>
            <a:off x="89465" y="2751435"/>
            <a:ext cx="911340" cy="369332"/>
          </a:xfrm>
          <a:prstGeom prst="rect">
            <a:avLst/>
          </a:prstGeom>
        </p:spPr>
        <p:txBody>
          <a:bodyPr wrap="none">
            <a:spAutoFit/>
          </a:bodyPr>
          <a:lstStyle/>
          <a:p>
            <a:r>
              <a:rPr lang="es-AR" altLang="en-US" dirty="0" err="1">
                <a:latin typeface="Arial" charset="0"/>
              </a:rPr>
              <a:t>Vanillin</a:t>
            </a:r>
            <a:endParaRPr lang="LID4096" dirty="0"/>
          </a:p>
        </p:txBody>
      </p:sp>
      <p:sp>
        <p:nvSpPr>
          <p:cNvPr id="9" name="Rectangle 8">
            <a:extLst>
              <a:ext uri="{FF2B5EF4-FFF2-40B4-BE49-F238E27FC236}">
                <a16:creationId xmlns:a16="http://schemas.microsoft.com/office/drawing/2014/main" id="{67FB3831-5275-433B-A7A5-68F73873D779}"/>
              </a:ext>
            </a:extLst>
          </p:cNvPr>
          <p:cNvSpPr/>
          <p:nvPr/>
        </p:nvSpPr>
        <p:spPr>
          <a:xfrm>
            <a:off x="5630231" y="1819559"/>
            <a:ext cx="2210926" cy="369332"/>
          </a:xfrm>
          <a:prstGeom prst="rect">
            <a:avLst/>
          </a:prstGeom>
        </p:spPr>
        <p:txBody>
          <a:bodyPr wrap="none">
            <a:spAutoFit/>
          </a:bodyPr>
          <a:lstStyle/>
          <a:p>
            <a:r>
              <a:rPr lang="es-AR" altLang="en-US" dirty="0" err="1">
                <a:latin typeface="Arial" charset="0"/>
              </a:rPr>
              <a:t>Sucrose</a:t>
            </a:r>
            <a:r>
              <a:rPr lang="es-AR" altLang="en-US" dirty="0">
                <a:latin typeface="Arial" charset="0"/>
              </a:rPr>
              <a:t> </a:t>
            </a:r>
            <a:r>
              <a:rPr lang="es-AR" altLang="en-US" dirty="0" err="1">
                <a:latin typeface="Arial" charset="0"/>
              </a:rPr>
              <a:t>unaffected</a:t>
            </a:r>
            <a:endParaRPr lang="LID4096" dirty="0"/>
          </a:p>
        </p:txBody>
      </p:sp>
      <p:cxnSp>
        <p:nvCxnSpPr>
          <p:cNvPr id="11" name="Straight Connector 10">
            <a:extLst>
              <a:ext uri="{FF2B5EF4-FFF2-40B4-BE49-F238E27FC236}">
                <a16:creationId xmlns:a16="http://schemas.microsoft.com/office/drawing/2014/main" id="{C38CA8AE-6C00-4111-BA69-CA45F7004440}"/>
              </a:ext>
            </a:extLst>
          </p:cNvPr>
          <p:cNvCxnSpPr>
            <a:cxnSpLocks/>
          </p:cNvCxnSpPr>
          <p:nvPr/>
        </p:nvCxnSpPr>
        <p:spPr>
          <a:xfrm>
            <a:off x="7073900" y="2242303"/>
            <a:ext cx="321927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3928011E-0A6D-40D5-9BAF-438598393131}"/>
              </a:ext>
            </a:extLst>
          </p:cNvPr>
          <p:cNvCxnSpPr>
            <a:cxnSpLocks/>
          </p:cNvCxnSpPr>
          <p:nvPr/>
        </p:nvCxnSpPr>
        <p:spPr>
          <a:xfrm>
            <a:off x="1000805" y="3120767"/>
            <a:ext cx="940358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D441A3FC-3E55-4EDC-AC79-5062FB3ED995}"/>
              </a:ext>
            </a:extLst>
          </p:cNvPr>
          <p:cNvSpPr/>
          <p:nvPr/>
        </p:nvSpPr>
        <p:spPr>
          <a:xfrm>
            <a:off x="543698" y="5782961"/>
            <a:ext cx="914215" cy="629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31D69C85-4F7E-4C63-ACF1-E9A3CA1805D7}"/>
              </a:ext>
            </a:extLst>
          </p:cNvPr>
          <p:cNvSpPr txBox="1"/>
          <p:nvPr/>
        </p:nvSpPr>
        <p:spPr>
          <a:xfrm>
            <a:off x="247136" y="642552"/>
            <a:ext cx="11233664" cy="369332"/>
          </a:xfrm>
          <a:prstGeom prst="rect">
            <a:avLst/>
          </a:prstGeom>
          <a:noFill/>
        </p:spPr>
        <p:txBody>
          <a:bodyPr wrap="square" rtlCol="0">
            <a:spAutoFit/>
          </a:bodyPr>
          <a:lstStyle/>
          <a:p>
            <a:r>
              <a:rPr lang="en-US" dirty="0"/>
              <a:t>1mM vanillin + 1mM sucrose + 10 </a:t>
            </a:r>
            <a:r>
              <a:rPr lang="en-US" dirty="0" err="1"/>
              <a:t>uM</a:t>
            </a:r>
            <a:r>
              <a:rPr lang="en-US" dirty="0"/>
              <a:t> BSA (known to bind only vanillin)</a:t>
            </a:r>
            <a:endParaRPr lang="LID4096" dirty="0"/>
          </a:p>
        </p:txBody>
      </p:sp>
      <p:cxnSp>
        <p:nvCxnSpPr>
          <p:cNvPr id="22" name="Straight Connector 21">
            <a:extLst>
              <a:ext uri="{FF2B5EF4-FFF2-40B4-BE49-F238E27FC236}">
                <a16:creationId xmlns:a16="http://schemas.microsoft.com/office/drawing/2014/main" id="{E016D2D7-0FA4-4CA1-B4B9-9F617AE7EF58}"/>
              </a:ext>
            </a:extLst>
          </p:cNvPr>
          <p:cNvCxnSpPr>
            <a:cxnSpLocks/>
          </p:cNvCxnSpPr>
          <p:nvPr/>
        </p:nvCxnSpPr>
        <p:spPr>
          <a:xfrm>
            <a:off x="1000805" y="2798802"/>
            <a:ext cx="940358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6D11293C-F54B-4F59-ACEC-A4E6F0A1DE20}"/>
              </a:ext>
            </a:extLst>
          </p:cNvPr>
          <p:cNvSpPr/>
          <p:nvPr/>
        </p:nvSpPr>
        <p:spPr>
          <a:xfrm>
            <a:off x="1905565" y="3129686"/>
            <a:ext cx="824265" cy="307777"/>
          </a:xfrm>
          <a:prstGeom prst="rect">
            <a:avLst/>
          </a:prstGeom>
        </p:spPr>
        <p:txBody>
          <a:bodyPr wrap="none">
            <a:spAutoFit/>
          </a:bodyPr>
          <a:lstStyle/>
          <a:p>
            <a:r>
              <a:rPr lang="es-AR" altLang="en-US" sz="1400" dirty="0">
                <a:solidFill>
                  <a:srgbClr val="FF0000"/>
                </a:solidFill>
                <a:latin typeface="Arial" charset="0"/>
              </a:rPr>
              <a:t>No BSA</a:t>
            </a:r>
            <a:endParaRPr lang="LID4096" sz="1400" dirty="0">
              <a:solidFill>
                <a:srgbClr val="FF0000"/>
              </a:solidFill>
            </a:endParaRPr>
          </a:p>
        </p:txBody>
      </p:sp>
      <p:sp>
        <p:nvSpPr>
          <p:cNvPr id="24" name="Rectangle 23">
            <a:extLst>
              <a:ext uri="{FF2B5EF4-FFF2-40B4-BE49-F238E27FC236}">
                <a16:creationId xmlns:a16="http://schemas.microsoft.com/office/drawing/2014/main" id="{BF1D54F5-2A09-481B-B943-2DAEB9CB81B8}"/>
              </a:ext>
            </a:extLst>
          </p:cNvPr>
          <p:cNvSpPr/>
          <p:nvPr/>
        </p:nvSpPr>
        <p:spPr>
          <a:xfrm>
            <a:off x="1905565" y="2504644"/>
            <a:ext cx="1042273" cy="307777"/>
          </a:xfrm>
          <a:prstGeom prst="rect">
            <a:avLst/>
          </a:prstGeom>
        </p:spPr>
        <p:txBody>
          <a:bodyPr wrap="none">
            <a:spAutoFit/>
          </a:bodyPr>
          <a:lstStyle/>
          <a:p>
            <a:r>
              <a:rPr lang="es-AR" altLang="en-US" sz="1400" dirty="0">
                <a:solidFill>
                  <a:srgbClr val="3333CC"/>
                </a:solidFill>
                <a:latin typeface="Arial" charset="0"/>
              </a:rPr>
              <a:t>10uM BSA</a:t>
            </a:r>
            <a:endParaRPr lang="LID4096" sz="1400" dirty="0">
              <a:solidFill>
                <a:srgbClr val="3333CC"/>
              </a:solidFill>
            </a:endParaRPr>
          </a:p>
        </p:txBody>
      </p:sp>
      <p:sp>
        <p:nvSpPr>
          <p:cNvPr id="25" name="Rectangle 24">
            <a:extLst>
              <a:ext uri="{FF2B5EF4-FFF2-40B4-BE49-F238E27FC236}">
                <a16:creationId xmlns:a16="http://schemas.microsoft.com/office/drawing/2014/main" id="{FC9F977F-C9A2-42A8-829B-E224949B742F}"/>
              </a:ext>
            </a:extLst>
          </p:cNvPr>
          <p:cNvSpPr/>
          <p:nvPr/>
        </p:nvSpPr>
        <p:spPr>
          <a:xfrm>
            <a:off x="560529" y="4276805"/>
            <a:ext cx="5369625" cy="1384995"/>
          </a:xfrm>
          <a:prstGeom prst="rect">
            <a:avLst/>
          </a:prstGeom>
          <a:ln>
            <a:solidFill>
              <a:schemeClr val="tx1"/>
            </a:solidFill>
          </a:ln>
        </p:spPr>
        <p:txBody>
          <a:bodyPr wrap="square">
            <a:spAutoFit/>
          </a:bodyPr>
          <a:lstStyle/>
          <a:p>
            <a:r>
              <a:rPr lang="es-AR" altLang="en-US" sz="1400" i="1" dirty="0" err="1">
                <a:latin typeface="Arial" charset="0"/>
              </a:rPr>
              <a:t>Vanillin’s</a:t>
            </a:r>
            <a:r>
              <a:rPr lang="es-AR" altLang="en-US" sz="1400" i="1" dirty="0">
                <a:latin typeface="Arial" charset="0"/>
              </a:rPr>
              <a:t> </a:t>
            </a:r>
            <a:r>
              <a:rPr lang="es-AR" altLang="en-US" sz="1400" i="1" dirty="0" err="1">
                <a:latin typeface="Arial" charset="0"/>
              </a:rPr>
              <a:t>diffusion</a:t>
            </a:r>
            <a:r>
              <a:rPr lang="es-AR" altLang="en-US" sz="1400" i="1" dirty="0">
                <a:latin typeface="Arial" charset="0"/>
              </a:rPr>
              <a:t> </a:t>
            </a:r>
            <a:r>
              <a:rPr lang="es-AR" altLang="en-US" sz="1400" i="1" dirty="0" err="1">
                <a:latin typeface="Arial" charset="0"/>
              </a:rPr>
              <a:t>coefficient</a:t>
            </a:r>
            <a:r>
              <a:rPr lang="es-AR" altLang="en-US" sz="1400" i="1" dirty="0">
                <a:latin typeface="Arial" charset="0"/>
              </a:rPr>
              <a:t> ~ 20% </a:t>
            </a:r>
            <a:r>
              <a:rPr lang="es-AR" altLang="en-US" sz="1400" i="1" dirty="0" err="1">
                <a:latin typeface="Arial" charset="0"/>
              </a:rPr>
              <a:t>lower</a:t>
            </a:r>
            <a:r>
              <a:rPr lang="es-AR" altLang="en-US" sz="1400" i="1" dirty="0">
                <a:latin typeface="Arial" charset="0"/>
              </a:rPr>
              <a:t> </a:t>
            </a:r>
            <a:r>
              <a:rPr lang="es-AR" altLang="en-US" sz="1400" i="1" dirty="0" err="1">
                <a:latin typeface="Arial" charset="0"/>
              </a:rPr>
              <a:t>because</a:t>
            </a:r>
            <a:r>
              <a:rPr lang="es-AR" altLang="en-US" sz="1400" i="1" dirty="0">
                <a:latin typeface="Arial" charset="0"/>
              </a:rPr>
              <a:t> </a:t>
            </a:r>
            <a:r>
              <a:rPr lang="es-AR" altLang="en-US" sz="1400" i="1" dirty="0" err="1">
                <a:latin typeface="Arial" charset="0"/>
              </a:rPr>
              <a:t>it</a:t>
            </a:r>
            <a:r>
              <a:rPr lang="es-AR" altLang="en-US" sz="1400" i="1" dirty="0">
                <a:latin typeface="Arial" charset="0"/>
              </a:rPr>
              <a:t> </a:t>
            </a:r>
            <a:r>
              <a:rPr lang="es-AR" altLang="en-US" sz="1400" i="1" dirty="0" err="1">
                <a:latin typeface="Arial" charset="0"/>
              </a:rPr>
              <a:t>got</a:t>
            </a:r>
            <a:r>
              <a:rPr lang="es-AR" altLang="en-US" sz="1400" i="1" dirty="0">
                <a:latin typeface="Arial" charset="0"/>
              </a:rPr>
              <a:t> </a:t>
            </a:r>
            <a:r>
              <a:rPr lang="es-AR" altLang="en-US" sz="1400" i="1" dirty="0" err="1">
                <a:latin typeface="Arial" charset="0"/>
              </a:rPr>
              <a:t>bound</a:t>
            </a:r>
            <a:r>
              <a:rPr lang="es-AR" altLang="en-US" sz="1400" i="1" dirty="0">
                <a:latin typeface="Arial" charset="0"/>
              </a:rPr>
              <a:t>.</a:t>
            </a:r>
          </a:p>
          <a:p>
            <a:endParaRPr lang="es-AR" altLang="en-US" sz="1400" i="1" dirty="0">
              <a:latin typeface="Arial" charset="0"/>
            </a:endParaRPr>
          </a:p>
          <a:p>
            <a:r>
              <a:rPr lang="es-AR" altLang="en-US" sz="1400" i="1" dirty="0">
                <a:latin typeface="Arial" charset="0"/>
                <a:sym typeface="Wingdings" panose="05000000000000000000" pitchFamily="2" charset="2"/>
              </a:rPr>
              <a:t> </a:t>
            </a:r>
            <a:r>
              <a:rPr lang="es-AR" altLang="en-US" sz="1400" i="1" dirty="0" err="1">
                <a:latin typeface="Arial" charset="0"/>
                <a:sym typeface="Wingdings" panose="05000000000000000000" pitchFamily="2" charset="2"/>
              </a:rPr>
              <a:t>Could</a:t>
            </a:r>
            <a:r>
              <a:rPr lang="es-AR" altLang="en-US" sz="1400" i="1" dirty="0">
                <a:latin typeface="Arial" charset="0"/>
                <a:sym typeface="Wingdings" panose="05000000000000000000" pitchFamily="2" charset="2"/>
              </a:rPr>
              <a:t> be </a:t>
            </a:r>
            <a:r>
              <a:rPr lang="es-AR" altLang="en-US" sz="1400" i="1" dirty="0" err="1">
                <a:latin typeface="Arial" charset="0"/>
                <a:sym typeface="Wingdings" panose="05000000000000000000" pitchFamily="2" charset="2"/>
              </a:rPr>
              <a:t>used</a:t>
            </a:r>
            <a:r>
              <a:rPr lang="es-AR" altLang="en-US" sz="1400" i="1" dirty="0">
                <a:latin typeface="Arial" charset="0"/>
                <a:sym typeface="Wingdings" panose="05000000000000000000" pitchFamily="2" charset="2"/>
              </a:rPr>
              <a:t> </a:t>
            </a:r>
            <a:r>
              <a:rPr lang="es-AR" altLang="en-US" sz="1400" i="1" dirty="0" err="1">
                <a:latin typeface="Arial" charset="0"/>
                <a:sym typeface="Wingdings" panose="05000000000000000000" pitchFamily="2" charset="2"/>
              </a:rPr>
              <a:t>to</a:t>
            </a:r>
            <a:r>
              <a:rPr lang="es-AR" altLang="en-US" sz="1400" i="1" dirty="0">
                <a:latin typeface="Arial" charset="0"/>
                <a:sym typeface="Wingdings" panose="05000000000000000000" pitchFamily="2" charset="2"/>
              </a:rPr>
              <a:t> </a:t>
            </a:r>
            <a:r>
              <a:rPr lang="es-AR" altLang="en-US" sz="1400" i="1" dirty="0" err="1">
                <a:latin typeface="Arial" charset="0"/>
                <a:sym typeface="Wingdings" panose="05000000000000000000" pitchFamily="2" charset="2"/>
              </a:rPr>
              <a:t>screen</a:t>
            </a:r>
            <a:r>
              <a:rPr lang="es-AR" altLang="en-US" sz="1400" i="1" dirty="0">
                <a:latin typeface="Arial" charset="0"/>
                <a:sym typeface="Wingdings" panose="05000000000000000000" pitchFamily="2" charset="2"/>
              </a:rPr>
              <a:t> </a:t>
            </a:r>
            <a:r>
              <a:rPr lang="es-AR" altLang="en-US" sz="1400" i="1" dirty="0" err="1">
                <a:latin typeface="Arial" charset="0"/>
                <a:sym typeface="Wingdings" panose="05000000000000000000" pitchFamily="2" charset="2"/>
              </a:rPr>
              <a:t>binders</a:t>
            </a:r>
            <a:r>
              <a:rPr lang="es-AR" altLang="en-US" sz="1400" i="1" dirty="0">
                <a:latin typeface="Arial" charset="0"/>
                <a:sym typeface="Wingdings" panose="05000000000000000000" pitchFamily="2" charset="2"/>
              </a:rPr>
              <a:t> vs. non-</a:t>
            </a:r>
            <a:r>
              <a:rPr lang="es-AR" altLang="en-US" sz="1400" i="1" dirty="0" err="1">
                <a:latin typeface="Arial" charset="0"/>
                <a:sym typeface="Wingdings" panose="05000000000000000000" pitchFamily="2" charset="2"/>
              </a:rPr>
              <a:t>binders</a:t>
            </a:r>
            <a:r>
              <a:rPr lang="es-AR" altLang="en-US" sz="1400" i="1" dirty="0">
                <a:latin typeface="Arial" charset="0"/>
                <a:sym typeface="Wingdings" panose="05000000000000000000" pitchFamily="2" charset="2"/>
              </a:rPr>
              <a:t>.</a:t>
            </a:r>
            <a:endParaRPr lang="es-AR" altLang="en-US" sz="1400" i="1" dirty="0">
              <a:latin typeface="Arial" charset="0"/>
            </a:endParaRPr>
          </a:p>
          <a:p>
            <a:endParaRPr lang="es-AR" sz="1400" i="1" dirty="0">
              <a:latin typeface="Arial" charset="0"/>
            </a:endParaRPr>
          </a:p>
          <a:p>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Could</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get</a:t>
            </a:r>
            <a:r>
              <a:rPr lang="es-AR" sz="1400" i="1" dirty="0">
                <a:latin typeface="Arial" charset="0"/>
                <a:sym typeface="Wingdings" panose="05000000000000000000" pitchFamily="2" charset="2"/>
              </a:rPr>
              <a:t> K</a:t>
            </a:r>
            <a:r>
              <a:rPr lang="es-AR" sz="1400" i="1" baseline="-25000" dirty="0">
                <a:latin typeface="Arial" charset="0"/>
                <a:sym typeface="Wingdings" panose="05000000000000000000" pitchFamily="2" charset="2"/>
              </a:rPr>
              <a:t>D</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by</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measuring</a:t>
            </a:r>
            <a:r>
              <a:rPr lang="es-AR" sz="1400" i="1" dirty="0">
                <a:latin typeface="Arial" charset="0"/>
                <a:sym typeface="Wingdings" panose="05000000000000000000" pitchFamily="2" charset="2"/>
              </a:rPr>
              <a:t> D at </a:t>
            </a:r>
            <a:r>
              <a:rPr lang="es-AR" sz="1400" i="1" dirty="0" err="1">
                <a:latin typeface="Arial" charset="0"/>
                <a:sym typeface="Wingdings" panose="05000000000000000000" pitchFamily="2" charset="2"/>
              </a:rPr>
              <a:t>various</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vanillin</a:t>
            </a:r>
            <a:r>
              <a:rPr lang="es-AR" sz="1400" i="1" dirty="0">
                <a:latin typeface="Arial" charset="0"/>
                <a:sym typeface="Wingdings" panose="05000000000000000000" pitchFamily="2" charset="2"/>
              </a:rPr>
              <a:t> &amp; BSA </a:t>
            </a:r>
            <a:r>
              <a:rPr lang="es-AR" sz="1400" i="1" dirty="0" err="1">
                <a:latin typeface="Arial" charset="0"/>
                <a:sym typeface="Wingdings" panose="05000000000000000000" pitchFamily="2" charset="2"/>
              </a:rPr>
              <a:t>concentrations</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low</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accuracy</a:t>
            </a:r>
            <a:r>
              <a:rPr lang="es-AR" sz="1400" i="1" dirty="0">
                <a:latin typeface="Arial" charset="0"/>
                <a:sym typeface="Wingdings" panose="05000000000000000000" pitchFamily="2" charset="2"/>
              </a:rPr>
              <a:t>, </a:t>
            </a:r>
            <a:r>
              <a:rPr lang="es-AR" sz="1400" i="1" dirty="0" err="1">
                <a:latin typeface="Arial" charset="0"/>
                <a:sym typeface="Wingdings" panose="05000000000000000000" pitchFamily="2" charset="2"/>
              </a:rPr>
              <a:t>though</a:t>
            </a:r>
            <a:r>
              <a:rPr lang="es-AR" sz="1400" i="1" dirty="0">
                <a:latin typeface="Arial" charset="0"/>
                <a:sym typeface="Wingdings" panose="05000000000000000000" pitchFamily="2" charset="2"/>
              </a:rPr>
              <a:t>)</a:t>
            </a:r>
            <a:endParaRPr lang="LID4096" sz="1400" i="1" dirty="0"/>
          </a:p>
        </p:txBody>
      </p:sp>
    </p:spTree>
    <p:extLst>
      <p:ext uri="{BB962C8B-B14F-4D97-AF65-F5344CB8AC3E}">
        <p14:creationId xmlns:p14="http://schemas.microsoft.com/office/powerpoint/2010/main" val="180908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0" y="21159"/>
            <a:ext cx="9144000" cy="924577"/>
          </a:xfrm>
        </p:spPr>
        <p:txBody>
          <a:bodyPr>
            <a:normAutofit fontScale="90000"/>
          </a:bodyPr>
          <a:lstStyle/>
          <a:p>
            <a:r>
              <a:rPr lang="es-AR" altLang="en-US" sz="3200" b="1" i="1" dirty="0" err="1">
                <a:latin typeface="Arial" charset="0"/>
              </a:rPr>
              <a:t>Thank</a:t>
            </a:r>
            <a:r>
              <a:rPr lang="es-AR" altLang="en-US" sz="3200" b="1" i="1" dirty="0">
                <a:latin typeface="Arial" charset="0"/>
              </a:rPr>
              <a:t> </a:t>
            </a:r>
            <a:r>
              <a:rPr lang="es-AR" altLang="en-US" sz="3200" b="1" i="1" dirty="0" err="1">
                <a:latin typeface="Arial" charset="0"/>
              </a:rPr>
              <a:t>you</a:t>
            </a:r>
            <a:r>
              <a:rPr lang="es-AR" altLang="en-US" sz="3200" b="1" i="1" dirty="0">
                <a:latin typeface="Arial" charset="0"/>
              </a:rPr>
              <a:t> and </a:t>
            </a:r>
            <a:r>
              <a:rPr lang="es-AR" altLang="en-US" sz="3200" b="1" i="1" dirty="0" err="1">
                <a:latin typeface="Arial" charset="0"/>
              </a:rPr>
              <a:t>remember</a:t>
            </a:r>
            <a:r>
              <a:rPr lang="es-AR" altLang="en-US" sz="3200" b="1" i="1" dirty="0">
                <a:latin typeface="Arial" charset="0"/>
              </a:rPr>
              <a:t>:</a:t>
            </a:r>
            <a:br>
              <a:rPr lang="es-AR" altLang="en-US" sz="3200" b="1" i="1" dirty="0">
                <a:latin typeface="Arial" charset="0"/>
              </a:rPr>
            </a:br>
            <a:r>
              <a:rPr lang="es-AR" altLang="en-US" sz="3200" b="1" i="1" dirty="0">
                <a:solidFill>
                  <a:srgbClr val="FF0000"/>
                </a:solidFill>
                <a:latin typeface="Arial" charset="0"/>
              </a:rPr>
              <a:t>NMR </a:t>
            </a:r>
            <a:r>
              <a:rPr lang="es-AR" altLang="en-US" sz="3200" b="1" i="1" dirty="0" err="1">
                <a:solidFill>
                  <a:srgbClr val="FF0000"/>
                </a:solidFill>
                <a:latin typeface="Arial" charset="0"/>
              </a:rPr>
              <a:t>is</a:t>
            </a:r>
            <a:r>
              <a:rPr lang="es-AR" altLang="en-US" sz="3200" b="1" i="1" dirty="0">
                <a:solidFill>
                  <a:srgbClr val="FF0000"/>
                </a:solidFill>
                <a:latin typeface="Arial" charset="0"/>
              </a:rPr>
              <a:t> </a:t>
            </a:r>
            <a:r>
              <a:rPr lang="es-AR" altLang="en-US" sz="3200" b="1" i="1" dirty="0" err="1">
                <a:solidFill>
                  <a:srgbClr val="FF0000"/>
                </a:solidFill>
                <a:latin typeface="Arial" charset="0"/>
              </a:rPr>
              <a:t>much</a:t>
            </a:r>
            <a:r>
              <a:rPr lang="es-AR" altLang="en-US" sz="3200" b="1" i="1" dirty="0">
                <a:solidFill>
                  <a:srgbClr val="FF0000"/>
                </a:solidFill>
                <a:latin typeface="Arial" charset="0"/>
              </a:rPr>
              <a:t> more </a:t>
            </a:r>
            <a:r>
              <a:rPr lang="es-AR" altLang="en-US" sz="3200" b="1" i="1" dirty="0" err="1">
                <a:solidFill>
                  <a:srgbClr val="FF0000"/>
                </a:solidFill>
                <a:latin typeface="Arial" charset="0"/>
              </a:rPr>
              <a:t>than</a:t>
            </a:r>
            <a:r>
              <a:rPr lang="es-AR" altLang="en-US" sz="3200" b="1" i="1" dirty="0">
                <a:solidFill>
                  <a:srgbClr val="FF0000"/>
                </a:solidFill>
                <a:latin typeface="Arial" charset="0"/>
              </a:rPr>
              <a:t> </a:t>
            </a:r>
            <a:r>
              <a:rPr lang="es-AR" altLang="en-US" sz="3200" b="1" i="1" dirty="0" err="1">
                <a:solidFill>
                  <a:srgbClr val="FF0000"/>
                </a:solidFill>
                <a:latin typeface="Arial" charset="0"/>
              </a:rPr>
              <a:t>structures</a:t>
            </a:r>
            <a:endParaRPr lang="es-ES" altLang="en-US" sz="3200" b="1" i="1" dirty="0">
              <a:solidFill>
                <a:srgbClr val="FF0000"/>
              </a:solidFill>
              <a:latin typeface="Arial" charset="0"/>
            </a:endParaRPr>
          </a:p>
        </p:txBody>
      </p:sp>
      <p:sp>
        <p:nvSpPr>
          <p:cNvPr id="65539" name="Rectangle 3"/>
          <p:cNvSpPr>
            <a:spLocks noGrp="1" noChangeArrowheads="1"/>
          </p:cNvSpPr>
          <p:nvPr>
            <p:ph type="body" idx="1"/>
          </p:nvPr>
        </p:nvSpPr>
        <p:spPr>
          <a:xfrm>
            <a:off x="149087" y="1380282"/>
            <a:ext cx="11767930" cy="6123761"/>
          </a:xfrm>
        </p:spPr>
        <p:txBody>
          <a:bodyPr>
            <a:normAutofit/>
          </a:bodyPr>
          <a:lstStyle/>
          <a:p>
            <a:pPr>
              <a:lnSpc>
                <a:spcPct val="100000"/>
              </a:lnSpc>
              <a:spcBef>
                <a:spcPts val="0"/>
              </a:spcBef>
              <a:spcAft>
                <a:spcPts val="500"/>
              </a:spcAft>
            </a:pPr>
            <a:r>
              <a:rPr lang="es-AR" altLang="en-US" sz="2400" dirty="0" err="1">
                <a:latin typeface="Arial" charset="0"/>
              </a:rPr>
              <a:t>Effects</a:t>
            </a:r>
            <a:r>
              <a:rPr lang="es-AR" altLang="en-US" sz="2400" dirty="0">
                <a:latin typeface="Arial" charset="0"/>
              </a:rPr>
              <a:t> of </a:t>
            </a:r>
            <a:r>
              <a:rPr lang="es-AR" altLang="en-US" sz="2400" dirty="0" err="1">
                <a:latin typeface="Arial" charset="0"/>
              </a:rPr>
              <a:t>mutations</a:t>
            </a:r>
            <a:r>
              <a:rPr lang="es-AR" altLang="en-US" sz="2400" dirty="0">
                <a:latin typeface="Arial" charset="0"/>
              </a:rPr>
              <a:t> </a:t>
            </a:r>
            <a:r>
              <a:rPr lang="es-AR" altLang="en-US" sz="2400" dirty="0" err="1">
                <a:latin typeface="Arial" charset="0"/>
              </a:rPr>
              <a:t>just</a:t>
            </a:r>
            <a:r>
              <a:rPr lang="es-AR" altLang="en-US" sz="2400" dirty="0">
                <a:latin typeface="Arial" charset="0"/>
              </a:rPr>
              <a:t> </a:t>
            </a:r>
            <a:r>
              <a:rPr lang="es-AR" altLang="en-US" sz="2400" dirty="0" err="1">
                <a:latin typeface="Arial" charset="0"/>
              </a:rPr>
              <a:t>by</a:t>
            </a:r>
            <a:r>
              <a:rPr lang="es-AR" altLang="en-US" sz="2400" dirty="0">
                <a:latin typeface="Arial" charset="0"/>
              </a:rPr>
              <a:t> </a:t>
            </a:r>
            <a:r>
              <a:rPr lang="es-AR" altLang="en-US" sz="2400" dirty="0" err="1">
                <a:latin typeface="Arial" charset="0"/>
              </a:rPr>
              <a:t>looking</a:t>
            </a:r>
            <a:r>
              <a:rPr lang="es-AR" altLang="en-US" sz="2400" dirty="0">
                <a:latin typeface="Arial" charset="0"/>
              </a:rPr>
              <a:t> at </a:t>
            </a:r>
            <a:r>
              <a:rPr lang="es-AR" altLang="en-US" sz="2400" dirty="0" err="1">
                <a:latin typeface="Arial" charset="0"/>
              </a:rPr>
              <a:t>spectra</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Interactions</a:t>
            </a:r>
            <a:r>
              <a:rPr lang="es-AR" altLang="en-US" sz="2400" dirty="0">
                <a:latin typeface="Arial" charset="0"/>
              </a:rPr>
              <a:t> </a:t>
            </a:r>
            <a:r>
              <a:rPr lang="es-AR" altLang="en-US" sz="2400" dirty="0" err="1">
                <a:latin typeface="Arial" charset="0"/>
              </a:rPr>
              <a:t>with</a:t>
            </a:r>
            <a:r>
              <a:rPr lang="es-AR" altLang="en-US" sz="2400" dirty="0">
                <a:latin typeface="Arial" charset="0"/>
              </a:rPr>
              <a:t> </a:t>
            </a:r>
            <a:r>
              <a:rPr lang="es-AR" altLang="en-US" sz="2400" dirty="0" err="1">
                <a:latin typeface="Arial" charset="0"/>
              </a:rPr>
              <a:t>other</a:t>
            </a:r>
            <a:r>
              <a:rPr lang="es-AR" altLang="en-US" sz="2400" dirty="0">
                <a:latin typeface="Arial" charset="0"/>
              </a:rPr>
              <a:t> </a:t>
            </a:r>
            <a:r>
              <a:rPr lang="es-AR" altLang="en-US" sz="2400" dirty="0" err="1">
                <a:latin typeface="Arial" charset="0"/>
              </a:rPr>
              <a:t>proteins</a:t>
            </a:r>
            <a:r>
              <a:rPr lang="es-AR" altLang="en-US" sz="2400" dirty="0">
                <a:latin typeface="Arial" charset="0"/>
              </a:rPr>
              <a:t>, XNA </a:t>
            </a:r>
            <a:r>
              <a:rPr lang="es-AR" altLang="en-US" sz="2400" dirty="0" err="1">
                <a:latin typeface="Arial" charset="0"/>
              </a:rPr>
              <a:t>or</a:t>
            </a:r>
            <a:r>
              <a:rPr lang="es-AR" altLang="en-US" sz="2400" dirty="0">
                <a:latin typeface="Arial" charset="0"/>
              </a:rPr>
              <a:t> </a:t>
            </a:r>
            <a:r>
              <a:rPr lang="es-AR" altLang="en-US" sz="2400" dirty="0" err="1">
                <a:latin typeface="Arial" charset="0"/>
              </a:rPr>
              <a:t>ligands</a:t>
            </a:r>
            <a:endParaRPr lang="es-AR" altLang="en-US" sz="2400" dirty="0">
              <a:latin typeface="Arial" charset="0"/>
            </a:endParaRPr>
          </a:p>
          <a:p>
            <a:pPr>
              <a:lnSpc>
                <a:spcPct val="100000"/>
              </a:lnSpc>
              <a:spcBef>
                <a:spcPts val="0"/>
              </a:spcBef>
              <a:spcAft>
                <a:spcPts val="500"/>
              </a:spcAft>
            </a:pPr>
            <a:r>
              <a:rPr lang="es-AR" altLang="en-US" sz="2400" dirty="0">
                <a:latin typeface="Arial" charset="0"/>
              </a:rPr>
              <a:t>Screening </a:t>
            </a:r>
            <a:r>
              <a:rPr lang="es-AR" altLang="en-US" sz="2400" dirty="0" err="1">
                <a:latin typeface="Arial" charset="0"/>
              </a:rPr>
              <a:t>ligands</a:t>
            </a:r>
            <a:r>
              <a:rPr lang="es-AR" altLang="en-US" sz="2400" dirty="0">
                <a:latin typeface="Arial" charset="0"/>
              </a:rPr>
              <a:t> in mixtures</a:t>
            </a:r>
          </a:p>
          <a:p>
            <a:pPr>
              <a:lnSpc>
                <a:spcPct val="100000"/>
              </a:lnSpc>
              <a:spcBef>
                <a:spcPts val="0"/>
              </a:spcBef>
              <a:spcAft>
                <a:spcPts val="500"/>
              </a:spcAft>
            </a:pPr>
            <a:r>
              <a:rPr lang="es-AR" altLang="en-US" sz="2400" dirty="0">
                <a:latin typeface="Arial" charset="0"/>
              </a:rPr>
              <a:t>Dynamics </a:t>
            </a:r>
            <a:r>
              <a:rPr lang="es-AR" altLang="en-US" sz="2400" dirty="0" err="1">
                <a:latin typeface="Arial" charset="0"/>
              </a:rPr>
              <a:t>over</a:t>
            </a:r>
            <a:r>
              <a:rPr lang="es-AR" altLang="en-US" sz="2400" dirty="0">
                <a:latin typeface="Arial" charset="0"/>
              </a:rPr>
              <a:t> </a:t>
            </a:r>
            <a:r>
              <a:rPr lang="es-AR" altLang="en-US" sz="2400" dirty="0" err="1">
                <a:latin typeface="Arial" charset="0"/>
              </a:rPr>
              <a:t>vast</a:t>
            </a:r>
            <a:r>
              <a:rPr lang="es-AR" altLang="en-US" sz="2400" dirty="0">
                <a:latin typeface="Arial" charset="0"/>
              </a:rPr>
              <a:t> </a:t>
            </a:r>
            <a:r>
              <a:rPr lang="es-AR" altLang="en-US" sz="2400" dirty="0" err="1">
                <a:latin typeface="Arial" charset="0"/>
              </a:rPr>
              <a:t>timescales</a:t>
            </a:r>
            <a:endParaRPr lang="es-AR" altLang="en-US" sz="2400" dirty="0">
              <a:latin typeface="Arial" charset="0"/>
            </a:endParaRPr>
          </a:p>
          <a:p>
            <a:pPr>
              <a:lnSpc>
                <a:spcPct val="100000"/>
              </a:lnSpc>
              <a:spcBef>
                <a:spcPts val="0"/>
              </a:spcBef>
              <a:spcAft>
                <a:spcPts val="500"/>
              </a:spcAft>
            </a:pPr>
            <a:r>
              <a:rPr lang="es-ES" altLang="en-US" sz="2400" dirty="0" err="1">
                <a:latin typeface="Arial" charset="0"/>
              </a:rPr>
              <a:t>Residue-specific</a:t>
            </a:r>
            <a:r>
              <a:rPr lang="es-ES" altLang="en-US" sz="2400" dirty="0">
                <a:latin typeface="Arial" charset="0"/>
              </a:rPr>
              <a:t> pH </a:t>
            </a:r>
            <a:r>
              <a:rPr lang="es-ES" altLang="en-US" sz="2400" dirty="0" err="1">
                <a:latin typeface="Arial" charset="0"/>
              </a:rPr>
              <a:t>titrations</a:t>
            </a:r>
            <a:endParaRPr lang="es-ES" altLang="en-US" sz="2400" dirty="0">
              <a:latin typeface="Arial" charset="0"/>
            </a:endParaRPr>
          </a:p>
          <a:p>
            <a:pPr>
              <a:lnSpc>
                <a:spcPct val="100000"/>
              </a:lnSpc>
              <a:spcBef>
                <a:spcPts val="0"/>
              </a:spcBef>
              <a:spcAft>
                <a:spcPts val="500"/>
              </a:spcAft>
            </a:pPr>
            <a:r>
              <a:rPr lang="es-AR" altLang="en-US" sz="2400" dirty="0" err="1">
                <a:latin typeface="Arial" charset="0"/>
              </a:rPr>
              <a:t>Water</a:t>
            </a:r>
            <a:r>
              <a:rPr lang="es-AR" altLang="en-US" sz="2400" dirty="0">
                <a:latin typeface="Arial" charset="0"/>
              </a:rPr>
              <a:t> </a:t>
            </a:r>
            <a:r>
              <a:rPr lang="es-AR" altLang="en-US" sz="2400" dirty="0" err="1">
                <a:latin typeface="Arial" charset="0"/>
              </a:rPr>
              <a:t>exchange</a:t>
            </a:r>
            <a:r>
              <a:rPr lang="es-AR" altLang="en-US" sz="2400" dirty="0">
                <a:latin typeface="Arial" charset="0"/>
              </a:rPr>
              <a:t> </a:t>
            </a:r>
            <a:r>
              <a:rPr lang="es-AR" altLang="en-US" sz="2400" dirty="0" err="1">
                <a:latin typeface="Arial" charset="0"/>
              </a:rPr>
              <a:t>dynamics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Hydrogen</a:t>
            </a:r>
            <a:r>
              <a:rPr lang="es-AR" altLang="en-US" sz="2400" dirty="0">
                <a:latin typeface="Arial" charset="0"/>
              </a:rPr>
              <a:t> </a:t>
            </a:r>
            <a:r>
              <a:rPr lang="es-AR" altLang="en-US" sz="2400" dirty="0" err="1">
                <a:latin typeface="Arial" charset="0"/>
              </a:rPr>
              <a:t>bonds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Intrinsically</a:t>
            </a:r>
            <a:r>
              <a:rPr lang="es-AR" altLang="en-US" sz="2400" dirty="0">
                <a:latin typeface="Arial" charset="0"/>
              </a:rPr>
              <a:t> </a:t>
            </a:r>
            <a:r>
              <a:rPr lang="es-AR" altLang="en-US" sz="2400" dirty="0" err="1">
                <a:latin typeface="Arial" charset="0"/>
              </a:rPr>
              <a:t>disordered</a:t>
            </a:r>
            <a:r>
              <a:rPr lang="es-AR" altLang="en-US" sz="2400" dirty="0">
                <a:latin typeface="Arial" charset="0"/>
              </a:rPr>
              <a:t> </a:t>
            </a:r>
            <a:r>
              <a:rPr lang="es-AR" altLang="en-US" sz="2400" dirty="0" err="1">
                <a:latin typeface="Arial" charset="0"/>
              </a:rPr>
              <a:t>proteins</a:t>
            </a:r>
            <a:r>
              <a:rPr lang="es-AR" altLang="en-US" sz="2400" dirty="0">
                <a:latin typeface="Arial" charset="0"/>
              </a:rPr>
              <a:t> &amp; </a:t>
            </a:r>
            <a:r>
              <a:rPr lang="es-AR" altLang="en-US" sz="2400" dirty="0" err="1">
                <a:latin typeface="Arial" charset="0"/>
              </a:rPr>
              <a:t>peptides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Selectively</a:t>
            </a:r>
            <a:r>
              <a:rPr lang="es-AR" altLang="en-US" sz="2400" dirty="0">
                <a:latin typeface="Arial" charset="0"/>
              </a:rPr>
              <a:t> </a:t>
            </a:r>
            <a:r>
              <a:rPr lang="es-AR" altLang="en-US" sz="2400" dirty="0" err="1">
                <a:latin typeface="Arial" charset="0"/>
              </a:rPr>
              <a:t>labeled</a:t>
            </a:r>
            <a:r>
              <a:rPr lang="es-AR" altLang="en-US" sz="2400" dirty="0">
                <a:latin typeface="Arial" charset="0"/>
              </a:rPr>
              <a:t> </a:t>
            </a:r>
            <a:r>
              <a:rPr lang="es-AR" altLang="en-US" sz="2400" dirty="0" err="1">
                <a:latin typeface="Arial" charset="0"/>
              </a:rPr>
              <a:t>samples</a:t>
            </a:r>
            <a:r>
              <a:rPr lang="es-AR" altLang="en-US" sz="2400" dirty="0">
                <a:latin typeface="Arial" charset="0"/>
              </a:rPr>
              <a:t> –</a:t>
            </a:r>
            <a:r>
              <a:rPr lang="es-AR" altLang="en-US" sz="2400" dirty="0" err="1">
                <a:latin typeface="Arial" charset="0"/>
              </a:rPr>
              <a:t>not</a:t>
            </a:r>
            <a:r>
              <a:rPr lang="es-AR" altLang="en-US" sz="2400" dirty="0">
                <a:latin typeface="Arial" charset="0"/>
              </a:rPr>
              <a:t> </a:t>
            </a:r>
            <a:r>
              <a:rPr lang="es-AR" altLang="en-US" sz="2400" dirty="0" err="1">
                <a:latin typeface="Arial" charset="0"/>
              </a:rPr>
              <a:t>changing</a:t>
            </a:r>
            <a:r>
              <a:rPr lang="es-AR" altLang="en-US" sz="2400" dirty="0">
                <a:latin typeface="Arial" charset="0"/>
              </a:rPr>
              <a:t> </a:t>
            </a:r>
            <a:r>
              <a:rPr lang="es-AR" altLang="en-US" sz="2400" dirty="0" err="1">
                <a:latin typeface="Arial" charset="0"/>
              </a:rPr>
              <a:t>chemistry</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Structural</a:t>
            </a:r>
            <a:r>
              <a:rPr lang="es-AR" altLang="en-US" sz="2400" dirty="0">
                <a:latin typeface="Arial" charset="0"/>
              </a:rPr>
              <a:t> </a:t>
            </a:r>
            <a:r>
              <a:rPr lang="es-AR" altLang="en-US" sz="2400" dirty="0" err="1">
                <a:latin typeface="Arial" charset="0"/>
              </a:rPr>
              <a:t>biology</a:t>
            </a:r>
            <a:r>
              <a:rPr lang="es-AR" altLang="en-US" sz="2400" dirty="0">
                <a:latin typeface="Arial" charset="0"/>
              </a:rPr>
              <a:t> in vivo, in </a:t>
            </a:r>
            <a:r>
              <a:rPr lang="es-AR" altLang="en-US" sz="2400" dirty="0" err="1">
                <a:latin typeface="Arial" charset="0"/>
              </a:rPr>
              <a:t>cells</a:t>
            </a:r>
            <a:r>
              <a:rPr lang="es-AR" altLang="en-US" sz="2400" dirty="0">
                <a:latin typeface="Arial" charset="0"/>
              </a:rPr>
              <a:t>, in </a:t>
            </a:r>
            <a:r>
              <a:rPr lang="es-AR" altLang="en-US" sz="2400" dirty="0" err="1">
                <a:latin typeface="Arial" charset="0"/>
              </a:rPr>
              <a:t>lysate</a:t>
            </a:r>
            <a:r>
              <a:rPr lang="es-AR" altLang="en-US" sz="2400" dirty="0">
                <a:latin typeface="Arial" charset="0"/>
              </a:rPr>
              <a:t>, in </a:t>
            </a:r>
            <a:r>
              <a:rPr lang="es-AR" altLang="en-US" sz="2400" dirty="0" err="1">
                <a:latin typeface="Arial" charset="0"/>
              </a:rPr>
              <a:t>highly</a:t>
            </a:r>
            <a:r>
              <a:rPr lang="es-AR" altLang="en-US" sz="2400" dirty="0">
                <a:latin typeface="Arial" charset="0"/>
              </a:rPr>
              <a:t> </a:t>
            </a:r>
            <a:r>
              <a:rPr lang="es-AR" altLang="en-US" sz="2400" dirty="0" err="1">
                <a:latin typeface="Arial" charset="0"/>
              </a:rPr>
              <a:t>crowded</a:t>
            </a:r>
            <a:r>
              <a:rPr lang="es-AR" altLang="en-US" sz="2400" dirty="0">
                <a:latin typeface="Arial" charset="0"/>
              </a:rPr>
              <a:t> </a:t>
            </a:r>
            <a:r>
              <a:rPr lang="es-AR" altLang="en-US" sz="2400" dirty="0" err="1">
                <a:latin typeface="Arial" charset="0"/>
              </a:rPr>
              <a:t>conditions</a:t>
            </a:r>
            <a:r>
              <a:rPr lang="es-AR" altLang="en-US" sz="2400" dirty="0">
                <a:latin typeface="Arial" charset="0"/>
              </a:rPr>
              <a:t> –</a:t>
            </a:r>
            <a:r>
              <a:rPr lang="es-AR" altLang="en-US" sz="2400" dirty="0" err="1">
                <a:latin typeface="Arial" charset="0"/>
              </a:rPr>
              <a:t>thanks</a:t>
            </a:r>
            <a:r>
              <a:rPr lang="es-AR" altLang="en-US" sz="2400" dirty="0">
                <a:latin typeface="Arial" charset="0"/>
              </a:rPr>
              <a:t> to </a:t>
            </a:r>
            <a:r>
              <a:rPr lang="es-AR" altLang="en-US" sz="2400" dirty="0" err="1">
                <a:latin typeface="Arial" charset="0"/>
              </a:rPr>
              <a:t>isotope</a:t>
            </a:r>
            <a:r>
              <a:rPr lang="es-AR" altLang="en-US" sz="2400" dirty="0">
                <a:latin typeface="Arial" charset="0"/>
              </a:rPr>
              <a:t> </a:t>
            </a:r>
            <a:r>
              <a:rPr lang="es-AR" altLang="en-US" sz="2400" dirty="0" err="1">
                <a:latin typeface="Arial" charset="0"/>
              </a:rPr>
              <a:t>enrichment</a:t>
            </a:r>
            <a:endParaRPr lang="es-AR" altLang="en-US" sz="2400" dirty="0">
              <a:latin typeface="Arial" charset="0"/>
            </a:endParaRPr>
          </a:p>
        </p:txBody>
      </p:sp>
    </p:spTree>
    <p:extLst>
      <p:ext uri="{BB962C8B-B14F-4D97-AF65-F5344CB8AC3E}">
        <p14:creationId xmlns:p14="http://schemas.microsoft.com/office/powerpoint/2010/main" val="31189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1938992"/>
          </a:xfrm>
          <a:prstGeom prst="rect">
            <a:avLst/>
          </a:prstGeom>
          <a:noFill/>
        </p:spPr>
        <p:txBody>
          <a:bodyPr wrap="square" rtlCol="0">
            <a:spAutoFit/>
          </a:bodyPr>
          <a:lstStyle/>
          <a:p>
            <a:pPr algn="ctr"/>
            <a:r>
              <a:rPr lang="en-US" sz="4000" b="1" dirty="0"/>
              <a:t>Part 4</a:t>
            </a:r>
          </a:p>
          <a:p>
            <a:pPr algn="ctr"/>
            <a:endParaRPr lang="en-US" sz="4000" b="1" dirty="0"/>
          </a:p>
          <a:p>
            <a:pPr algn="ctr"/>
            <a:r>
              <a:rPr lang="en-US" sz="4000" b="1" dirty="0"/>
              <a:t>“Disordered” proteins and peptides</a:t>
            </a:r>
            <a:endParaRPr lang="LID4096" sz="4000" b="1" dirty="0"/>
          </a:p>
        </p:txBody>
      </p:sp>
    </p:spTree>
    <p:extLst>
      <p:ext uri="{BB962C8B-B14F-4D97-AF65-F5344CB8AC3E}">
        <p14:creationId xmlns:p14="http://schemas.microsoft.com/office/powerpoint/2010/main" val="3509926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folded vs unfolded 1d nmr"/>
          <p:cNvPicPr>
            <a:picLocks noChangeAspect="1" noChangeArrowheads="1"/>
          </p:cNvPicPr>
          <p:nvPr/>
        </p:nvPicPr>
        <p:blipFill rotWithShape="1">
          <a:blip r:embed="rId2">
            <a:extLst>
              <a:ext uri="{28A0092B-C50C-407E-A947-70E740481C1C}">
                <a14:useLocalDpi xmlns:a14="http://schemas.microsoft.com/office/drawing/2010/main" val="0"/>
              </a:ext>
            </a:extLst>
          </a:blip>
          <a:srcRect l="6981" t="24512" r="13806" b="14781"/>
          <a:stretch/>
        </p:blipFill>
        <p:spPr bwMode="auto">
          <a:xfrm>
            <a:off x="2136477" y="989815"/>
            <a:ext cx="7243194" cy="4163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070287"/>
            <a:ext cx="12192000" cy="36933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Unfolded protein ~ Mixture of amino acids if no residual structure is present (“propensities”)</a:t>
            </a:r>
          </a:p>
        </p:txBody>
      </p:sp>
      <p:sp>
        <p:nvSpPr>
          <p:cNvPr id="6" name="TextBox 5"/>
          <p:cNvSpPr txBox="1"/>
          <p:nvPr/>
        </p:nvSpPr>
        <p:spPr>
          <a:xfrm>
            <a:off x="5261817" y="5149788"/>
            <a:ext cx="2424022" cy="400110"/>
          </a:xfrm>
          <a:prstGeom prst="rect">
            <a:avLst/>
          </a:prstGeom>
          <a:noFill/>
        </p:spPr>
        <p:txBody>
          <a:bodyPr wrap="square" rtlCol="0">
            <a:spAutoFit/>
          </a:bodyPr>
          <a:lstStyle/>
          <a:p>
            <a:r>
              <a:rPr lang="el-GR" sz="2000" i="1" dirty="0"/>
              <a:t>δ</a:t>
            </a:r>
            <a:r>
              <a:rPr lang="en-US" sz="2000" i="1" dirty="0"/>
              <a:t> </a:t>
            </a:r>
            <a:r>
              <a:rPr lang="en-US" sz="2000" i="1" baseline="30000" dirty="0"/>
              <a:t>1</a:t>
            </a:r>
            <a:r>
              <a:rPr lang="en-US" sz="2000" i="1" dirty="0"/>
              <a:t>H (ppm)</a:t>
            </a:r>
          </a:p>
        </p:txBody>
      </p:sp>
      <p:sp>
        <p:nvSpPr>
          <p:cNvPr id="3" name="TextBox 2"/>
          <p:cNvSpPr txBox="1"/>
          <p:nvPr/>
        </p:nvSpPr>
        <p:spPr>
          <a:xfrm>
            <a:off x="0" y="98069"/>
            <a:ext cx="121920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Protein folded or not? From inspection of NMR spectra, much more sensitive than CD</a:t>
            </a:r>
          </a:p>
        </p:txBody>
      </p:sp>
      <p:sp>
        <p:nvSpPr>
          <p:cNvPr id="7" name="TextBox 6">
            <a:extLst>
              <a:ext uri="{FF2B5EF4-FFF2-40B4-BE49-F238E27FC236}">
                <a16:creationId xmlns:a16="http://schemas.microsoft.com/office/drawing/2014/main" id="{B10D2E2C-AD5D-430A-B400-C378BA71FA79}"/>
              </a:ext>
            </a:extLst>
          </p:cNvPr>
          <p:cNvSpPr txBox="1"/>
          <p:nvPr/>
        </p:nvSpPr>
        <p:spPr>
          <a:xfrm>
            <a:off x="0" y="6488668"/>
            <a:ext cx="12192000" cy="36933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Unfolded protein ≠ Molten globule  ≠ Folded protein</a:t>
            </a:r>
          </a:p>
        </p:txBody>
      </p:sp>
      <p:pic>
        <p:nvPicPr>
          <p:cNvPr id="8" name="Picture 2" descr="https://ars.els-cdn.com/content/image/1-s2.0-S1046202318300082-gr1_lrg.jpg">
            <a:extLst>
              <a:ext uri="{FF2B5EF4-FFF2-40B4-BE49-F238E27FC236}">
                <a16:creationId xmlns:a16="http://schemas.microsoft.com/office/drawing/2014/main" id="{FC4F9A0F-B6B4-468A-9506-D349B75DF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105" y="546047"/>
            <a:ext cx="7367937" cy="5445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F14DB1-240E-4984-A65F-FC2A34FD3B4F}"/>
              </a:ext>
            </a:extLst>
          </p:cNvPr>
          <p:cNvPicPr>
            <a:picLocks noChangeAspect="1"/>
          </p:cNvPicPr>
          <p:nvPr/>
        </p:nvPicPr>
        <p:blipFill>
          <a:blip r:embed="rId2"/>
          <a:stretch>
            <a:fillRect/>
          </a:stretch>
        </p:blipFill>
        <p:spPr>
          <a:xfrm>
            <a:off x="3084746" y="1457024"/>
            <a:ext cx="5502041" cy="739261"/>
          </a:xfrm>
          <a:prstGeom prst="rect">
            <a:avLst/>
          </a:prstGeom>
        </p:spPr>
      </p:pic>
      <p:pic>
        <p:nvPicPr>
          <p:cNvPr id="4" name="Picture 3">
            <a:extLst>
              <a:ext uri="{FF2B5EF4-FFF2-40B4-BE49-F238E27FC236}">
                <a16:creationId xmlns:a16="http://schemas.microsoft.com/office/drawing/2014/main" id="{64263047-1C0C-4134-ACFF-BB08C653EE16}"/>
              </a:ext>
            </a:extLst>
          </p:cNvPr>
          <p:cNvPicPr>
            <a:picLocks noChangeAspect="1"/>
          </p:cNvPicPr>
          <p:nvPr/>
        </p:nvPicPr>
        <p:blipFill>
          <a:blip r:embed="rId3"/>
          <a:stretch>
            <a:fillRect/>
          </a:stretch>
        </p:blipFill>
        <p:spPr>
          <a:xfrm>
            <a:off x="0" y="0"/>
            <a:ext cx="4995863" cy="1314450"/>
          </a:xfrm>
          <a:prstGeom prst="rect">
            <a:avLst/>
          </a:prstGeom>
        </p:spPr>
      </p:pic>
      <p:sp>
        <p:nvSpPr>
          <p:cNvPr id="5" name="TextBox 4">
            <a:extLst>
              <a:ext uri="{FF2B5EF4-FFF2-40B4-BE49-F238E27FC236}">
                <a16:creationId xmlns:a16="http://schemas.microsoft.com/office/drawing/2014/main" id="{0E691F04-EA84-46C6-9006-976E7BF4A6CB}"/>
              </a:ext>
            </a:extLst>
          </p:cNvPr>
          <p:cNvSpPr txBox="1"/>
          <p:nvPr/>
        </p:nvSpPr>
        <p:spPr>
          <a:xfrm>
            <a:off x="5629275" y="10894"/>
            <a:ext cx="6362700" cy="646331"/>
          </a:xfrm>
          <a:prstGeom prst="rect">
            <a:avLst/>
          </a:prstGeom>
          <a:noFill/>
        </p:spPr>
        <p:txBody>
          <a:bodyPr wrap="square" rtlCol="0">
            <a:spAutoFit/>
          </a:bodyPr>
          <a:lstStyle/>
          <a:p>
            <a:r>
              <a:rPr lang="en-US" dirty="0"/>
              <a:t>A paper exploring disordered vs. molten globules and folded states, and developing on folding mechanisms</a:t>
            </a:r>
            <a:endParaRPr lang="LID4096" dirty="0"/>
          </a:p>
        </p:txBody>
      </p:sp>
      <p:sp>
        <p:nvSpPr>
          <p:cNvPr id="6" name="Rectangle 5">
            <a:extLst>
              <a:ext uri="{FF2B5EF4-FFF2-40B4-BE49-F238E27FC236}">
                <a16:creationId xmlns:a16="http://schemas.microsoft.com/office/drawing/2014/main" id="{45FFD229-3710-4806-B5E0-885C9EC1018D}"/>
              </a:ext>
            </a:extLst>
          </p:cNvPr>
          <p:cNvSpPr/>
          <p:nvPr/>
        </p:nvSpPr>
        <p:spPr>
          <a:xfrm>
            <a:off x="7265707" y="6488668"/>
            <a:ext cx="5028684" cy="369332"/>
          </a:xfrm>
          <a:prstGeom prst="rect">
            <a:avLst/>
          </a:prstGeom>
        </p:spPr>
        <p:txBody>
          <a:bodyPr wrap="none">
            <a:spAutoFit/>
          </a:bodyPr>
          <a:lstStyle/>
          <a:p>
            <a:r>
              <a:rPr lang="LID4096" dirty="0">
                <a:hlinkClick r:id="rId4"/>
              </a:rPr>
              <a:t>https://www.nature.com/articles/nsb0298-148.pdf</a:t>
            </a:r>
            <a:r>
              <a:rPr lang="en-US" dirty="0"/>
              <a:t> </a:t>
            </a:r>
            <a:endParaRPr lang="LID4096" dirty="0"/>
          </a:p>
        </p:txBody>
      </p:sp>
      <p:pic>
        <p:nvPicPr>
          <p:cNvPr id="9" name="Picture 8">
            <a:extLst>
              <a:ext uri="{FF2B5EF4-FFF2-40B4-BE49-F238E27FC236}">
                <a16:creationId xmlns:a16="http://schemas.microsoft.com/office/drawing/2014/main" id="{9C8B335C-03FB-4C2D-ADF1-279B6A391F70}"/>
              </a:ext>
            </a:extLst>
          </p:cNvPr>
          <p:cNvPicPr>
            <a:picLocks noChangeAspect="1"/>
          </p:cNvPicPr>
          <p:nvPr/>
        </p:nvPicPr>
        <p:blipFill>
          <a:blip r:embed="rId5"/>
          <a:stretch>
            <a:fillRect/>
          </a:stretch>
        </p:blipFill>
        <p:spPr>
          <a:xfrm>
            <a:off x="1547812" y="2390774"/>
            <a:ext cx="10148888" cy="3533775"/>
          </a:xfrm>
          <a:prstGeom prst="rect">
            <a:avLst/>
          </a:prstGeom>
        </p:spPr>
      </p:pic>
      <p:cxnSp>
        <p:nvCxnSpPr>
          <p:cNvPr id="11" name="Straight Connector 10">
            <a:extLst>
              <a:ext uri="{FF2B5EF4-FFF2-40B4-BE49-F238E27FC236}">
                <a16:creationId xmlns:a16="http://schemas.microsoft.com/office/drawing/2014/main" id="{FB6D0C9F-3C5D-478E-8C64-78CFED0435C9}"/>
              </a:ext>
            </a:extLst>
          </p:cNvPr>
          <p:cNvCxnSpPr/>
          <p:nvPr/>
        </p:nvCxnSpPr>
        <p:spPr>
          <a:xfrm flipH="1">
            <a:off x="2619375" y="2196285"/>
            <a:ext cx="952500" cy="832665"/>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3F310D3D-E90E-42A7-8A0E-6F880C64A272}"/>
              </a:ext>
            </a:extLst>
          </p:cNvPr>
          <p:cNvCxnSpPr>
            <a:cxnSpLocks/>
          </p:cNvCxnSpPr>
          <p:nvPr/>
        </p:nvCxnSpPr>
        <p:spPr>
          <a:xfrm>
            <a:off x="5248275" y="2196285"/>
            <a:ext cx="95250" cy="799799"/>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05F3F9B3-7A68-4F52-83AC-5259C6AD1317}"/>
              </a:ext>
            </a:extLst>
          </p:cNvPr>
          <p:cNvCxnSpPr>
            <a:cxnSpLocks/>
          </p:cNvCxnSpPr>
          <p:nvPr/>
        </p:nvCxnSpPr>
        <p:spPr>
          <a:xfrm flipH="1">
            <a:off x="7715251" y="2078445"/>
            <a:ext cx="180974" cy="917639"/>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55859F9-97AA-4A65-B918-28004F29E6EE}"/>
              </a:ext>
            </a:extLst>
          </p:cNvPr>
          <p:cNvCxnSpPr>
            <a:cxnSpLocks/>
          </p:cNvCxnSpPr>
          <p:nvPr/>
        </p:nvCxnSpPr>
        <p:spPr>
          <a:xfrm>
            <a:off x="6677023" y="2196285"/>
            <a:ext cx="566739" cy="799799"/>
          </a:xfrm>
          <a:prstGeom prst="line">
            <a:avLst/>
          </a:prstGeom>
          <a:ln w="254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17090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F14DB1-240E-4984-A65F-FC2A34FD3B4F}"/>
              </a:ext>
            </a:extLst>
          </p:cNvPr>
          <p:cNvPicPr>
            <a:picLocks noChangeAspect="1"/>
          </p:cNvPicPr>
          <p:nvPr/>
        </p:nvPicPr>
        <p:blipFill>
          <a:blip r:embed="rId2"/>
          <a:stretch>
            <a:fillRect/>
          </a:stretch>
        </p:blipFill>
        <p:spPr>
          <a:xfrm>
            <a:off x="0" y="-82036"/>
            <a:ext cx="5502041" cy="739261"/>
          </a:xfrm>
          <a:prstGeom prst="rect">
            <a:avLst/>
          </a:prstGeom>
        </p:spPr>
      </p:pic>
      <p:sp>
        <p:nvSpPr>
          <p:cNvPr id="5" name="TextBox 4">
            <a:extLst>
              <a:ext uri="{FF2B5EF4-FFF2-40B4-BE49-F238E27FC236}">
                <a16:creationId xmlns:a16="http://schemas.microsoft.com/office/drawing/2014/main" id="{0E691F04-EA84-46C6-9006-976E7BF4A6CB}"/>
              </a:ext>
            </a:extLst>
          </p:cNvPr>
          <p:cNvSpPr txBox="1"/>
          <p:nvPr/>
        </p:nvSpPr>
        <p:spPr>
          <a:xfrm>
            <a:off x="5629275" y="10894"/>
            <a:ext cx="6362700" cy="646331"/>
          </a:xfrm>
          <a:prstGeom prst="rect">
            <a:avLst/>
          </a:prstGeom>
          <a:noFill/>
        </p:spPr>
        <p:txBody>
          <a:bodyPr wrap="square" rtlCol="0">
            <a:spAutoFit/>
          </a:bodyPr>
          <a:lstStyle/>
          <a:p>
            <a:r>
              <a:rPr lang="en-US" dirty="0"/>
              <a:t>A paper exploring disordered vs. molten globules and folded states, and developing on folding mechanisms</a:t>
            </a:r>
            <a:endParaRPr lang="LID4096" dirty="0"/>
          </a:p>
        </p:txBody>
      </p:sp>
      <p:pic>
        <p:nvPicPr>
          <p:cNvPr id="2" name="Picture 1">
            <a:extLst>
              <a:ext uri="{FF2B5EF4-FFF2-40B4-BE49-F238E27FC236}">
                <a16:creationId xmlns:a16="http://schemas.microsoft.com/office/drawing/2014/main" id="{7A522741-8BCD-44D9-B329-F2B60D821F28}"/>
              </a:ext>
            </a:extLst>
          </p:cNvPr>
          <p:cNvPicPr>
            <a:picLocks noChangeAspect="1"/>
          </p:cNvPicPr>
          <p:nvPr/>
        </p:nvPicPr>
        <p:blipFill>
          <a:blip r:embed="rId3"/>
          <a:stretch>
            <a:fillRect/>
          </a:stretch>
        </p:blipFill>
        <p:spPr>
          <a:xfrm>
            <a:off x="1049739" y="952500"/>
            <a:ext cx="4228349" cy="5829300"/>
          </a:xfrm>
          <a:prstGeom prst="rect">
            <a:avLst/>
          </a:prstGeom>
        </p:spPr>
      </p:pic>
      <p:sp>
        <p:nvSpPr>
          <p:cNvPr id="3" name="TextBox 2">
            <a:extLst>
              <a:ext uri="{FF2B5EF4-FFF2-40B4-BE49-F238E27FC236}">
                <a16:creationId xmlns:a16="http://schemas.microsoft.com/office/drawing/2014/main" id="{51CD73B2-8D7E-4EA3-9A79-06B577C54D84}"/>
              </a:ext>
            </a:extLst>
          </p:cNvPr>
          <p:cNvSpPr txBox="1"/>
          <p:nvPr/>
        </p:nvSpPr>
        <p:spPr>
          <a:xfrm>
            <a:off x="181970" y="1343025"/>
            <a:ext cx="390525" cy="584775"/>
          </a:xfrm>
          <a:prstGeom prst="rect">
            <a:avLst/>
          </a:prstGeom>
          <a:noFill/>
        </p:spPr>
        <p:txBody>
          <a:bodyPr wrap="square" rtlCol="0">
            <a:spAutoFit/>
          </a:bodyPr>
          <a:lstStyle/>
          <a:p>
            <a:r>
              <a:rPr lang="en-US" sz="3200" b="1" dirty="0"/>
              <a:t>U</a:t>
            </a:r>
            <a:endParaRPr lang="LID4096" sz="3200" b="1" dirty="0"/>
          </a:p>
        </p:txBody>
      </p:sp>
      <p:sp>
        <p:nvSpPr>
          <p:cNvPr id="13" name="TextBox 12">
            <a:extLst>
              <a:ext uri="{FF2B5EF4-FFF2-40B4-BE49-F238E27FC236}">
                <a16:creationId xmlns:a16="http://schemas.microsoft.com/office/drawing/2014/main" id="{980B5C50-BC77-4F1E-AC6B-2E97065766DC}"/>
              </a:ext>
            </a:extLst>
          </p:cNvPr>
          <p:cNvSpPr txBox="1"/>
          <p:nvPr/>
        </p:nvSpPr>
        <p:spPr>
          <a:xfrm>
            <a:off x="180976" y="4267200"/>
            <a:ext cx="1352550" cy="584775"/>
          </a:xfrm>
          <a:prstGeom prst="rect">
            <a:avLst/>
          </a:prstGeom>
          <a:noFill/>
        </p:spPr>
        <p:txBody>
          <a:bodyPr wrap="square" rtlCol="0">
            <a:spAutoFit/>
          </a:bodyPr>
          <a:lstStyle/>
          <a:p>
            <a:r>
              <a:rPr lang="en-US" sz="3200" b="1" dirty="0"/>
              <a:t>I(</a:t>
            </a:r>
            <a:r>
              <a:rPr lang="en-US" sz="2400" b="1" dirty="0"/>
              <a:t>MG</a:t>
            </a:r>
            <a:r>
              <a:rPr lang="en-US" sz="3200" b="1" dirty="0"/>
              <a:t>)</a:t>
            </a:r>
            <a:endParaRPr lang="LID4096" sz="3200" b="1" dirty="0"/>
          </a:p>
        </p:txBody>
      </p:sp>
      <p:pic>
        <p:nvPicPr>
          <p:cNvPr id="10" name="Picture 9">
            <a:extLst>
              <a:ext uri="{FF2B5EF4-FFF2-40B4-BE49-F238E27FC236}">
                <a16:creationId xmlns:a16="http://schemas.microsoft.com/office/drawing/2014/main" id="{0E149788-1262-4C2A-B3B0-74659E58473F}"/>
              </a:ext>
            </a:extLst>
          </p:cNvPr>
          <p:cNvPicPr>
            <a:picLocks noChangeAspect="1"/>
          </p:cNvPicPr>
          <p:nvPr/>
        </p:nvPicPr>
        <p:blipFill rotWithShape="1">
          <a:blip r:embed="rId4"/>
          <a:srcRect r="2147"/>
          <a:stretch/>
        </p:blipFill>
        <p:spPr>
          <a:xfrm>
            <a:off x="6242101" y="952500"/>
            <a:ext cx="4228349" cy="5686868"/>
          </a:xfrm>
          <a:prstGeom prst="rect">
            <a:avLst/>
          </a:prstGeom>
        </p:spPr>
      </p:pic>
      <p:sp>
        <p:nvSpPr>
          <p:cNvPr id="16" name="TextBox 15">
            <a:extLst>
              <a:ext uri="{FF2B5EF4-FFF2-40B4-BE49-F238E27FC236}">
                <a16:creationId xmlns:a16="http://schemas.microsoft.com/office/drawing/2014/main" id="{6806399F-B5A2-4878-BBF1-64254A82D4A9}"/>
              </a:ext>
            </a:extLst>
          </p:cNvPr>
          <p:cNvSpPr txBox="1"/>
          <p:nvPr/>
        </p:nvSpPr>
        <p:spPr>
          <a:xfrm>
            <a:off x="10554695" y="1343025"/>
            <a:ext cx="1351556" cy="584775"/>
          </a:xfrm>
          <a:prstGeom prst="rect">
            <a:avLst/>
          </a:prstGeom>
          <a:noFill/>
        </p:spPr>
        <p:txBody>
          <a:bodyPr wrap="square" rtlCol="0">
            <a:spAutoFit/>
          </a:bodyPr>
          <a:lstStyle/>
          <a:p>
            <a:r>
              <a:rPr lang="en-US" sz="3200" b="1" dirty="0"/>
              <a:t>N</a:t>
            </a:r>
            <a:r>
              <a:rPr lang="en-US" sz="2000" b="1" dirty="0"/>
              <a:t>(apo)</a:t>
            </a:r>
            <a:endParaRPr lang="LID4096" sz="2000" b="1" dirty="0"/>
          </a:p>
        </p:txBody>
      </p:sp>
      <p:sp>
        <p:nvSpPr>
          <p:cNvPr id="19" name="TextBox 18">
            <a:extLst>
              <a:ext uri="{FF2B5EF4-FFF2-40B4-BE49-F238E27FC236}">
                <a16:creationId xmlns:a16="http://schemas.microsoft.com/office/drawing/2014/main" id="{0B1B162E-D824-440B-959D-5EBAB8AA8E2D}"/>
              </a:ext>
            </a:extLst>
          </p:cNvPr>
          <p:cNvSpPr txBox="1"/>
          <p:nvPr/>
        </p:nvSpPr>
        <p:spPr>
          <a:xfrm>
            <a:off x="10554695" y="4752975"/>
            <a:ext cx="1351556" cy="584775"/>
          </a:xfrm>
          <a:prstGeom prst="rect">
            <a:avLst/>
          </a:prstGeom>
          <a:noFill/>
        </p:spPr>
        <p:txBody>
          <a:bodyPr wrap="square" rtlCol="0">
            <a:spAutoFit/>
          </a:bodyPr>
          <a:lstStyle/>
          <a:p>
            <a:r>
              <a:rPr lang="en-US" sz="3200" b="1" dirty="0"/>
              <a:t>N</a:t>
            </a:r>
            <a:r>
              <a:rPr lang="en-US" sz="2000" b="1" dirty="0"/>
              <a:t>(</a:t>
            </a:r>
            <a:r>
              <a:rPr lang="en-US" sz="2000" b="1" dirty="0" err="1"/>
              <a:t>holo</a:t>
            </a:r>
            <a:r>
              <a:rPr lang="en-US" sz="2000" b="1" dirty="0"/>
              <a:t>)</a:t>
            </a:r>
            <a:endParaRPr lang="LID4096" sz="2000" b="1" dirty="0"/>
          </a:p>
        </p:txBody>
      </p:sp>
    </p:spTree>
    <p:extLst>
      <p:ext uri="{BB962C8B-B14F-4D97-AF65-F5344CB8AC3E}">
        <p14:creationId xmlns:p14="http://schemas.microsoft.com/office/powerpoint/2010/main" val="2845613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16EA9-1A02-4AD8-A6B9-E67F208681FD}"/>
              </a:ext>
            </a:extLst>
          </p:cNvPr>
          <p:cNvPicPr>
            <a:picLocks noChangeAspect="1"/>
          </p:cNvPicPr>
          <p:nvPr/>
        </p:nvPicPr>
        <p:blipFill>
          <a:blip r:embed="rId2"/>
          <a:stretch>
            <a:fillRect/>
          </a:stretch>
        </p:blipFill>
        <p:spPr>
          <a:xfrm>
            <a:off x="803916" y="1443038"/>
            <a:ext cx="5463643" cy="4110038"/>
          </a:xfrm>
          <a:prstGeom prst="rect">
            <a:avLst/>
          </a:prstGeom>
        </p:spPr>
      </p:pic>
      <p:pic>
        <p:nvPicPr>
          <p:cNvPr id="6" name="Picture 5">
            <a:extLst>
              <a:ext uri="{FF2B5EF4-FFF2-40B4-BE49-F238E27FC236}">
                <a16:creationId xmlns:a16="http://schemas.microsoft.com/office/drawing/2014/main" id="{603E860E-34CE-41A3-91C9-EBC43967F36A}"/>
              </a:ext>
            </a:extLst>
          </p:cNvPr>
          <p:cNvPicPr>
            <a:picLocks noChangeAspect="1"/>
          </p:cNvPicPr>
          <p:nvPr/>
        </p:nvPicPr>
        <p:blipFill>
          <a:blip r:embed="rId3"/>
          <a:stretch>
            <a:fillRect/>
          </a:stretch>
        </p:blipFill>
        <p:spPr>
          <a:xfrm>
            <a:off x="0" y="0"/>
            <a:ext cx="4995863" cy="1314450"/>
          </a:xfrm>
          <a:prstGeom prst="rect">
            <a:avLst/>
          </a:prstGeom>
        </p:spPr>
      </p:pic>
      <p:sp>
        <p:nvSpPr>
          <p:cNvPr id="7" name="Rectangle 6">
            <a:extLst>
              <a:ext uri="{FF2B5EF4-FFF2-40B4-BE49-F238E27FC236}">
                <a16:creationId xmlns:a16="http://schemas.microsoft.com/office/drawing/2014/main" id="{1FDCFC0B-07A5-4B9E-ABC8-B6582525694D}"/>
              </a:ext>
            </a:extLst>
          </p:cNvPr>
          <p:cNvSpPr/>
          <p:nvPr/>
        </p:nvSpPr>
        <p:spPr>
          <a:xfrm>
            <a:off x="198157" y="6488668"/>
            <a:ext cx="5028684" cy="369332"/>
          </a:xfrm>
          <a:prstGeom prst="rect">
            <a:avLst/>
          </a:prstGeom>
        </p:spPr>
        <p:txBody>
          <a:bodyPr wrap="none">
            <a:spAutoFit/>
          </a:bodyPr>
          <a:lstStyle/>
          <a:p>
            <a:r>
              <a:rPr lang="LID4096" dirty="0">
                <a:hlinkClick r:id="rId4"/>
              </a:rPr>
              <a:t>https://www.nature.com/articles/nsb0298-148.pdf</a:t>
            </a:r>
            <a:r>
              <a:rPr lang="en-US" dirty="0"/>
              <a:t> </a:t>
            </a:r>
            <a:endParaRPr lang="LID4096" dirty="0"/>
          </a:p>
        </p:txBody>
      </p:sp>
      <p:pic>
        <p:nvPicPr>
          <p:cNvPr id="8" name="Picture 7">
            <a:extLst>
              <a:ext uri="{FF2B5EF4-FFF2-40B4-BE49-F238E27FC236}">
                <a16:creationId xmlns:a16="http://schemas.microsoft.com/office/drawing/2014/main" id="{9834BFED-FBFD-4881-A139-E5EB6E095519}"/>
              </a:ext>
            </a:extLst>
          </p:cNvPr>
          <p:cNvPicPr>
            <a:picLocks noChangeAspect="1"/>
          </p:cNvPicPr>
          <p:nvPr/>
        </p:nvPicPr>
        <p:blipFill>
          <a:blip r:embed="rId5"/>
          <a:stretch>
            <a:fillRect/>
          </a:stretch>
        </p:blipFill>
        <p:spPr>
          <a:xfrm>
            <a:off x="7539256" y="0"/>
            <a:ext cx="4085788" cy="6858000"/>
          </a:xfrm>
          <a:prstGeom prst="rect">
            <a:avLst/>
          </a:prstGeom>
        </p:spPr>
      </p:pic>
    </p:spTree>
    <p:extLst>
      <p:ext uri="{BB962C8B-B14F-4D97-AF65-F5344CB8AC3E}">
        <p14:creationId xmlns:p14="http://schemas.microsoft.com/office/powerpoint/2010/main" val="1376638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7F91FE-8AB4-4DB0-8BD6-FB909BDE0B93}"/>
              </a:ext>
            </a:extLst>
          </p:cNvPr>
          <p:cNvSpPr txBox="1">
            <a:spLocks noChangeArrowheads="1"/>
          </p:cNvSpPr>
          <p:nvPr/>
        </p:nvSpPr>
        <p:spPr>
          <a:xfrm>
            <a:off x="1524000" y="2"/>
            <a:ext cx="9144000" cy="682387"/>
          </a:xfrm>
          <a:prstGeom prst="rect">
            <a:avLst/>
          </a:prstGeom>
          <a:solidFill>
            <a:schemeClr val="bg1"/>
          </a:solidFill>
        </p:spPr>
        <p:txBody>
          <a:bodyPr lIns="90487" tIns="44450" rIns="90487" bIns="4445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31850"/>
            <a:r>
              <a:rPr lang="en-GB" altLang="en-US" sz="3200" b="1" dirty="0"/>
              <a:t>Peptides and disordered proteins in solution</a:t>
            </a:r>
            <a:endParaRPr lang="en-GB" altLang="en-US" sz="3200" b="1" i="1" dirty="0"/>
          </a:p>
        </p:txBody>
      </p:sp>
      <p:pic>
        <p:nvPicPr>
          <p:cNvPr id="3" name="Picture 2">
            <a:extLst>
              <a:ext uri="{FF2B5EF4-FFF2-40B4-BE49-F238E27FC236}">
                <a16:creationId xmlns:a16="http://schemas.microsoft.com/office/drawing/2014/main" id="{D6F92246-0700-45D9-9BF4-1AC294BDA345}"/>
              </a:ext>
            </a:extLst>
          </p:cNvPr>
          <p:cNvPicPr>
            <a:picLocks noChangeAspect="1"/>
          </p:cNvPicPr>
          <p:nvPr/>
        </p:nvPicPr>
        <p:blipFill>
          <a:blip r:embed="rId2"/>
          <a:stretch>
            <a:fillRect/>
          </a:stretch>
        </p:blipFill>
        <p:spPr>
          <a:xfrm>
            <a:off x="959974" y="519755"/>
            <a:ext cx="7499299" cy="5865294"/>
          </a:xfrm>
          <a:prstGeom prst="rect">
            <a:avLst/>
          </a:prstGeom>
        </p:spPr>
      </p:pic>
      <p:sp>
        <p:nvSpPr>
          <p:cNvPr id="4" name="TextBox 3">
            <a:extLst>
              <a:ext uri="{FF2B5EF4-FFF2-40B4-BE49-F238E27FC236}">
                <a16:creationId xmlns:a16="http://schemas.microsoft.com/office/drawing/2014/main" id="{9CBA268E-61C7-4907-B83B-7EDB3F3C511A}"/>
              </a:ext>
            </a:extLst>
          </p:cNvPr>
          <p:cNvSpPr txBox="1"/>
          <p:nvPr/>
        </p:nvSpPr>
        <p:spPr>
          <a:xfrm>
            <a:off x="7832603" y="6488668"/>
            <a:ext cx="4417454" cy="369332"/>
          </a:xfrm>
          <a:prstGeom prst="rect">
            <a:avLst/>
          </a:prstGeom>
          <a:noFill/>
        </p:spPr>
        <p:txBody>
          <a:bodyPr wrap="square" rtlCol="0">
            <a:spAutoFit/>
          </a:bodyPr>
          <a:lstStyle/>
          <a:p>
            <a:pPr algn="r"/>
            <a:r>
              <a:rPr lang="en-US" b="1" dirty="0"/>
              <a:t>X. Kong, F. </a:t>
            </a:r>
            <a:r>
              <a:rPr lang="en-US" b="1" dirty="0" err="1"/>
              <a:t>Pojer</a:t>
            </a:r>
            <a:r>
              <a:rPr lang="en-US" b="1" dirty="0"/>
              <a:t>, C. </a:t>
            </a:r>
            <a:r>
              <a:rPr lang="en-US" b="1" dirty="0" err="1"/>
              <a:t>Heinis</a:t>
            </a:r>
            <a:endParaRPr lang="en-US" b="1" dirty="0"/>
          </a:p>
        </p:txBody>
      </p:sp>
      <p:sp>
        <p:nvSpPr>
          <p:cNvPr id="5" name="TextBox 4">
            <a:extLst>
              <a:ext uri="{FF2B5EF4-FFF2-40B4-BE49-F238E27FC236}">
                <a16:creationId xmlns:a16="http://schemas.microsoft.com/office/drawing/2014/main" id="{88F525DF-8E68-46F9-8BCD-10E100E9E55A}"/>
              </a:ext>
            </a:extLst>
          </p:cNvPr>
          <p:cNvSpPr txBox="1"/>
          <p:nvPr/>
        </p:nvSpPr>
        <p:spPr>
          <a:xfrm>
            <a:off x="9047101" y="4064000"/>
            <a:ext cx="1988457" cy="1754326"/>
          </a:xfrm>
          <a:prstGeom prst="rect">
            <a:avLst/>
          </a:prstGeom>
          <a:noFill/>
        </p:spPr>
        <p:txBody>
          <a:bodyPr wrap="square" rtlCol="0">
            <a:spAutoFit/>
          </a:bodyPr>
          <a:lstStyle/>
          <a:p>
            <a:pPr algn="ctr"/>
            <a:r>
              <a:rPr lang="en-US" dirty="0"/>
              <a:t>Even though peptide binds in a strongly helical conformation, it is very floppy in solution</a:t>
            </a:r>
            <a:endParaRPr lang="LID4096" dirty="0"/>
          </a:p>
        </p:txBody>
      </p:sp>
    </p:spTree>
    <p:extLst>
      <p:ext uri="{BB962C8B-B14F-4D97-AF65-F5344CB8AC3E}">
        <p14:creationId xmlns:p14="http://schemas.microsoft.com/office/powerpoint/2010/main" val="2959399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35E12-B4A4-4F3A-9209-6B54F2783C1E}"/>
              </a:ext>
            </a:extLst>
          </p:cNvPr>
          <p:cNvPicPr>
            <a:picLocks noChangeAspect="1"/>
          </p:cNvPicPr>
          <p:nvPr/>
        </p:nvPicPr>
        <p:blipFill>
          <a:blip r:embed="rId2"/>
          <a:stretch>
            <a:fillRect/>
          </a:stretch>
        </p:blipFill>
        <p:spPr>
          <a:xfrm>
            <a:off x="1524000" y="550828"/>
            <a:ext cx="3803196" cy="2169231"/>
          </a:xfrm>
          <a:prstGeom prst="rect">
            <a:avLst/>
          </a:prstGeom>
        </p:spPr>
      </p:pic>
      <p:sp>
        <p:nvSpPr>
          <p:cNvPr id="3" name="Rectangle 2">
            <a:extLst>
              <a:ext uri="{FF2B5EF4-FFF2-40B4-BE49-F238E27FC236}">
                <a16:creationId xmlns:a16="http://schemas.microsoft.com/office/drawing/2014/main" id="{AF2A47E7-FD2C-484C-BE91-6029DB07F1D2}"/>
              </a:ext>
            </a:extLst>
          </p:cNvPr>
          <p:cNvSpPr txBox="1">
            <a:spLocks noChangeArrowheads="1"/>
          </p:cNvSpPr>
          <p:nvPr/>
        </p:nvSpPr>
        <p:spPr>
          <a:xfrm>
            <a:off x="1524000" y="2"/>
            <a:ext cx="9144000" cy="682387"/>
          </a:xfrm>
          <a:prstGeom prst="rect">
            <a:avLst/>
          </a:prstGeom>
          <a:solidFill>
            <a:schemeClr val="bg1"/>
          </a:solidFill>
        </p:spPr>
        <p:txBody>
          <a:bodyPr lIns="90487" tIns="44450" rIns="90487" bIns="4445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31850"/>
            <a:r>
              <a:rPr lang="en-GB" altLang="en-US" sz="3200" b="1" dirty="0"/>
              <a:t>Peptides and disordered proteins in solution</a:t>
            </a:r>
            <a:endParaRPr lang="en-GB" altLang="en-US" sz="3200" b="1" i="1" dirty="0"/>
          </a:p>
        </p:txBody>
      </p:sp>
      <p:sp>
        <p:nvSpPr>
          <p:cNvPr id="5" name="TextBox 4">
            <a:extLst>
              <a:ext uri="{FF2B5EF4-FFF2-40B4-BE49-F238E27FC236}">
                <a16:creationId xmlns:a16="http://schemas.microsoft.com/office/drawing/2014/main" id="{AAAA8C24-3BB0-4FD6-9646-5964A3C9E56B}"/>
              </a:ext>
            </a:extLst>
          </p:cNvPr>
          <p:cNvSpPr txBox="1"/>
          <p:nvPr/>
        </p:nvSpPr>
        <p:spPr>
          <a:xfrm>
            <a:off x="5595258" y="696725"/>
            <a:ext cx="5148942" cy="2154436"/>
          </a:xfrm>
          <a:prstGeom prst="rect">
            <a:avLst/>
          </a:prstGeom>
          <a:noFill/>
        </p:spPr>
        <p:txBody>
          <a:bodyPr wrap="square" rtlCol="0">
            <a:spAutoFit/>
          </a:bodyPr>
          <a:lstStyle/>
          <a:p>
            <a:pPr algn="ctr"/>
            <a:r>
              <a:rPr lang="en-US" b="1" dirty="0"/>
              <a:t>Ice-binding peptide, cyclized through </a:t>
            </a:r>
            <a:r>
              <a:rPr lang="en-US" b="1" dirty="0" err="1"/>
              <a:t>Cys</a:t>
            </a:r>
            <a:endParaRPr lang="en-US" b="1" dirty="0"/>
          </a:p>
          <a:p>
            <a:endParaRPr lang="en-US" dirty="0"/>
          </a:p>
          <a:p>
            <a:pPr algn="ctr"/>
            <a:r>
              <a:rPr lang="en-US" dirty="0"/>
              <a:t>X</a:t>
            </a:r>
            <a:r>
              <a:rPr lang="en-US" b="1" u="sng" dirty="0"/>
              <a:t>CC</a:t>
            </a:r>
            <a:r>
              <a:rPr lang="en-US" dirty="0"/>
              <a:t>XXXXX</a:t>
            </a:r>
            <a:r>
              <a:rPr lang="en-US" b="1" u="sng" dirty="0"/>
              <a:t>C</a:t>
            </a:r>
            <a:r>
              <a:rPr lang="en-US" dirty="0"/>
              <a:t>XXXX</a:t>
            </a:r>
            <a:r>
              <a:rPr lang="en-US" b="1" u="sng" dirty="0"/>
              <a:t>C</a:t>
            </a:r>
            <a:r>
              <a:rPr lang="en-US" dirty="0"/>
              <a:t>XXXX</a:t>
            </a:r>
          </a:p>
          <a:p>
            <a:endParaRPr lang="en-US" sz="800" dirty="0"/>
          </a:p>
          <a:p>
            <a:r>
              <a:rPr lang="en-US" dirty="0"/>
              <a:t>Structure in solution? Esp. C-C bonding ?</a:t>
            </a:r>
          </a:p>
          <a:p>
            <a:endParaRPr lang="en-US" dirty="0"/>
          </a:p>
          <a:p>
            <a:r>
              <a:rPr lang="en-US" dirty="0"/>
              <a:t>High solubility </a:t>
            </a:r>
            <a:r>
              <a:rPr lang="en-US" dirty="0">
                <a:sym typeface="Wingdings" panose="05000000000000000000" pitchFamily="2" charset="2"/>
              </a:rPr>
              <a:t> natural abundance of </a:t>
            </a:r>
            <a:r>
              <a:rPr lang="en-US" baseline="30000" dirty="0">
                <a:sym typeface="Wingdings" panose="05000000000000000000" pitchFamily="2" charset="2"/>
              </a:rPr>
              <a:t>13</a:t>
            </a:r>
            <a:r>
              <a:rPr lang="en-US" dirty="0">
                <a:sym typeface="Wingdings" panose="05000000000000000000" pitchFamily="2" charset="2"/>
              </a:rPr>
              <a:t>C and </a:t>
            </a:r>
            <a:r>
              <a:rPr lang="en-US" baseline="30000" dirty="0">
                <a:sym typeface="Wingdings" panose="05000000000000000000" pitchFamily="2" charset="2"/>
              </a:rPr>
              <a:t>15</a:t>
            </a:r>
            <a:r>
              <a:rPr lang="en-US" dirty="0">
                <a:sym typeface="Wingdings" panose="05000000000000000000" pitchFamily="2" charset="2"/>
              </a:rPr>
              <a:t>N</a:t>
            </a:r>
          </a:p>
          <a:p>
            <a:r>
              <a:rPr lang="en-US" dirty="0">
                <a:sym typeface="Wingdings" panose="05000000000000000000" pitchFamily="2" charset="2"/>
              </a:rPr>
              <a:t>                                                                    (1% and 0.1%)</a:t>
            </a:r>
            <a:endParaRPr lang="LID4096" dirty="0"/>
          </a:p>
        </p:txBody>
      </p:sp>
      <p:pic>
        <p:nvPicPr>
          <p:cNvPr id="6" name="Picture 5">
            <a:extLst>
              <a:ext uri="{FF2B5EF4-FFF2-40B4-BE49-F238E27FC236}">
                <a16:creationId xmlns:a16="http://schemas.microsoft.com/office/drawing/2014/main" id="{D54BC84A-A2F6-4628-93E9-B9282855B371}"/>
              </a:ext>
            </a:extLst>
          </p:cNvPr>
          <p:cNvPicPr>
            <a:picLocks noChangeAspect="1"/>
          </p:cNvPicPr>
          <p:nvPr/>
        </p:nvPicPr>
        <p:blipFill>
          <a:blip r:embed="rId3"/>
          <a:stretch>
            <a:fillRect/>
          </a:stretch>
        </p:blipFill>
        <p:spPr>
          <a:xfrm>
            <a:off x="1524000" y="1065933"/>
            <a:ext cx="9144000" cy="5792067"/>
          </a:xfrm>
          <a:prstGeom prst="rect">
            <a:avLst/>
          </a:prstGeom>
        </p:spPr>
      </p:pic>
      <p:pic>
        <p:nvPicPr>
          <p:cNvPr id="7" name="Picture 6">
            <a:extLst>
              <a:ext uri="{FF2B5EF4-FFF2-40B4-BE49-F238E27FC236}">
                <a16:creationId xmlns:a16="http://schemas.microsoft.com/office/drawing/2014/main" id="{C569ABFF-5CEB-4AB3-AFE7-95A760F7D266}"/>
              </a:ext>
            </a:extLst>
          </p:cNvPr>
          <p:cNvPicPr>
            <a:picLocks noChangeAspect="1"/>
          </p:cNvPicPr>
          <p:nvPr/>
        </p:nvPicPr>
        <p:blipFill>
          <a:blip r:embed="rId4"/>
          <a:stretch>
            <a:fillRect/>
          </a:stretch>
        </p:blipFill>
        <p:spPr>
          <a:xfrm>
            <a:off x="3425599" y="0"/>
            <a:ext cx="7153275" cy="6858000"/>
          </a:xfrm>
          <a:prstGeom prst="rect">
            <a:avLst/>
          </a:prstGeom>
        </p:spPr>
      </p:pic>
      <p:pic>
        <p:nvPicPr>
          <p:cNvPr id="9" name="Picture 8">
            <a:extLst>
              <a:ext uri="{FF2B5EF4-FFF2-40B4-BE49-F238E27FC236}">
                <a16:creationId xmlns:a16="http://schemas.microsoft.com/office/drawing/2014/main" id="{347ED92C-BF87-44E9-9199-88FA401A34E7}"/>
              </a:ext>
            </a:extLst>
          </p:cNvPr>
          <p:cNvPicPr>
            <a:picLocks noChangeAspect="1"/>
          </p:cNvPicPr>
          <p:nvPr/>
        </p:nvPicPr>
        <p:blipFill>
          <a:blip r:embed="rId5"/>
          <a:stretch>
            <a:fillRect/>
          </a:stretch>
        </p:blipFill>
        <p:spPr>
          <a:xfrm>
            <a:off x="3535137" y="550826"/>
            <a:ext cx="4120243" cy="3053050"/>
          </a:xfrm>
          <a:prstGeom prst="rect">
            <a:avLst/>
          </a:prstGeom>
        </p:spPr>
      </p:pic>
      <p:pic>
        <p:nvPicPr>
          <p:cNvPr id="8" name="Picture 7">
            <a:extLst>
              <a:ext uri="{FF2B5EF4-FFF2-40B4-BE49-F238E27FC236}">
                <a16:creationId xmlns:a16="http://schemas.microsoft.com/office/drawing/2014/main" id="{C2AEE998-B917-4DBB-9D8E-374F15E0F7F7}"/>
              </a:ext>
            </a:extLst>
          </p:cNvPr>
          <p:cNvPicPr>
            <a:picLocks noChangeAspect="1"/>
          </p:cNvPicPr>
          <p:nvPr/>
        </p:nvPicPr>
        <p:blipFill>
          <a:blip r:embed="rId6"/>
          <a:stretch>
            <a:fillRect/>
          </a:stretch>
        </p:blipFill>
        <p:spPr>
          <a:xfrm>
            <a:off x="1613128" y="1294790"/>
            <a:ext cx="4482873" cy="4343056"/>
          </a:xfrm>
          <a:prstGeom prst="rect">
            <a:avLst/>
          </a:prstGeom>
        </p:spPr>
      </p:pic>
      <p:pic>
        <p:nvPicPr>
          <p:cNvPr id="10" name="Picture 9">
            <a:extLst>
              <a:ext uri="{FF2B5EF4-FFF2-40B4-BE49-F238E27FC236}">
                <a16:creationId xmlns:a16="http://schemas.microsoft.com/office/drawing/2014/main" id="{20F9B510-64C7-49FB-A7F0-84BBC1450E7A}"/>
              </a:ext>
            </a:extLst>
          </p:cNvPr>
          <p:cNvPicPr>
            <a:picLocks noChangeAspect="1"/>
          </p:cNvPicPr>
          <p:nvPr/>
        </p:nvPicPr>
        <p:blipFill>
          <a:blip r:embed="rId7"/>
          <a:stretch>
            <a:fillRect/>
          </a:stretch>
        </p:blipFill>
        <p:spPr>
          <a:xfrm>
            <a:off x="6083415" y="1294789"/>
            <a:ext cx="4482873" cy="4235616"/>
          </a:xfrm>
          <a:prstGeom prst="rect">
            <a:avLst/>
          </a:prstGeom>
        </p:spPr>
      </p:pic>
      <p:sp>
        <p:nvSpPr>
          <p:cNvPr id="11" name="TextBox 10">
            <a:extLst>
              <a:ext uri="{FF2B5EF4-FFF2-40B4-BE49-F238E27FC236}">
                <a16:creationId xmlns:a16="http://schemas.microsoft.com/office/drawing/2014/main" id="{C135871E-323C-456B-83AB-292487C7AD23}"/>
              </a:ext>
            </a:extLst>
          </p:cNvPr>
          <p:cNvSpPr txBox="1"/>
          <p:nvPr/>
        </p:nvSpPr>
        <p:spPr>
          <a:xfrm>
            <a:off x="6250546" y="6488668"/>
            <a:ext cx="4417454" cy="369332"/>
          </a:xfrm>
          <a:prstGeom prst="rect">
            <a:avLst/>
          </a:prstGeom>
          <a:noFill/>
        </p:spPr>
        <p:txBody>
          <a:bodyPr wrap="square" rtlCol="0">
            <a:spAutoFit/>
          </a:bodyPr>
          <a:lstStyle/>
          <a:p>
            <a:pPr algn="r"/>
            <a:r>
              <a:rPr lang="en-US" b="1" dirty="0"/>
              <a:t>C. Stevens, H.-A. </a:t>
            </a:r>
            <a:r>
              <a:rPr lang="en-US" b="1" dirty="0" err="1"/>
              <a:t>Klok</a:t>
            </a:r>
            <a:endParaRPr lang="en-US" b="1" dirty="0"/>
          </a:p>
        </p:txBody>
      </p:sp>
    </p:spTree>
    <p:extLst>
      <p:ext uri="{BB962C8B-B14F-4D97-AF65-F5344CB8AC3E}">
        <p14:creationId xmlns:p14="http://schemas.microsoft.com/office/powerpoint/2010/main" val="31631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http://structbio.vanderbilt.edu/nmr/facility/Renovation_2010_11/900_2012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19AA413A-A9BB-47E2-91BE-7F823ABD13EF}"/>
              </a:ext>
            </a:extLst>
          </p:cNvPr>
          <p:cNvGrpSpPr>
            <a:grpSpLocks/>
          </p:cNvGrpSpPr>
          <p:nvPr/>
        </p:nvGrpSpPr>
        <p:grpSpPr bwMode="auto">
          <a:xfrm>
            <a:off x="10987007" y="5825149"/>
            <a:ext cx="1204993" cy="1032851"/>
            <a:chOff x="1018" y="1465"/>
            <a:chExt cx="1344" cy="1152"/>
          </a:xfrm>
        </p:grpSpPr>
        <p:sp>
          <p:nvSpPr>
            <p:cNvPr id="4" name="AutoShape 5">
              <a:extLst>
                <a:ext uri="{FF2B5EF4-FFF2-40B4-BE49-F238E27FC236}">
                  <a16:creationId xmlns:a16="http://schemas.microsoft.com/office/drawing/2014/main" id="{D878B552-2703-4F3D-AECD-4B2A6540721C}"/>
                </a:ext>
              </a:extLst>
            </p:cNvPr>
            <p:cNvSpPr>
              <a:spLocks noChangeArrowheads="1"/>
            </p:cNvSpPr>
            <p:nvPr/>
          </p:nvSpPr>
          <p:spPr bwMode="auto">
            <a:xfrm>
              <a:off x="1018" y="1465"/>
              <a:ext cx="1344" cy="1152"/>
            </a:xfrm>
            <a:prstGeom prst="can">
              <a:avLst>
                <a:gd name="adj" fmla="val 25000"/>
              </a:avLst>
            </a:prstGeom>
            <a:solidFill>
              <a:srgbClr val="CCFFFF">
                <a:alpha val="50195"/>
              </a:srgbClr>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5" name="Line 6">
              <a:extLst>
                <a:ext uri="{FF2B5EF4-FFF2-40B4-BE49-F238E27FC236}">
                  <a16:creationId xmlns:a16="http://schemas.microsoft.com/office/drawing/2014/main" id="{483A7CAD-5F71-4688-AB0D-B652BB2398B5}"/>
                </a:ext>
              </a:extLst>
            </p:cNvPr>
            <p:cNvSpPr>
              <a:spLocks noChangeShapeType="1"/>
            </p:cNvSpPr>
            <p:nvPr/>
          </p:nvSpPr>
          <p:spPr bwMode="auto">
            <a:xfrm flipV="1">
              <a:off x="1488" y="1920"/>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7">
              <a:extLst>
                <a:ext uri="{FF2B5EF4-FFF2-40B4-BE49-F238E27FC236}">
                  <a16:creationId xmlns:a16="http://schemas.microsoft.com/office/drawing/2014/main" id="{161888E4-B178-4596-9B14-D887CC12B994}"/>
                </a:ext>
              </a:extLst>
            </p:cNvPr>
            <p:cNvSpPr>
              <a:spLocks noChangeShapeType="1"/>
            </p:cNvSpPr>
            <p:nvPr/>
          </p:nvSpPr>
          <p:spPr bwMode="auto">
            <a:xfrm flipH="1" flipV="1">
              <a:off x="1690" y="2089"/>
              <a:ext cx="9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8">
              <a:extLst>
                <a:ext uri="{FF2B5EF4-FFF2-40B4-BE49-F238E27FC236}">
                  <a16:creationId xmlns:a16="http://schemas.microsoft.com/office/drawing/2014/main" id="{2EBF65D2-B672-45CB-9022-E048257D823A}"/>
                </a:ext>
              </a:extLst>
            </p:cNvPr>
            <p:cNvSpPr>
              <a:spLocks noChangeShapeType="1"/>
            </p:cNvSpPr>
            <p:nvPr/>
          </p:nvSpPr>
          <p:spPr bwMode="auto">
            <a:xfrm flipV="1">
              <a:off x="1546" y="2185"/>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9">
              <a:extLst>
                <a:ext uri="{FF2B5EF4-FFF2-40B4-BE49-F238E27FC236}">
                  <a16:creationId xmlns:a16="http://schemas.microsoft.com/office/drawing/2014/main" id="{2D2AFBC4-F94E-4DB1-8BB0-ADA4DBED169C}"/>
                </a:ext>
              </a:extLst>
            </p:cNvPr>
            <p:cNvSpPr>
              <a:spLocks noChangeShapeType="1"/>
            </p:cNvSpPr>
            <p:nvPr/>
          </p:nvSpPr>
          <p:spPr bwMode="auto">
            <a:xfrm flipH="1">
              <a:off x="1882" y="1849"/>
              <a:ext cx="14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0">
              <a:extLst>
                <a:ext uri="{FF2B5EF4-FFF2-40B4-BE49-F238E27FC236}">
                  <a16:creationId xmlns:a16="http://schemas.microsoft.com/office/drawing/2014/main" id="{8211A923-B727-4AB6-9222-0A9622883A6F}"/>
                </a:ext>
              </a:extLst>
            </p:cNvPr>
            <p:cNvSpPr>
              <a:spLocks noChangeShapeType="1"/>
            </p:cNvSpPr>
            <p:nvPr/>
          </p:nvSpPr>
          <p:spPr bwMode="auto">
            <a:xfrm>
              <a:off x="1978" y="2137"/>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1">
              <a:extLst>
                <a:ext uri="{FF2B5EF4-FFF2-40B4-BE49-F238E27FC236}">
                  <a16:creationId xmlns:a16="http://schemas.microsoft.com/office/drawing/2014/main" id="{8C7D9125-5BA9-4EB4-B483-E708A7DF93E0}"/>
                </a:ext>
              </a:extLst>
            </p:cNvPr>
            <p:cNvSpPr>
              <a:spLocks noChangeShapeType="1"/>
            </p:cNvSpPr>
            <p:nvPr/>
          </p:nvSpPr>
          <p:spPr bwMode="auto">
            <a:xfrm>
              <a:off x="1546" y="1705"/>
              <a:ext cx="19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2">
              <a:extLst>
                <a:ext uri="{FF2B5EF4-FFF2-40B4-BE49-F238E27FC236}">
                  <a16:creationId xmlns:a16="http://schemas.microsoft.com/office/drawing/2014/main" id="{685DA6D3-DCA7-4306-8CEC-27491C11BE7B}"/>
                </a:ext>
              </a:extLst>
            </p:cNvPr>
            <p:cNvSpPr>
              <a:spLocks noChangeShapeType="1"/>
            </p:cNvSpPr>
            <p:nvPr/>
          </p:nvSpPr>
          <p:spPr bwMode="auto">
            <a:xfrm flipH="1" flipV="1">
              <a:off x="1104" y="2256"/>
              <a:ext cx="9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3">
              <a:extLst>
                <a:ext uri="{FF2B5EF4-FFF2-40B4-BE49-F238E27FC236}">
                  <a16:creationId xmlns:a16="http://schemas.microsoft.com/office/drawing/2014/main" id="{28C9FCC4-7319-481F-A4F0-1F0FD491BA41}"/>
                </a:ext>
              </a:extLst>
            </p:cNvPr>
            <p:cNvSpPr>
              <a:spLocks noChangeShapeType="1"/>
            </p:cNvSpPr>
            <p:nvPr/>
          </p:nvSpPr>
          <p:spPr bwMode="auto">
            <a:xfrm flipH="1">
              <a:off x="1738" y="2329"/>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4">
              <a:extLst>
                <a:ext uri="{FF2B5EF4-FFF2-40B4-BE49-F238E27FC236}">
                  <a16:creationId xmlns:a16="http://schemas.microsoft.com/office/drawing/2014/main" id="{75C8B741-0942-4A17-AA79-B72AB17AC6BD}"/>
                </a:ext>
              </a:extLst>
            </p:cNvPr>
            <p:cNvSpPr>
              <a:spLocks noChangeShapeType="1"/>
            </p:cNvSpPr>
            <p:nvPr/>
          </p:nvSpPr>
          <p:spPr bwMode="auto">
            <a:xfrm flipH="1" flipV="1">
              <a:off x="2170" y="1897"/>
              <a:ext cx="48"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5">
              <a:extLst>
                <a:ext uri="{FF2B5EF4-FFF2-40B4-BE49-F238E27FC236}">
                  <a16:creationId xmlns:a16="http://schemas.microsoft.com/office/drawing/2014/main" id="{A17D34D2-22A1-4AA6-9DC5-C5721F678275}"/>
                </a:ext>
              </a:extLst>
            </p:cNvPr>
            <p:cNvSpPr>
              <a:spLocks noChangeShapeType="1"/>
            </p:cNvSpPr>
            <p:nvPr/>
          </p:nvSpPr>
          <p:spPr bwMode="auto">
            <a:xfrm>
              <a:off x="1354" y="1801"/>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6">
              <a:extLst>
                <a:ext uri="{FF2B5EF4-FFF2-40B4-BE49-F238E27FC236}">
                  <a16:creationId xmlns:a16="http://schemas.microsoft.com/office/drawing/2014/main" id="{6528AE28-F000-44F8-B81E-C725B6A099D7}"/>
                </a:ext>
              </a:extLst>
            </p:cNvPr>
            <p:cNvSpPr>
              <a:spLocks noChangeShapeType="1"/>
            </p:cNvSpPr>
            <p:nvPr/>
          </p:nvSpPr>
          <p:spPr bwMode="auto">
            <a:xfrm flipH="1">
              <a:off x="1152" y="1584"/>
              <a:ext cx="134" cy="2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7">
              <a:extLst>
                <a:ext uri="{FF2B5EF4-FFF2-40B4-BE49-F238E27FC236}">
                  <a16:creationId xmlns:a16="http://schemas.microsoft.com/office/drawing/2014/main" id="{119DE458-E796-42A2-84F0-71582B457D40}"/>
                </a:ext>
              </a:extLst>
            </p:cNvPr>
            <p:cNvSpPr>
              <a:spLocks noChangeShapeType="1"/>
            </p:cNvSpPr>
            <p:nvPr/>
          </p:nvSpPr>
          <p:spPr bwMode="auto">
            <a:xfrm flipH="1" flipV="1">
              <a:off x="2218" y="2185"/>
              <a:ext cx="4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8">
              <a:extLst>
                <a:ext uri="{FF2B5EF4-FFF2-40B4-BE49-F238E27FC236}">
                  <a16:creationId xmlns:a16="http://schemas.microsoft.com/office/drawing/2014/main" id="{2C578B5D-EDF8-4313-9962-4A0EB19F9D7D}"/>
                </a:ext>
              </a:extLst>
            </p:cNvPr>
            <p:cNvSpPr>
              <a:spLocks noChangeShapeType="1"/>
            </p:cNvSpPr>
            <p:nvPr/>
          </p:nvSpPr>
          <p:spPr bwMode="auto">
            <a:xfrm flipH="1">
              <a:off x="1834" y="1561"/>
              <a:ext cx="4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9">
              <a:extLst>
                <a:ext uri="{FF2B5EF4-FFF2-40B4-BE49-F238E27FC236}">
                  <a16:creationId xmlns:a16="http://schemas.microsoft.com/office/drawing/2014/main" id="{93B9A78A-CE93-4C35-94B8-DC80711F1D27}"/>
                </a:ext>
              </a:extLst>
            </p:cNvPr>
            <p:cNvSpPr>
              <a:spLocks noChangeShapeType="1"/>
            </p:cNvSpPr>
            <p:nvPr/>
          </p:nvSpPr>
          <p:spPr bwMode="auto">
            <a:xfrm flipV="1">
              <a:off x="1296" y="2208"/>
              <a:ext cx="9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20">
              <a:extLst>
                <a:ext uri="{FF2B5EF4-FFF2-40B4-BE49-F238E27FC236}">
                  <a16:creationId xmlns:a16="http://schemas.microsoft.com/office/drawing/2014/main" id="{D5E0B5C4-8523-4480-9857-C3044A9FC5AB}"/>
                </a:ext>
              </a:extLst>
            </p:cNvPr>
            <p:cNvSpPr>
              <a:spLocks noChangeShapeType="1"/>
            </p:cNvSpPr>
            <p:nvPr/>
          </p:nvSpPr>
          <p:spPr bwMode="auto">
            <a:xfrm flipV="1">
              <a:off x="1104" y="1872"/>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1">
              <a:extLst>
                <a:ext uri="{FF2B5EF4-FFF2-40B4-BE49-F238E27FC236}">
                  <a16:creationId xmlns:a16="http://schemas.microsoft.com/office/drawing/2014/main" id="{CDF54325-E2A4-4890-9335-9246DF28540A}"/>
                </a:ext>
              </a:extLst>
            </p:cNvPr>
            <p:cNvSpPr>
              <a:spLocks noChangeShapeType="1"/>
            </p:cNvSpPr>
            <p:nvPr/>
          </p:nvSpPr>
          <p:spPr bwMode="auto">
            <a:xfrm>
              <a:off x="2112" y="1584"/>
              <a:ext cx="144"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AutoShape 23">
            <a:extLst>
              <a:ext uri="{FF2B5EF4-FFF2-40B4-BE49-F238E27FC236}">
                <a16:creationId xmlns:a16="http://schemas.microsoft.com/office/drawing/2014/main" id="{568F802F-2933-412F-9747-EC5525DAC491}"/>
              </a:ext>
            </a:extLst>
          </p:cNvPr>
          <p:cNvSpPr>
            <a:spLocks noChangeArrowheads="1"/>
          </p:cNvSpPr>
          <p:nvPr/>
        </p:nvSpPr>
        <p:spPr bwMode="auto">
          <a:xfrm>
            <a:off x="7514982" y="2808643"/>
            <a:ext cx="685800" cy="1600200"/>
          </a:xfrm>
          <a:prstGeom prst="upArrow">
            <a:avLst>
              <a:gd name="adj1" fmla="val 50000"/>
              <a:gd name="adj2" fmla="val 58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23" name="Text Box 24">
            <a:extLst>
              <a:ext uri="{FF2B5EF4-FFF2-40B4-BE49-F238E27FC236}">
                <a16:creationId xmlns:a16="http://schemas.microsoft.com/office/drawing/2014/main" id="{C7600CBB-F991-4A5A-83D1-DA9962989CAF}"/>
              </a:ext>
            </a:extLst>
          </p:cNvPr>
          <p:cNvSpPr txBox="1">
            <a:spLocks noChangeArrowheads="1"/>
          </p:cNvSpPr>
          <p:nvPr/>
        </p:nvSpPr>
        <p:spPr bwMode="auto">
          <a:xfrm>
            <a:off x="7979326" y="3530956"/>
            <a:ext cx="442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dirty="0">
                <a:solidFill>
                  <a:srgbClr val="000066"/>
                </a:solidFill>
                <a:latin typeface="Arial" charset="0"/>
              </a:rPr>
              <a:t>B</a:t>
            </a:r>
            <a:r>
              <a:rPr lang="en-US" altLang="en-US" sz="1800" b="1" baseline="-25000" dirty="0">
                <a:solidFill>
                  <a:srgbClr val="000066"/>
                </a:solidFill>
                <a:latin typeface="Arial" charset="0"/>
              </a:rPr>
              <a:t>o</a:t>
            </a:r>
          </a:p>
        </p:txBody>
      </p:sp>
      <p:grpSp>
        <p:nvGrpSpPr>
          <p:cNvPr id="2" name="Group 1">
            <a:extLst>
              <a:ext uri="{FF2B5EF4-FFF2-40B4-BE49-F238E27FC236}">
                <a16:creationId xmlns:a16="http://schemas.microsoft.com/office/drawing/2014/main" id="{D27C5AB5-2542-425A-9245-4EE50EDE8B5F}"/>
              </a:ext>
            </a:extLst>
          </p:cNvPr>
          <p:cNvGrpSpPr/>
          <p:nvPr/>
        </p:nvGrpSpPr>
        <p:grpSpPr>
          <a:xfrm>
            <a:off x="8663720" y="3197886"/>
            <a:ext cx="1204993" cy="1032851"/>
            <a:chOff x="312426" y="2732443"/>
            <a:chExt cx="2133600" cy="1828800"/>
          </a:xfrm>
        </p:grpSpPr>
        <p:sp>
          <p:nvSpPr>
            <p:cNvPr id="24" name="AutoShape 25">
              <a:extLst>
                <a:ext uri="{FF2B5EF4-FFF2-40B4-BE49-F238E27FC236}">
                  <a16:creationId xmlns:a16="http://schemas.microsoft.com/office/drawing/2014/main" id="{506D898F-7E83-494A-A02B-AAE94EC2D33F}"/>
                </a:ext>
              </a:extLst>
            </p:cNvPr>
            <p:cNvSpPr>
              <a:spLocks noChangeArrowheads="1"/>
            </p:cNvSpPr>
            <p:nvPr/>
          </p:nvSpPr>
          <p:spPr bwMode="auto">
            <a:xfrm>
              <a:off x="312426" y="2732443"/>
              <a:ext cx="2133600" cy="1828800"/>
            </a:xfrm>
            <a:prstGeom prst="can">
              <a:avLst>
                <a:gd name="adj" fmla="val 25000"/>
              </a:avLst>
            </a:prstGeom>
            <a:solidFill>
              <a:srgbClr val="CCFFFF">
                <a:alpha val="50195"/>
              </a:srgbClr>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a:p>
          </p:txBody>
        </p:sp>
        <p:sp>
          <p:nvSpPr>
            <p:cNvPr id="25" name="Line 26">
              <a:extLst>
                <a:ext uri="{FF2B5EF4-FFF2-40B4-BE49-F238E27FC236}">
                  <a16:creationId xmlns:a16="http://schemas.microsoft.com/office/drawing/2014/main" id="{C617A4B6-9C4A-4431-9625-D921BC5604E6}"/>
                </a:ext>
              </a:extLst>
            </p:cNvPr>
            <p:cNvSpPr>
              <a:spLocks noChangeShapeType="1"/>
            </p:cNvSpPr>
            <p:nvPr/>
          </p:nvSpPr>
          <p:spPr bwMode="auto">
            <a:xfrm flipV="1">
              <a:off x="541026" y="38754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7">
              <a:extLst>
                <a:ext uri="{FF2B5EF4-FFF2-40B4-BE49-F238E27FC236}">
                  <a16:creationId xmlns:a16="http://schemas.microsoft.com/office/drawing/2014/main" id="{25B21FA2-9A3C-47CD-8644-4F15F4F658C6}"/>
                </a:ext>
              </a:extLst>
            </p:cNvPr>
            <p:cNvSpPr>
              <a:spLocks noChangeShapeType="1"/>
            </p:cNvSpPr>
            <p:nvPr/>
          </p:nvSpPr>
          <p:spPr bwMode="auto">
            <a:xfrm>
              <a:off x="769626" y="34944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8">
              <a:extLst>
                <a:ext uri="{FF2B5EF4-FFF2-40B4-BE49-F238E27FC236}">
                  <a16:creationId xmlns:a16="http://schemas.microsoft.com/office/drawing/2014/main" id="{B9FAE2E2-1794-4AE1-946B-00468A4876BF}"/>
                </a:ext>
              </a:extLst>
            </p:cNvPr>
            <p:cNvSpPr>
              <a:spLocks noChangeShapeType="1"/>
            </p:cNvSpPr>
            <p:nvPr/>
          </p:nvSpPr>
          <p:spPr bwMode="auto">
            <a:xfrm flipV="1">
              <a:off x="1074426" y="37230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9">
              <a:extLst>
                <a:ext uri="{FF2B5EF4-FFF2-40B4-BE49-F238E27FC236}">
                  <a16:creationId xmlns:a16="http://schemas.microsoft.com/office/drawing/2014/main" id="{E47E41ED-1358-4683-BB15-0D5BFF4A9B7E}"/>
                </a:ext>
              </a:extLst>
            </p:cNvPr>
            <p:cNvSpPr>
              <a:spLocks noChangeShapeType="1"/>
            </p:cNvSpPr>
            <p:nvPr/>
          </p:nvSpPr>
          <p:spPr bwMode="auto">
            <a:xfrm>
              <a:off x="617226" y="31896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30">
              <a:extLst>
                <a:ext uri="{FF2B5EF4-FFF2-40B4-BE49-F238E27FC236}">
                  <a16:creationId xmlns:a16="http://schemas.microsoft.com/office/drawing/2014/main" id="{AEC3FF33-D67E-4483-A3DA-33E3363B2AF9}"/>
                </a:ext>
              </a:extLst>
            </p:cNvPr>
            <p:cNvSpPr>
              <a:spLocks noChangeShapeType="1"/>
            </p:cNvSpPr>
            <p:nvPr/>
          </p:nvSpPr>
          <p:spPr bwMode="auto">
            <a:xfrm flipV="1">
              <a:off x="922026" y="32658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31">
              <a:extLst>
                <a:ext uri="{FF2B5EF4-FFF2-40B4-BE49-F238E27FC236}">
                  <a16:creationId xmlns:a16="http://schemas.microsoft.com/office/drawing/2014/main" id="{DE901A90-A478-43A8-A61A-A2D289EC5A65}"/>
                </a:ext>
              </a:extLst>
            </p:cNvPr>
            <p:cNvSpPr>
              <a:spLocks noChangeShapeType="1"/>
            </p:cNvSpPr>
            <p:nvPr/>
          </p:nvSpPr>
          <p:spPr bwMode="auto">
            <a:xfrm>
              <a:off x="1379226" y="39516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2">
              <a:extLst>
                <a:ext uri="{FF2B5EF4-FFF2-40B4-BE49-F238E27FC236}">
                  <a16:creationId xmlns:a16="http://schemas.microsoft.com/office/drawing/2014/main" id="{ECC19F33-A629-452F-BE8F-E634AE3D105C}"/>
                </a:ext>
              </a:extLst>
            </p:cNvPr>
            <p:cNvSpPr>
              <a:spLocks noChangeShapeType="1"/>
            </p:cNvSpPr>
            <p:nvPr/>
          </p:nvSpPr>
          <p:spPr bwMode="auto">
            <a:xfrm flipV="1">
              <a:off x="1226826" y="29610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33">
              <a:extLst>
                <a:ext uri="{FF2B5EF4-FFF2-40B4-BE49-F238E27FC236}">
                  <a16:creationId xmlns:a16="http://schemas.microsoft.com/office/drawing/2014/main" id="{53CAC4F7-84C5-457B-9A69-1ADE450DD4DD}"/>
                </a:ext>
              </a:extLst>
            </p:cNvPr>
            <p:cNvSpPr>
              <a:spLocks noChangeShapeType="1"/>
            </p:cNvSpPr>
            <p:nvPr/>
          </p:nvSpPr>
          <p:spPr bwMode="auto">
            <a:xfrm>
              <a:off x="1760226" y="41040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34">
              <a:extLst>
                <a:ext uri="{FF2B5EF4-FFF2-40B4-BE49-F238E27FC236}">
                  <a16:creationId xmlns:a16="http://schemas.microsoft.com/office/drawing/2014/main" id="{98D1D52A-0C46-4614-B422-1F1C6275C602}"/>
                </a:ext>
              </a:extLst>
            </p:cNvPr>
            <p:cNvSpPr>
              <a:spLocks noChangeShapeType="1"/>
            </p:cNvSpPr>
            <p:nvPr/>
          </p:nvSpPr>
          <p:spPr bwMode="auto">
            <a:xfrm flipV="1">
              <a:off x="1607826" y="36468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35">
              <a:extLst>
                <a:ext uri="{FF2B5EF4-FFF2-40B4-BE49-F238E27FC236}">
                  <a16:creationId xmlns:a16="http://schemas.microsoft.com/office/drawing/2014/main" id="{3F2BA926-794B-497C-9CE5-89BABFF9A798}"/>
                </a:ext>
              </a:extLst>
            </p:cNvPr>
            <p:cNvSpPr>
              <a:spLocks noChangeShapeType="1"/>
            </p:cNvSpPr>
            <p:nvPr/>
          </p:nvSpPr>
          <p:spPr bwMode="auto">
            <a:xfrm flipV="1">
              <a:off x="922026" y="39516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36">
              <a:extLst>
                <a:ext uri="{FF2B5EF4-FFF2-40B4-BE49-F238E27FC236}">
                  <a16:creationId xmlns:a16="http://schemas.microsoft.com/office/drawing/2014/main" id="{1E8D5AF7-D99F-4BC3-8B3E-FE3DBF5CEABA}"/>
                </a:ext>
              </a:extLst>
            </p:cNvPr>
            <p:cNvSpPr>
              <a:spLocks noChangeShapeType="1"/>
            </p:cNvSpPr>
            <p:nvPr/>
          </p:nvSpPr>
          <p:spPr bwMode="auto">
            <a:xfrm flipV="1">
              <a:off x="1988826" y="38754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37">
              <a:extLst>
                <a:ext uri="{FF2B5EF4-FFF2-40B4-BE49-F238E27FC236}">
                  <a16:creationId xmlns:a16="http://schemas.microsoft.com/office/drawing/2014/main" id="{9CCA7D3F-04D5-49E5-A34F-B2079D0D743A}"/>
                </a:ext>
              </a:extLst>
            </p:cNvPr>
            <p:cNvSpPr>
              <a:spLocks noChangeShapeType="1"/>
            </p:cNvSpPr>
            <p:nvPr/>
          </p:nvSpPr>
          <p:spPr bwMode="auto">
            <a:xfrm flipV="1">
              <a:off x="1912626" y="32658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38">
              <a:extLst>
                <a:ext uri="{FF2B5EF4-FFF2-40B4-BE49-F238E27FC236}">
                  <a16:creationId xmlns:a16="http://schemas.microsoft.com/office/drawing/2014/main" id="{E73F6DB9-D5E2-4092-BDC5-3FB9467EAD73}"/>
                </a:ext>
              </a:extLst>
            </p:cNvPr>
            <p:cNvSpPr>
              <a:spLocks noChangeShapeType="1"/>
            </p:cNvSpPr>
            <p:nvPr/>
          </p:nvSpPr>
          <p:spPr bwMode="auto">
            <a:xfrm>
              <a:off x="1455426" y="32658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39">
              <a:extLst>
                <a:ext uri="{FF2B5EF4-FFF2-40B4-BE49-F238E27FC236}">
                  <a16:creationId xmlns:a16="http://schemas.microsoft.com/office/drawing/2014/main" id="{3BC4B121-5A97-49EE-88F1-AC08C64ECCAA}"/>
                </a:ext>
              </a:extLst>
            </p:cNvPr>
            <p:cNvSpPr>
              <a:spLocks noChangeShapeType="1"/>
            </p:cNvSpPr>
            <p:nvPr/>
          </p:nvSpPr>
          <p:spPr bwMode="auto">
            <a:xfrm>
              <a:off x="2217426" y="3265843"/>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40">
              <a:extLst>
                <a:ext uri="{FF2B5EF4-FFF2-40B4-BE49-F238E27FC236}">
                  <a16:creationId xmlns:a16="http://schemas.microsoft.com/office/drawing/2014/main" id="{746AF746-4CC9-453B-B784-4D02954DF5E8}"/>
                </a:ext>
              </a:extLst>
            </p:cNvPr>
            <p:cNvSpPr>
              <a:spLocks noChangeShapeType="1"/>
            </p:cNvSpPr>
            <p:nvPr/>
          </p:nvSpPr>
          <p:spPr bwMode="auto">
            <a:xfrm flipV="1">
              <a:off x="1684026" y="29610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41">
              <a:extLst>
                <a:ext uri="{FF2B5EF4-FFF2-40B4-BE49-F238E27FC236}">
                  <a16:creationId xmlns:a16="http://schemas.microsoft.com/office/drawing/2014/main" id="{4BB9C22D-7999-494B-AA43-BDB330CD7B2F}"/>
                </a:ext>
              </a:extLst>
            </p:cNvPr>
            <p:cNvSpPr>
              <a:spLocks noChangeShapeType="1"/>
            </p:cNvSpPr>
            <p:nvPr/>
          </p:nvSpPr>
          <p:spPr bwMode="auto">
            <a:xfrm flipV="1">
              <a:off x="2293626" y="379924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2" name="Picture 4" descr="AVANCE User&amp;amp;#39;s Guide. 1D Carbon spectrum. One-Pulse Experiment without  &amp;amp;lt;sup&amp;amp;gt;1&amp;amp;lt;/sup&amp;amp;gt;H Decoupling">
            <a:extLst>
              <a:ext uri="{FF2B5EF4-FFF2-40B4-BE49-F238E27FC236}">
                <a16:creationId xmlns:a16="http://schemas.microsoft.com/office/drawing/2014/main" id="{9EF62EBC-892C-43E1-984B-326813EC8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2"/>
          <a:stretch/>
        </p:blipFill>
        <p:spPr bwMode="auto">
          <a:xfrm>
            <a:off x="93198" y="4304206"/>
            <a:ext cx="2847213" cy="141922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913E01A6-DAA3-495F-B622-861A489295D5}"/>
              </a:ext>
            </a:extLst>
          </p:cNvPr>
          <p:cNvSpPr/>
          <p:nvPr/>
        </p:nvSpPr>
        <p:spPr>
          <a:xfrm>
            <a:off x="0" y="0"/>
            <a:ext cx="1865832" cy="492443"/>
          </a:xfrm>
          <a:prstGeom prst="rect">
            <a:avLst/>
          </a:prstGeom>
        </p:spPr>
        <p:txBody>
          <a:bodyPr wrap="none">
            <a:spAutoFit/>
          </a:bodyPr>
          <a:lstStyle/>
          <a:p>
            <a:r>
              <a:rPr lang="en-US" sz="2600" b="1" i="1" dirty="0"/>
              <a:t>Recap 1 of 4</a:t>
            </a:r>
            <a:endParaRPr lang="LID4096" sz="2600" i="1" dirty="0"/>
          </a:p>
        </p:txBody>
      </p:sp>
      <p:sp>
        <p:nvSpPr>
          <p:cNvPr id="43" name="Rectangle 4">
            <a:extLst>
              <a:ext uri="{FF2B5EF4-FFF2-40B4-BE49-F238E27FC236}">
                <a16:creationId xmlns:a16="http://schemas.microsoft.com/office/drawing/2014/main" id="{BBCA3430-3EE3-460B-8D2D-FAD30825DB02}"/>
              </a:ext>
            </a:extLst>
          </p:cNvPr>
          <p:cNvSpPr>
            <a:spLocks noChangeArrowheads="1"/>
          </p:cNvSpPr>
          <p:nvPr/>
        </p:nvSpPr>
        <p:spPr bwMode="auto">
          <a:xfrm>
            <a:off x="380271" y="3400668"/>
            <a:ext cx="2332411" cy="4924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 altLang="en-US" sz="2600" b="1" baseline="30000" dirty="0">
                <a:solidFill>
                  <a:schemeClr val="accent2"/>
                </a:solidFill>
                <a:latin typeface="Arial" charset="0"/>
              </a:rPr>
              <a:t>1</a:t>
            </a:r>
            <a:r>
              <a:rPr lang="es-ES" altLang="en-US" sz="2600" b="1" dirty="0">
                <a:solidFill>
                  <a:schemeClr val="accent2"/>
                </a:solidFill>
                <a:latin typeface="Arial" charset="0"/>
              </a:rPr>
              <a:t>H </a:t>
            </a:r>
            <a:r>
              <a:rPr lang="es-ES" altLang="en-US" sz="2600" b="1" baseline="30000" dirty="0">
                <a:solidFill>
                  <a:srgbClr val="FF0000"/>
                </a:solidFill>
                <a:latin typeface="Arial" charset="0"/>
              </a:rPr>
              <a:t>13</a:t>
            </a:r>
            <a:r>
              <a:rPr lang="es-ES" altLang="en-US" sz="2600" b="1" dirty="0">
                <a:solidFill>
                  <a:srgbClr val="FF0000"/>
                </a:solidFill>
                <a:latin typeface="Arial" charset="0"/>
              </a:rPr>
              <a:t>C </a:t>
            </a:r>
            <a:r>
              <a:rPr lang="es-ES" altLang="en-US" sz="2600" b="1" baseline="30000" dirty="0">
                <a:solidFill>
                  <a:srgbClr val="FF0000"/>
                </a:solidFill>
                <a:latin typeface="Arial" charset="0"/>
              </a:rPr>
              <a:t>15</a:t>
            </a:r>
            <a:r>
              <a:rPr lang="es-ES" altLang="en-US" sz="2600" b="1" dirty="0">
                <a:solidFill>
                  <a:srgbClr val="FF0000"/>
                </a:solidFill>
                <a:latin typeface="Arial" charset="0"/>
              </a:rPr>
              <a:t>N </a:t>
            </a:r>
            <a:r>
              <a:rPr lang="es-ES" altLang="en-US" sz="2600" b="1" baseline="30000" dirty="0">
                <a:solidFill>
                  <a:schemeClr val="accent2"/>
                </a:solidFill>
                <a:latin typeface="Arial" charset="0"/>
              </a:rPr>
              <a:t>31</a:t>
            </a:r>
            <a:r>
              <a:rPr lang="es-ES" altLang="en-US" sz="2600" b="1" dirty="0">
                <a:solidFill>
                  <a:schemeClr val="accent2"/>
                </a:solidFill>
                <a:latin typeface="Arial" charset="0"/>
              </a:rPr>
              <a:t>P</a:t>
            </a:r>
            <a:endParaRPr lang="es-ES_tradnl" altLang="en-US" sz="2600" b="1" dirty="0">
              <a:solidFill>
                <a:schemeClr val="accent2"/>
              </a:solidFill>
              <a:latin typeface="Arial" charset="0"/>
            </a:endParaRPr>
          </a:p>
        </p:txBody>
      </p:sp>
      <p:pic>
        <p:nvPicPr>
          <p:cNvPr id="44" name="Picture 1032">
            <a:extLst>
              <a:ext uri="{FF2B5EF4-FFF2-40B4-BE49-F238E27FC236}">
                <a16:creationId xmlns:a16="http://schemas.microsoft.com/office/drawing/2014/main" id="{EBBC2C3D-19AC-48C5-801B-BFBCE8904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 y="1362532"/>
            <a:ext cx="2901071" cy="159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27970-C138-41CC-8978-AB179D35414C}"/>
              </a:ext>
            </a:extLst>
          </p:cNvPr>
          <p:cNvSpPr>
            <a:spLocks noGrp="1"/>
          </p:cNvSpPr>
          <p:nvPr>
            <p:ph type="title"/>
          </p:nvPr>
        </p:nvSpPr>
        <p:spPr>
          <a:xfrm>
            <a:off x="0" y="46921"/>
            <a:ext cx="12122870" cy="634116"/>
          </a:xfrm>
        </p:spPr>
        <p:txBody>
          <a:bodyPr>
            <a:noAutofit/>
          </a:bodyPr>
          <a:lstStyle/>
          <a:p>
            <a:r>
              <a:rPr lang="en-US" sz="2400" b="1" dirty="0">
                <a:latin typeface="Arial" panose="020B0604020202020204" pitchFamily="34" charset="0"/>
                <a:cs typeface="Arial" panose="020B0604020202020204" pitchFamily="34" charset="0"/>
              </a:rPr>
              <a:t>Some key reviews about IDPs focusing on NMR (and there’s even more…)</a:t>
            </a:r>
            <a:endParaRPr lang="LID4096"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645AB7-AD63-4F2A-8B0B-103C40A0FB94}"/>
              </a:ext>
            </a:extLst>
          </p:cNvPr>
          <p:cNvSpPr>
            <a:spLocks noGrp="1"/>
          </p:cNvSpPr>
          <p:nvPr>
            <p:ph idx="1"/>
          </p:nvPr>
        </p:nvSpPr>
        <p:spPr>
          <a:xfrm>
            <a:off x="0" y="801278"/>
            <a:ext cx="12122870" cy="5825766"/>
          </a:xfrm>
        </p:spPr>
        <p:txBody>
          <a:bodyPr>
            <a:normAutofit fontScale="55000" lnSpcReduction="20000"/>
          </a:bodyPr>
          <a:lstStyle/>
          <a:p>
            <a:r>
              <a:rPr lang="en-US" dirty="0">
                <a:hlinkClick r:id="rId2"/>
              </a:rPr>
              <a:t>https://pubs.acs.org/doi/10.1021/ja101645g</a:t>
            </a:r>
            <a:endParaRPr lang="en-US" dirty="0"/>
          </a:p>
          <a:p>
            <a:endParaRPr lang="en-US" dirty="0"/>
          </a:p>
          <a:p>
            <a:r>
              <a:rPr lang="en-US" dirty="0">
                <a:hlinkClick r:id="rId3"/>
              </a:rPr>
              <a:t>https://pubs.acs.org/toc/chreay/114/13</a:t>
            </a:r>
            <a:r>
              <a:rPr lang="en-US" dirty="0"/>
              <a:t>   (</a:t>
            </a:r>
            <a:r>
              <a:rPr lang="en-US" i="1" dirty="0"/>
              <a:t>Chem Rev</a:t>
            </a:r>
            <a:r>
              <a:rPr lang="en-US" dirty="0"/>
              <a:t> issue on IDPs)</a:t>
            </a:r>
          </a:p>
          <a:p>
            <a:endParaRPr lang="en-US" dirty="0"/>
          </a:p>
          <a:p>
            <a:r>
              <a:rPr lang="en-US" dirty="0">
                <a:hlinkClick r:id="rId4"/>
              </a:rPr>
              <a:t>https://pubs.acs.org/doi/full/10.1021/cr400695p</a:t>
            </a:r>
            <a:r>
              <a:rPr lang="en-US" dirty="0"/>
              <a:t> (</a:t>
            </a:r>
            <a:r>
              <a:rPr lang="en-US" i="1" dirty="0"/>
              <a:t>Chem Rev </a:t>
            </a:r>
            <a:r>
              <a:rPr lang="en-US" dirty="0"/>
              <a:t>on IDPs in cells)</a:t>
            </a:r>
          </a:p>
          <a:p>
            <a:endParaRPr lang="en-US" dirty="0"/>
          </a:p>
          <a:p>
            <a:r>
              <a:rPr lang="en-US" dirty="0">
                <a:hlinkClick r:id="rId5"/>
              </a:rPr>
              <a:t>https://www.sciencedirect.com/science/article/pii/S0003986117302977?via%3Dihub</a:t>
            </a:r>
            <a:endParaRPr lang="en-US" dirty="0"/>
          </a:p>
          <a:p>
            <a:endParaRPr lang="en-US" dirty="0"/>
          </a:p>
          <a:p>
            <a:r>
              <a:rPr lang="en-US" dirty="0">
                <a:hlinkClick r:id="rId6"/>
              </a:rPr>
              <a:t>https://reader.elsevier.com/reader/sd/pii/S0003986119311464?token=6BED663424C04229DCE87D18109BC3ADEF35AF3BCC96E8F943527EE5D640E3760E1246D6A37767C9FFDAB43013FD017B&amp;originRegion=eu-west-1&amp;originCreation=20220309171930</a:t>
            </a:r>
            <a:endParaRPr lang="en-US" dirty="0"/>
          </a:p>
          <a:p>
            <a:endParaRPr lang="en-US" dirty="0"/>
          </a:p>
          <a:p>
            <a:r>
              <a:rPr lang="en-US" dirty="0">
                <a:hlinkClick r:id="rId7"/>
              </a:rPr>
              <a:t>https://www.sciencedirect.com/science/article/pii/S0959440X21000531?via%3Dihub</a:t>
            </a:r>
            <a:endParaRPr lang="en-US" dirty="0"/>
          </a:p>
          <a:p>
            <a:endParaRPr lang="en-US" dirty="0"/>
          </a:p>
          <a:p>
            <a:r>
              <a:rPr lang="en-US" dirty="0">
                <a:hlinkClick r:id="rId8"/>
              </a:rPr>
              <a:t>https://analyticalsciencejournals.onlinelibrary.wiley.com/doi/10.1002/pmic.201800055</a:t>
            </a:r>
            <a:endParaRPr lang="en-US" dirty="0"/>
          </a:p>
          <a:p>
            <a:endParaRPr lang="en-US" dirty="0"/>
          </a:p>
          <a:p>
            <a:r>
              <a:rPr lang="en-US" dirty="0">
                <a:hlinkClick r:id="rId9"/>
              </a:rPr>
              <a:t>https://www.mdpi.com/2218-273X/12/1/27/htm</a:t>
            </a:r>
            <a:r>
              <a:rPr lang="en-US" dirty="0"/>
              <a:t> (NMR + </a:t>
            </a:r>
            <a:r>
              <a:rPr lang="en-US" dirty="0" err="1"/>
              <a:t>Fluo</a:t>
            </a:r>
            <a:r>
              <a:rPr lang="en-US" dirty="0"/>
              <a:t> techniques)</a:t>
            </a:r>
          </a:p>
          <a:p>
            <a:endParaRPr lang="en-US" dirty="0"/>
          </a:p>
          <a:p>
            <a:r>
              <a:rPr lang="en-US" dirty="0">
                <a:hlinkClick r:id="rId10"/>
              </a:rPr>
              <a:t>https://link.springer.com/content/pdf/10.1007/s10858-019-00280-2.pdf</a:t>
            </a:r>
            <a:r>
              <a:rPr lang="en-US" dirty="0"/>
              <a:t> (perspective but instructive)</a:t>
            </a:r>
          </a:p>
          <a:p>
            <a:endParaRPr lang="en-US" dirty="0"/>
          </a:p>
          <a:p>
            <a:r>
              <a:rPr lang="en-US" dirty="0">
                <a:hlinkClick r:id="rId11"/>
              </a:rPr>
              <a:t>https://www.sciencedirect.com/science/article/pii/S1046202318300082</a:t>
            </a:r>
            <a:r>
              <a:rPr lang="en-US" dirty="0"/>
              <a:t> </a:t>
            </a:r>
          </a:p>
          <a:p>
            <a:endParaRPr lang="en-US" dirty="0"/>
          </a:p>
          <a:p>
            <a:endParaRPr lang="en-US" dirty="0"/>
          </a:p>
          <a:p>
            <a:endParaRPr lang="LID4096" dirty="0"/>
          </a:p>
        </p:txBody>
      </p:sp>
    </p:spTree>
    <p:extLst>
      <p:ext uri="{BB962C8B-B14F-4D97-AF65-F5344CB8AC3E}">
        <p14:creationId xmlns:p14="http://schemas.microsoft.com/office/powerpoint/2010/main" val="910390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5F37B-59A0-4156-BC93-BB150FBAAB8B}"/>
              </a:ext>
            </a:extLst>
          </p:cNvPr>
          <p:cNvSpPr txBox="1"/>
          <p:nvPr/>
        </p:nvSpPr>
        <p:spPr>
          <a:xfrm>
            <a:off x="84842" y="98138"/>
            <a:ext cx="11588684" cy="3139321"/>
          </a:xfrm>
          <a:prstGeom prst="rect">
            <a:avLst/>
          </a:prstGeom>
          <a:noFill/>
        </p:spPr>
        <p:txBody>
          <a:bodyPr wrap="square" rtlCol="0">
            <a:spAutoFit/>
          </a:bodyPr>
          <a:lstStyle/>
          <a:p>
            <a:r>
              <a:rPr lang="en-US" b="1" dirty="0"/>
              <a:t>1000s of papers studying IDPs or ID segments with NMR.</a:t>
            </a:r>
          </a:p>
          <a:p>
            <a:endParaRPr lang="en-US" b="1" dirty="0"/>
          </a:p>
          <a:p>
            <a:r>
              <a:rPr lang="en-US" b="1" dirty="0"/>
              <a:t>A perspective by two of the leaders, J. Dyson + P. Wright, has it “all”. </a:t>
            </a:r>
            <a:r>
              <a:rPr lang="en-US" b="1" dirty="0">
                <a:sym typeface="Wingdings" panose="05000000000000000000" pitchFamily="2" charset="2"/>
              </a:rPr>
              <a:t></a:t>
            </a:r>
            <a:r>
              <a:rPr lang="en-US" b="1" dirty="0"/>
              <a:t>  I will focus on this</a:t>
            </a:r>
          </a:p>
          <a:p>
            <a:endParaRPr lang="en-US" dirty="0"/>
          </a:p>
          <a:p>
            <a:pPr marL="285750" indent="-285750">
              <a:buFont typeface="Wingdings" panose="05000000000000000000" pitchFamily="2" charset="2"/>
              <a:buChar char="à"/>
            </a:pPr>
            <a:r>
              <a:rPr lang="en-US" dirty="0"/>
              <a:t>NMR people see proteins in a somewhat different way than X-ray / </a:t>
            </a:r>
            <a:r>
              <a:rPr lang="en-US" dirty="0" err="1"/>
              <a:t>Cryo</a:t>
            </a:r>
            <a:r>
              <a:rPr lang="en-US" dirty="0"/>
              <a:t> people.</a:t>
            </a:r>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r>
              <a:rPr lang="en-US" dirty="0"/>
              <a:t>Closer to MD people but like if MD worked, especially about timescales.</a:t>
            </a:r>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r>
              <a:rPr lang="en-US" dirty="0"/>
              <a:t>This because of the amenability to disordered proteins.</a:t>
            </a:r>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r>
              <a:rPr lang="en-US" dirty="0"/>
              <a:t>The perspective follows a historical timeline, making it even nicer to read.</a:t>
            </a:r>
            <a:endParaRPr lang="LID4096" dirty="0"/>
          </a:p>
        </p:txBody>
      </p:sp>
      <p:sp>
        <p:nvSpPr>
          <p:cNvPr id="8" name="Rectangle 7">
            <a:extLst>
              <a:ext uri="{FF2B5EF4-FFF2-40B4-BE49-F238E27FC236}">
                <a16:creationId xmlns:a16="http://schemas.microsoft.com/office/drawing/2014/main" id="{1F6FD395-EF42-4569-9342-743FA833BA4E}"/>
              </a:ext>
            </a:extLst>
          </p:cNvPr>
          <p:cNvSpPr/>
          <p:nvPr/>
        </p:nvSpPr>
        <p:spPr>
          <a:xfrm>
            <a:off x="5169030" y="6390530"/>
            <a:ext cx="8358433" cy="369332"/>
          </a:xfrm>
          <a:prstGeom prst="rect">
            <a:avLst/>
          </a:prstGeom>
        </p:spPr>
        <p:txBody>
          <a:bodyPr wrap="square">
            <a:spAutoFit/>
          </a:bodyPr>
          <a:lstStyle/>
          <a:p>
            <a:r>
              <a:rPr lang="LID4096" dirty="0">
                <a:hlinkClick r:id="rId2"/>
              </a:rPr>
              <a:t>https://link.springer.com/content/pdf/10.1007/s10858-019-00280-2.pdf</a:t>
            </a:r>
            <a:r>
              <a:rPr lang="en-US" dirty="0"/>
              <a:t> </a:t>
            </a:r>
            <a:endParaRPr lang="LID4096" dirty="0"/>
          </a:p>
        </p:txBody>
      </p:sp>
      <p:pic>
        <p:nvPicPr>
          <p:cNvPr id="9" name="Picture 8">
            <a:extLst>
              <a:ext uri="{FF2B5EF4-FFF2-40B4-BE49-F238E27FC236}">
                <a16:creationId xmlns:a16="http://schemas.microsoft.com/office/drawing/2014/main" id="{8CBB81DA-EBD0-4D93-8816-C7A21C9C0517}"/>
              </a:ext>
            </a:extLst>
          </p:cNvPr>
          <p:cNvPicPr>
            <a:picLocks noChangeAspect="1"/>
          </p:cNvPicPr>
          <p:nvPr/>
        </p:nvPicPr>
        <p:blipFill>
          <a:blip r:embed="rId3"/>
          <a:stretch>
            <a:fillRect/>
          </a:stretch>
        </p:blipFill>
        <p:spPr>
          <a:xfrm>
            <a:off x="1620084" y="3749511"/>
            <a:ext cx="7267575" cy="2133600"/>
          </a:xfrm>
          <a:prstGeom prst="rect">
            <a:avLst/>
          </a:prstGeom>
        </p:spPr>
      </p:pic>
    </p:spTree>
    <p:extLst>
      <p:ext uri="{BB962C8B-B14F-4D97-AF65-F5344CB8AC3E}">
        <p14:creationId xmlns:p14="http://schemas.microsoft.com/office/powerpoint/2010/main" val="247882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FAFD92-10F8-49AE-B10F-B3F115B40CAB}"/>
              </a:ext>
            </a:extLst>
          </p:cNvPr>
          <p:cNvSpPr txBox="1"/>
          <p:nvPr/>
        </p:nvSpPr>
        <p:spPr>
          <a:xfrm>
            <a:off x="27030" y="871202"/>
            <a:ext cx="11879024" cy="3139321"/>
          </a:xfrm>
          <a:prstGeom prst="rect">
            <a:avLst/>
          </a:prstGeom>
          <a:noFill/>
        </p:spPr>
        <p:txBody>
          <a:bodyPr wrap="square" rtlCol="0">
            <a:spAutoFit/>
          </a:bodyPr>
          <a:lstStyle/>
          <a:p>
            <a:pPr marL="285750" indent="-285750">
              <a:buFont typeface="Arial" panose="020B0604020202020204" pitchFamily="34" charset="0"/>
              <a:buChar char="•"/>
            </a:pPr>
            <a:r>
              <a:rPr lang="es-AR" dirty="0"/>
              <a:t>&gt; </a:t>
            </a:r>
            <a:r>
              <a:rPr lang="es-AR" dirty="0" err="1"/>
              <a:t>half</a:t>
            </a:r>
            <a:r>
              <a:rPr lang="es-AR" dirty="0"/>
              <a:t> </a:t>
            </a:r>
            <a:r>
              <a:rPr lang="es-AR" dirty="0" err="1"/>
              <a:t>of</a:t>
            </a:r>
            <a:r>
              <a:rPr lang="es-AR" dirty="0"/>
              <a:t> </a:t>
            </a:r>
            <a:r>
              <a:rPr lang="es-AR" dirty="0" err="1"/>
              <a:t>the</a:t>
            </a:r>
            <a:r>
              <a:rPr lang="es-AR" dirty="0"/>
              <a:t> </a:t>
            </a:r>
            <a:r>
              <a:rPr lang="es-AR" dirty="0" err="1"/>
              <a:t>proteome</a:t>
            </a:r>
            <a:r>
              <a:rPr lang="es-AR" dirty="0"/>
              <a:t> </a:t>
            </a:r>
            <a:r>
              <a:rPr lang="es-AR" dirty="0" err="1"/>
              <a:t>is</a:t>
            </a:r>
            <a:r>
              <a:rPr lang="es-AR" dirty="0"/>
              <a:t> </a:t>
            </a:r>
            <a:r>
              <a:rPr lang="es-AR" dirty="0" err="1"/>
              <a:t>disordered</a:t>
            </a:r>
            <a:endParaRPr lang="es-AR" dirty="0"/>
          </a:p>
          <a:p>
            <a:pPr marL="285750" indent="-285750">
              <a:buFont typeface="Arial" panose="020B0604020202020204" pitchFamily="34" charset="0"/>
              <a:buChar char="•"/>
            </a:pPr>
            <a:r>
              <a:rPr lang="en-US" dirty="0"/>
              <a:t>IDPs are inherently dynamic and sample an ensemble of conformations in solution</a:t>
            </a:r>
          </a:p>
          <a:p>
            <a:pPr marL="285750" indent="-285750">
              <a:buFont typeface="Arial" panose="020B0604020202020204" pitchFamily="34" charset="0"/>
              <a:buChar char="•"/>
            </a:pPr>
            <a:r>
              <a:rPr lang="en-US" dirty="0"/>
              <a:t>But not just crazy disordered: ensembles, propensities, stabilizing interactions, etc.</a:t>
            </a:r>
            <a:endParaRPr lang="es-AR" dirty="0"/>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err="1"/>
              <a:t>Struct</a:t>
            </a:r>
            <a:r>
              <a:rPr lang="es-AR" dirty="0"/>
              <a:t> </a:t>
            </a:r>
            <a:r>
              <a:rPr lang="es-AR" dirty="0" err="1"/>
              <a:t>biol</a:t>
            </a:r>
            <a:r>
              <a:rPr lang="es-AR" dirty="0"/>
              <a:t> </a:t>
            </a:r>
            <a:r>
              <a:rPr lang="es-AR" dirty="0" err="1"/>
              <a:t>approach</a:t>
            </a:r>
            <a:r>
              <a:rPr lang="es-AR" dirty="0"/>
              <a:t> </a:t>
            </a:r>
            <a:r>
              <a:rPr lang="es-AR" dirty="0" err="1"/>
              <a:t>very</a:t>
            </a:r>
            <a:r>
              <a:rPr lang="es-AR" dirty="0"/>
              <a:t> </a:t>
            </a:r>
            <a:r>
              <a:rPr lang="es-AR" dirty="0" err="1"/>
              <a:t>reductionistic</a:t>
            </a:r>
            <a:r>
              <a:rPr lang="es-AR" dirty="0"/>
              <a:t>: </a:t>
            </a:r>
            <a:r>
              <a:rPr lang="es-AR" dirty="0" err="1"/>
              <a:t>ordered</a:t>
            </a:r>
            <a:r>
              <a:rPr lang="es-AR" dirty="0"/>
              <a:t> &amp; </a:t>
            </a:r>
            <a:r>
              <a:rPr lang="es-AR" dirty="0" err="1"/>
              <a:t>disord</a:t>
            </a:r>
            <a:r>
              <a:rPr lang="es-AR" dirty="0"/>
              <a:t> </a:t>
            </a:r>
            <a:r>
              <a:rPr lang="es-AR" dirty="0" err="1"/>
              <a:t>proteins</a:t>
            </a:r>
            <a:r>
              <a:rPr lang="es-AR" dirty="0"/>
              <a:t> </a:t>
            </a:r>
            <a:r>
              <a:rPr lang="es-AR" dirty="0" err="1"/>
              <a:t>studied</a:t>
            </a:r>
            <a:r>
              <a:rPr lang="es-AR" dirty="0"/>
              <a:t> </a:t>
            </a:r>
            <a:r>
              <a:rPr lang="es-AR" dirty="0" err="1"/>
              <a:t>separately</a:t>
            </a:r>
            <a:endParaRPr lang="es-AR" dirty="0"/>
          </a:p>
          <a:p>
            <a:pPr marL="285750" indent="-285750">
              <a:buFont typeface="Arial" panose="020B0604020202020204" pitchFamily="34" charset="0"/>
              <a:buChar char="•"/>
            </a:pPr>
            <a:r>
              <a:rPr lang="es-AR" dirty="0"/>
              <a:t>True </a:t>
            </a:r>
            <a:r>
              <a:rPr lang="es-AR" dirty="0" err="1"/>
              <a:t>situation</a:t>
            </a:r>
            <a:r>
              <a:rPr lang="es-AR" dirty="0"/>
              <a:t> </a:t>
            </a:r>
            <a:r>
              <a:rPr lang="es-AR" dirty="0" err="1"/>
              <a:t>inside</a:t>
            </a:r>
            <a:r>
              <a:rPr lang="es-AR" dirty="0"/>
              <a:t> </a:t>
            </a:r>
            <a:r>
              <a:rPr lang="es-AR" dirty="0" err="1"/>
              <a:t>cells</a:t>
            </a:r>
            <a:r>
              <a:rPr lang="es-AR" dirty="0"/>
              <a:t> </a:t>
            </a:r>
            <a:r>
              <a:rPr lang="es-AR" dirty="0" err="1"/>
              <a:t>very</a:t>
            </a:r>
            <a:r>
              <a:rPr lang="es-AR" dirty="0"/>
              <a:t> </a:t>
            </a:r>
            <a:r>
              <a:rPr lang="es-AR" dirty="0" err="1"/>
              <a:t>complex</a:t>
            </a:r>
            <a:r>
              <a:rPr lang="es-AR" dirty="0"/>
              <a:t> as </a:t>
            </a:r>
            <a:r>
              <a:rPr lang="es-AR" dirty="0" err="1"/>
              <a:t>folded</a:t>
            </a:r>
            <a:r>
              <a:rPr lang="es-AR" dirty="0"/>
              <a:t> </a:t>
            </a:r>
            <a:r>
              <a:rPr lang="es-AR" dirty="0" err="1"/>
              <a:t>proteins</a:t>
            </a:r>
            <a:r>
              <a:rPr lang="es-AR" dirty="0"/>
              <a:t> and </a:t>
            </a:r>
            <a:r>
              <a:rPr lang="es-AR" dirty="0" err="1"/>
              <a:t>IDPs</a:t>
            </a:r>
            <a:r>
              <a:rPr lang="es-AR" dirty="0"/>
              <a:t> share </a:t>
            </a:r>
            <a:r>
              <a:rPr lang="es-AR" dirty="0" err="1"/>
              <a:t>spaces</a:t>
            </a:r>
            <a:endParaRPr lang="es-AR" dirty="0"/>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err="1"/>
              <a:t>Fuzzy</a:t>
            </a:r>
            <a:r>
              <a:rPr lang="es-AR" dirty="0"/>
              <a:t> </a:t>
            </a:r>
            <a:r>
              <a:rPr lang="es-AR" dirty="0" err="1"/>
              <a:t>complexes</a:t>
            </a:r>
            <a:r>
              <a:rPr lang="es-AR" dirty="0"/>
              <a:t>: </a:t>
            </a:r>
            <a:r>
              <a:rPr lang="es-AR" dirty="0" err="1"/>
              <a:t>Even</a:t>
            </a:r>
            <a:r>
              <a:rPr lang="es-AR" dirty="0"/>
              <a:t> in </a:t>
            </a:r>
            <a:r>
              <a:rPr lang="es-AR" dirty="0" err="1"/>
              <a:t>nM</a:t>
            </a:r>
            <a:r>
              <a:rPr lang="es-AR" dirty="0"/>
              <a:t> cases, </a:t>
            </a:r>
            <a:r>
              <a:rPr lang="es-AR" dirty="0" err="1"/>
              <a:t>the</a:t>
            </a:r>
            <a:r>
              <a:rPr lang="es-AR" dirty="0"/>
              <a:t> IDP </a:t>
            </a:r>
            <a:r>
              <a:rPr lang="es-AR" dirty="0" err="1"/>
              <a:t>might</a:t>
            </a:r>
            <a:r>
              <a:rPr lang="es-AR" dirty="0"/>
              <a:t> </a:t>
            </a:r>
            <a:r>
              <a:rPr lang="es-AR" dirty="0" err="1"/>
              <a:t>retain</a:t>
            </a:r>
            <a:r>
              <a:rPr lang="es-AR" dirty="0"/>
              <a:t> </a:t>
            </a:r>
            <a:r>
              <a:rPr lang="es-AR" dirty="0" err="1"/>
              <a:t>disorder</a:t>
            </a:r>
            <a:r>
              <a:rPr lang="es-AR" dirty="0"/>
              <a:t>.</a:t>
            </a:r>
          </a:p>
          <a:p>
            <a:r>
              <a:rPr lang="es-AR" dirty="0"/>
              <a:t>     Extreme case in </a:t>
            </a:r>
            <a:r>
              <a:rPr lang="es-AR" dirty="0">
                <a:hlinkClick r:id="rId2"/>
              </a:rPr>
              <a:t>https://www.nature.com/articles/nature25762</a:t>
            </a:r>
            <a:r>
              <a:rPr lang="es-AR" dirty="0"/>
              <a:t> </a:t>
            </a:r>
          </a:p>
          <a:p>
            <a:r>
              <a:rPr lang="es-AR" i="1" dirty="0"/>
              <a:t>     “</a:t>
            </a:r>
            <a:r>
              <a:rPr lang="en-US" i="1" dirty="0"/>
              <a:t>Extreme disorder in an ultrahigh-affinity complex”</a:t>
            </a:r>
            <a:endParaRPr lang="es-AR" i="1" dirty="0"/>
          </a:p>
          <a:p>
            <a:pPr marL="285750" indent="-285750">
              <a:buFont typeface="Arial" panose="020B0604020202020204" pitchFamily="34" charset="0"/>
              <a:buChar char="•"/>
            </a:pPr>
            <a:endParaRPr lang="LID4096" dirty="0"/>
          </a:p>
        </p:txBody>
      </p:sp>
      <p:pic>
        <p:nvPicPr>
          <p:cNvPr id="5" name="Picture 4">
            <a:extLst>
              <a:ext uri="{FF2B5EF4-FFF2-40B4-BE49-F238E27FC236}">
                <a16:creationId xmlns:a16="http://schemas.microsoft.com/office/drawing/2014/main" id="{E66947AC-5DA7-4158-BD22-FA1331112B92}"/>
              </a:ext>
            </a:extLst>
          </p:cNvPr>
          <p:cNvPicPr>
            <a:picLocks noChangeAspect="1"/>
          </p:cNvPicPr>
          <p:nvPr/>
        </p:nvPicPr>
        <p:blipFill>
          <a:blip r:embed="rId3"/>
          <a:stretch>
            <a:fillRect/>
          </a:stretch>
        </p:blipFill>
        <p:spPr>
          <a:xfrm>
            <a:off x="0" y="52816"/>
            <a:ext cx="7607431" cy="818386"/>
          </a:xfrm>
          <a:prstGeom prst="rect">
            <a:avLst/>
          </a:prstGeom>
        </p:spPr>
      </p:pic>
      <p:grpSp>
        <p:nvGrpSpPr>
          <p:cNvPr id="13" name="Group 12">
            <a:extLst>
              <a:ext uri="{FF2B5EF4-FFF2-40B4-BE49-F238E27FC236}">
                <a16:creationId xmlns:a16="http://schemas.microsoft.com/office/drawing/2014/main" id="{42055937-FC38-4811-A78B-3647A7A3086C}"/>
              </a:ext>
            </a:extLst>
          </p:cNvPr>
          <p:cNvGrpSpPr/>
          <p:nvPr/>
        </p:nvGrpSpPr>
        <p:grpSpPr>
          <a:xfrm>
            <a:off x="5193373" y="2557319"/>
            <a:ext cx="6971598" cy="4300681"/>
            <a:chOff x="5193373" y="2557319"/>
            <a:chExt cx="6971598" cy="4300681"/>
          </a:xfrm>
        </p:grpSpPr>
        <p:pic>
          <p:nvPicPr>
            <p:cNvPr id="3076" name="Picture 4" descr="figure 1">
              <a:extLst>
                <a:ext uri="{FF2B5EF4-FFF2-40B4-BE49-F238E27FC236}">
                  <a16:creationId xmlns:a16="http://schemas.microsoft.com/office/drawing/2014/main" id="{4D653C27-FC01-455B-9F5E-9DD07A394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056"/>
            <a:stretch/>
          </p:blipFill>
          <p:spPr bwMode="auto">
            <a:xfrm>
              <a:off x="6915150" y="2557319"/>
              <a:ext cx="5249821" cy="430068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5CEA124-46E1-48AF-BBE8-F6BD07F7A7AF}"/>
                </a:ext>
              </a:extLst>
            </p:cNvPr>
            <p:cNvCxnSpPr>
              <a:cxnSpLocks/>
            </p:cNvCxnSpPr>
            <p:nvPr/>
          </p:nvCxnSpPr>
          <p:spPr>
            <a:xfrm flipV="1">
              <a:off x="5193373" y="3495675"/>
              <a:ext cx="1721777" cy="69328"/>
            </a:xfrm>
            <a:prstGeom prst="line">
              <a:avLst/>
            </a:prstGeom>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4702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2554545"/>
          </a:xfrm>
          <a:prstGeom prst="rect">
            <a:avLst/>
          </a:prstGeom>
          <a:noFill/>
        </p:spPr>
        <p:txBody>
          <a:bodyPr wrap="square" rtlCol="0">
            <a:spAutoFit/>
          </a:bodyPr>
          <a:lstStyle/>
          <a:p>
            <a:pPr algn="ctr"/>
            <a:r>
              <a:rPr lang="en-US" sz="4000" b="1" dirty="0"/>
              <a:t>Part 4-B</a:t>
            </a:r>
          </a:p>
          <a:p>
            <a:pPr algn="ctr"/>
            <a:endParaRPr lang="en-US" sz="4000" b="1" dirty="0"/>
          </a:p>
          <a:p>
            <a:pPr algn="ctr"/>
            <a:r>
              <a:rPr lang="en-US" sz="4000" b="1" dirty="0"/>
              <a:t>Biochemistry at atomic-resolution on disordered proteins</a:t>
            </a:r>
            <a:endParaRPr lang="LID4096" sz="4000" b="1" dirty="0"/>
          </a:p>
        </p:txBody>
      </p:sp>
    </p:spTree>
    <p:extLst>
      <p:ext uri="{BB962C8B-B14F-4D97-AF65-F5344CB8AC3E}">
        <p14:creationId xmlns:p14="http://schemas.microsoft.com/office/powerpoint/2010/main" val="79725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6494" y="2918003"/>
            <a:ext cx="7353300" cy="2876550"/>
          </a:xfrm>
          <a:prstGeom prst="rect">
            <a:avLst/>
          </a:prstGeom>
        </p:spPr>
      </p:pic>
      <p:sp>
        <p:nvSpPr>
          <p:cNvPr id="5" name="TextBox 1"/>
          <p:cNvSpPr txBox="1">
            <a:spLocks noChangeArrowheads="1"/>
          </p:cNvSpPr>
          <p:nvPr/>
        </p:nvSpPr>
        <p:spPr bwMode="auto">
          <a:xfrm>
            <a:off x="1524000" y="154682"/>
            <a:ext cx="9158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cs typeface="Arial" charset="0"/>
              </a:defRPr>
            </a:lvl1pPr>
            <a:lvl2pPr marL="742950" indent="-285750" eaLnBrk="0" hangingPunct="0">
              <a:defRPr sz="4000">
                <a:solidFill>
                  <a:schemeClr val="tx1"/>
                </a:solidFill>
                <a:latin typeface="Arial" charset="0"/>
                <a:cs typeface="Arial" charset="0"/>
              </a:defRPr>
            </a:lvl2pPr>
            <a:lvl3pPr marL="1143000" indent="-228600" eaLnBrk="0" hangingPunct="0">
              <a:defRPr sz="4000">
                <a:solidFill>
                  <a:schemeClr val="tx1"/>
                </a:solidFill>
                <a:latin typeface="Arial" charset="0"/>
                <a:cs typeface="Arial" charset="0"/>
              </a:defRPr>
            </a:lvl3pPr>
            <a:lvl4pPr marL="1600200" indent="-228600" eaLnBrk="0" hangingPunct="0">
              <a:defRPr sz="4000">
                <a:solidFill>
                  <a:schemeClr val="tx1"/>
                </a:solidFill>
                <a:latin typeface="Arial" charset="0"/>
                <a:cs typeface="Arial" charset="0"/>
              </a:defRPr>
            </a:lvl4pPr>
            <a:lvl5pPr marL="2057400" indent="-228600" eaLnBrk="0" hangingPunct="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algn="ctr" eaLnBrk="1" hangingPunct="1">
              <a:defRPr/>
            </a:pPr>
            <a:r>
              <a:rPr lang="en-US" altLang="en-US" b="1" dirty="0">
                <a:effectLst>
                  <a:outerShdw blurRad="38100" dist="38100" dir="2700000" algn="tl">
                    <a:srgbClr val="000000">
                      <a:alpha val="43137"/>
                    </a:srgbClr>
                  </a:outerShdw>
                </a:effectLst>
                <a:latin typeface="Calibri" pitchFamily="34" charset="0"/>
                <a:cs typeface="Calibri" pitchFamily="34" charset="0"/>
              </a:rPr>
              <a:t>In-cell / </a:t>
            </a:r>
            <a:r>
              <a:rPr lang="en-US" altLang="en-US" b="1" i="1" dirty="0">
                <a:effectLst>
                  <a:outerShdw blurRad="38100" dist="38100" dir="2700000" algn="tl">
                    <a:srgbClr val="000000">
                      <a:alpha val="43137"/>
                    </a:srgbClr>
                  </a:outerShdw>
                </a:effectLst>
                <a:latin typeface="Calibri" pitchFamily="34" charset="0"/>
                <a:cs typeface="Calibri" pitchFamily="34" charset="0"/>
              </a:rPr>
              <a:t>In vivo</a:t>
            </a:r>
            <a:r>
              <a:rPr lang="en-US" altLang="en-US" b="1" dirty="0">
                <a:effectLst>
                  <a:outerShdw blurRad="38100" dist="38100" dir="2700000" algn="tl">
                    <a:srgbClr val="000000">
                      <a:alpha val="43137"/>
                    </a:srgbClr>
                  </a:outerShdw>
                </a:effectLst>
                <a:latin typeface="Calibri" pitchFamily="34" charset="0"/>
                <a:cs typeface="Calibri" pitchFamily="34" charset="0"/>
              </a:rPr>
              <a:t> protein NMR</a:t>
            </a:r>
          </a:p>
        </p:txBody>
      </p:sp>
      <p:pic>
        <p:nvPicPr>
          <p:cNvPr id="6" name="Picture 5"/>
          <p:cNvPicPr>
            <a:picLocks noChangeAspect="1"/>
          </p:cNvPicPr>
          <p:nvPr/>
        </p:nvPicPr>
        <p:blipFill>
          <a:blip r:embed="rId3"/>
          <a:stretch>
            <a:fillRect/>
          </a:stretch>
        </p:blipFill>
        <p:spPr>
          <a:xfrm>
            <a:off x="2216944" y="1306178"/>
            <a:ext cx="7772400" cy="1400175"/>
          </a:xfrm>
          <a:prstGeom prst="rect">
            <a:avLst/>
          </a:prstGeom>
        </p:spPr>
      </p:pic>
    </p:spTree>
    <p:extLst>
      <p:ext uri="{BB962C8B-B14F-4D97-AF65-F5344CB8AC3E}">
        <p14:creationId xmlns:p14="http://schemas.microsoft.com/office/powerpoint/2010/main" val="3172934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9450" y="636257"/>
            <a:ext cx="3593206" cy="523220"/>
          </a:xfrm>
          <a:prstGeom prst="rect">
            <a:avLst/>
          </a:prstGeom>
          <a:noFill/>
        </p:spPr>
        <p:txBody>
          <a:bodyPr wrap="square" rtlCol="0">
            <a:spAutoFit/>
          </a:bodyPr>
          <a:lstStyle/>
          <a:p>
            <a:r>
              <a:rPr lang="en-US" sz="1400" dirty="0"/>
              <a:t>Deliver proteins into various mammalian cells by electroporation</a:t>
            </a:r>
          </a:p>
        </p:txBody>
      </p:sp>
      <p:sp>
        <p:nvSpPr>
          <p:cNvPr id="9" name="TextBox 8"/>
          <p:cNvSpPr txBox="1"/>
          <p:nvPr/>
        </p:nvSpPr>
        <p:spPr>
          <a:xfrm>
            <a:off x="1645410" y="6310648"/>
            <a:ext cx="8901179" cy="523220"/>
          </a:xfrm>
          <a:prstGeom prst="rect">
            <a:avLst/>
          </a:prstGeom>
          <a:noFill/>
        </p:spPr>
        <p:txBody>
          <a:bodyPr wrap="square" rtlCol="0">
            <a:spAutoFit/>
          </a:bodyPr>
          <a:lstStyle/>
          <a:p>
            <a:r>
              <a:rPr lang="en-US" sz="1400" dirty="0"/>
              <a:t>Adapted from Erica </a:t>
            </a:r>
            <a:r>
              <a:rPr lang="en-US" sz="1400" dirty="0" err="1"/>
              <a:t>Secci’s</a:t>
            </a:r>
            <a:r>
              <a:rPr lang="en-US" sz="1400" dirty="0"/>
              <a:t> PhD thesis, CERM: </a:t>
            </a:r>
            <a:r>
              <a:rPr lang="en-US" sz="1400" dirty="0">
                <a:hlinkClick r:id="rId2"/>
              </a:rPr>
              <a:t>https://pdfs.semanticscholar.org/afe8/736a87a37cbb374a5249c232e85076dcfa2b.pdf</a:t>
            </a:r>
            <a:r>
              <a:rPr lang="en-US" sz="1400" dirty="0"/>
              <a:t> </a:t>
            </a:r>
          </a:p>
        </p:txBody>
      </p:sp>
      <p:sp>
        <p:nvSpPr>
          <p:cNvPr id="10" name="TextBox 9"/>
          <p:cNvSpPr txBox="1"/>
          <p:nvPr/>
        </p:nvSpPr>
        <p:spPr>
          <a:xfrm>
            <a:off x="1524001" y="31610"/>
            <a:ext cx="9143999" cy="584775"/>
          </a:xfrm>
          <a:prstGeom prst="rect">
            <a:avLst/>
          </a:prstGeom>
          <a:noFill/>
        </p:spPr>
        <p:txBody>
          <a:bodyPr wrap="square" rtlCol="0">
            <a:spAutoFit/>
          </a:bodyPr>
          <a:lstStyle/>
          <a:p>
            <a:pPr algn="ctr"/>
            <a:r>
              <a:rPr lang="en-US" sz="3200" b="1" i="1" dirty="0"/>
              <a:t>Labeling proteins for in vivo</a:t>
            </a:r>
            <a:r>
              <a:rPr lang="en-US" sz="3200" b="1" dirty="0"/>
              <a:t> NMR</a:t>
            </a:r>
          </a:p>
        </p:txBody>
      </p:sp>
      <p:sp>
        <p:nvSpPr>
          <p:cNvPr id="11" name="TextBox 10">
            <a:extLst>
              <a:ext uri="{FF2B5EF4-FFF2-40B4-BE49-F238E27FC236}">
                <a16:creationId xmlns:a16="http://schemas.microsoft.com/office/drawing/2014/main" id="{8D636DB1-7BD3-4091-9D45-1EA8E210E80D}"/>
              </a:ext>
            </a:extLst>
          </p:cNvPr>
          <p:cNvSpPr txBox="1"/>
          <p:nvPr/>
        </p:nvSpPr>
        <p:spPr>
          <a:xfrm>
            <a:off x="7839644" y="933555"/>
            <a:ext cx="3593206" cy="307777"/>
          </a:xfrm>
          <a:prstGeom prst="rect">
            <a:avLst/>
          </a:prstGeom>
          <a:noFill/>
        </p:spPr>
        <p:txBody>
          <a:bodyPr wrap="square" rtlCol="0">
            <a:spAutoFit/>
          </a:bodyPr>
          <a:lstStyle/>
          <a:p>
            <a:r>
              <a:rPr lang="en-US" sz="1400" dirty="0"/>
              <a:t>Inject </a:t>
            </a:r>
            <a:r>
              <a:rPr lang="en-US" sz="1400" baseline="30000" dirty="0"/>
              <a:t>13</a:t>
            </a:r>
            <a:r>
              <a:rPr lang="en-US" sz="1400" dirty="0"/>
              <a:t>C,</a:t>
            </a:r>
            <a:r>
              <a:rPr lang="en-US" sz="1400" baseline="30000" dirty="0"/>
              <a:t>15</a:t>
            </a:r>
            <a:r>
              <a:rPr lang="en-US" sz="1400" dirty="0"/>
              <a:t>N protein into oocytes</a:t>
            </a:r>
          </a:p>
        </p:txBody>
      </p:sp>
      <p:pic>
        <p:nvPicPr>
          <p:cNvPr id="14" name="Picture 13">
            <a:extLst>
              <a:ext uri="{FF2B5EF4-FFF2-40B4-BE49-F238E27FC236}">
                <a16:creationId xmlns:a16="http://schemas.microsoft.com/office/drawing/2014/main" id="{8DDA0B17-9408-42D2-AB73-F01A0BEE6654}"/>
              </a:ext>
            </a:extLst>
          </p:cNvPr>
          <p:cNvPicPr>
            <a:picLocks noChangeAspect="1"/>
          </p:cNvPicPr>
          <p:nvPr/>
        </p:nvPicPr>
        <p:blipFill>
          <a:blip r:embed="rId3"/>
          <a:stretch>
            <a:fillRect/>
          </a:stretch>
        </p:blipFill>
        <p:spPr>
          <a:xfrm>
            <a:off x="4329684" y="1345599"/>
            <a:ext cx="6134100" cy="4352925"/>
          </a:xfrm>
          <a:prstGeom prst="rect">
            <a:avLst/>
          </a:prstGeom>
        </p:spPr>
      </p:pic>
      <p:pic>
        <p:nvPicPr>
          <p:cNvPr id="4" name="Picture 3"/>
          <p:cNvPicPr>
            <a:picLocks noChangeAspect="1"/>
          </p:cNvPicPr>
          <p:nvPr/>
        </p:nvPicPr>
        <p:blipFill rotWithShape="1">
          <a:blip r:embed="rId4"/>
          <a:srcRect r="56880" b="47073"/>
          <a:stretch/>
        </p:blipFill>
        <p:spPr>
          <a:xfrm>
            <a:off x="4829746" y="900542"/>
            <a:ext cx="2566988" cy="2621518"/>
          </a:xfrm>
          <a:prstGeom prst="rect">
            <a:avLst/>
          </a:prstGeom>
        </p:spPr>
      </p:pic>
      <p:sp>
        <p:nvSpPr>
          <p:cNvPr id="15" name="Rectangle 14">
            <a:extLst>
              <a:ext uri="{FF2B5EF4-FFF2-40B4-BE49-F238E27FC236}">
                <a16:creationId xmlns:a16="http://schemas.microsoft.com/office/drawing/2014/main" id="{AA523ED0-B020-4268-88D8-BC15094CA52D}"/>
              </a:ext>
            </a:extLst>
          </p:cNvPr>
          <p:cNvSpPr/>
          <p:nvPr/>
        </p:nvSpPr>
        <p:spPr>
          <a:xfrm>
            <a:off x="7791449" y="1393505"/>
            <a:ext cx="210879" cy="33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3A84E150-443A-46F0-901F-EAEEB0B72B79}"/>
              </a:ext>
            </a:extLst>
          </p:cNvPr>
          <p:cNvSpPr/>
          <p:nvPr/>
        </p:nvSpPr>
        <p:spPr>
          <a:xfrm>
            <a:off x="4829747" y="957520"/>
            <a:ext cx="210879" cy="33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3715B645-A2D2-4B06-A4B9-7B5D65515F49}"/>
              </a:ext>
            </a:extLst>
          </p:cNvPr>
          <p:cNvSpPr/>
          <p:nvPr/>
        </p:nvSpPr>
        <p:spPr>
          <a:xfrm>
            <a:off x="4238626" y="1345599"/>
            <a:ext cx="591121" cy="1626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Rectangle 17">
            <a:extLst>
              <a:ext uri="{FF2B5EF4-FFF2-40B4-BE49-F238E27FC236}">
                <a16:creationId xmlns:a16="http://schemas.microsoft.com/office/drawing/2014/main" id="{1A6AC49F-7473-49BD-AE82-D1B7E3F4FBD0}"/>
              </a:ext>
            </a:extLst>
          </p:cNvPr>
          <p:cNvSpPr/>
          <p:nvPr/>
        </p:nvSpPr>
        <p:spPr>
          <a:xfrm>
            <a:off x="7879822" y="3522060"/>
            <a:ext cx="210879" cy="33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229F8CD2-A0DE-4D4F-B3F6-4CC0E5E3AF38}"/>
              </a:ext>
            </a:extLst>
          </p:cNvPr>
          <p:cNvSpPr/>
          <p:nvPr/>
        </p:nvSpPr>
        <p:spPr>
          <a:xfrm>
            <a:off x="4487112" y="3522060"/>
            <a:ext cx="210879" cy="33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Picture 19">
            <a:extLst>
              <a:ext uri="{FF2B5EF4-FFF2-40B4-BE49-F238E27FC236}">
                <a16:creationId xmlns:a16="http://schemas.microsoft.com/office/drawing/2014/main" id="{AE8FE865-FE86-4769-82BE-CAF1532AF08F}"/>
              </a:ext>
            </a:extLst>
          </p:cNvPr>
          <p:cNvPicPr>
            <a:picLocks noChangeAspect="1"/>
          </p:cNvPicPr>
          <p:nvPr/>
        </p:nvPicPr>
        <p:blipFill rotWithShape="1">
          <a:blip r:embed="rId3"/>
          <a:srcRect l="13628" t="-3536" r="50000" b="62669"/>
          <a:stretch/>
        </p:blipFill>
        <p:spPr>
          <a:xfrm>
            <a:off x="1639479" y="2302529"/>
            <a:ext cx="2231081" cy="1778880"/>
          </a:xfrm>
          <a:prstGeom prst="rect">
            <a:avLst/>
          </a:prstGeom>
        </p:spPr>
      </p:pic>
      <p:sp>
        <p:nvSpPr>
          <p:cNvPr id="21" name="TextBox 20">
            <a:extLst>
              <a:ext uri="{FF2B5EF4-FFF2-40B4-BE49-F238E27FC236}">
                <a16:creationId xmlns:a16="http://schemas.microsoft.com/office/drawing/2014/main" id="{421FEFF0-7097-42F2-8DBC-06FBB9527BAD}"/>
              </a:ext>
            </a:extLst>
          </p:cNvPr>
          <p:cNvSpPr txBox="1"/>
          <p:nvPr/>
        </p:nvSpPr>
        <p:spPr>
          <a:xfrm>
            <a:off x="1611660" y="1897088"/>
            <a:ext cx="2101472" cy="738664"/>
          </a:xfrm>
          <a:prstGeom prst="rect">
            <a:avLst/>
          </a:prstGeom>
          <a:noFill/>
        </p:spPr>
        <p:txBody>
          <a:bodyPr wrap="square" rtlCol="0">
            <a:spAutoFit/>
          </a:bodyPr>
          <a:lstStyle/>
          <a:p>
            <a:r>
              <a:rPr lang="en-US" sz="1400" dirty="0"/>
              <a:t>Switch bacteria from rich to in </a:t>
            </a:r>
            <a:r>
              <a:rPr lang="en-US" sz="1400" baseline="30000" dirty="0"/>
              <a:t>13</a:t>
            </a:r>
            <a:r>
              <a:rPr lang="en-US" sz="1400" dirty="0"/>
              <a:t>C,</a:t>
            </a:r>
            <a:r>
              <a:rPr lang="en-US" sz="1400" baseline="30000" dirty="0"/>
              <a:t>15</a:t>
            </a:r>
            <a:r>
              <a:rPr lang="en-US" sz="1400" dirty="0"/>
              <a:t>N medium and start protein expression</a:t>
            </a:r>
          </a:p>
        </p:txBody>
      </p:sp>
      <p:sp>
        <p:nvSpPr>
          <p:cNvPr id="12" name="TextBox 11">
            <a:extLst>
              <a:ext uri="{FF2B5EF4-FFF2-40B4-BE49-F238E27FC236}">
                <a16:creationId xmlns:a16="http://schemas.microsoft.com/office/drawing/2014/main" id="{AFF27845-3077-4387-8EA5-3D9187CC6996}"/>
              </a:ext>
            </a:extLst>
          </p:cNvPr>
          <p:cNvSpPr txBox="1"/>
          <p:nvPr/>
        </p:nvSpPr>
        <p:spPr>
          <a:xfrm>
            <a:off x="4254153" y="5434238"/>
            <a:ext cx="3593206" cy="523220"/>
          </a:xfrm>
          <a:prstGeom prst="rect">
            <a:avLst/>
          </a:prstGeom>
          <a:solidFill>
            <a:schemeClr val="bg1"/>
          </a:solidFill>
        </p:spPr>
        <p:txBody>
          <a:bodyPr wrap="square" rtlCol="0">
            <a:spAutoFit/>
          </a:bodyPr>
          <a:lstStyle/>
          <a:p>
            <a:r>
              <a:rPr lang="en-US" sz="1400" dirty="0"/>
              <a:t>Deliver proteins fused with cell penetrating peptides into various mammalian cells</a:t>
            </a:r>
          </a:p>
        </p:txBody>
      </p:sp>
      <p:sp>
        <p:nvSpPr>
          <p:cNvPr id="13" name="TextBox 12">
            <a:extLst>
              <a:ext uri="{FF2B5EF4-FFF2-40B4-BE49-F238E27FC236}">
                <a16:creationId xmlns:a16="http://schemas.microsoft.com/office/drawing/2014/main" id="{0B6D78ED-83D4-4A28-960D-2FFED52407AE}"/>
              </a:ext>
            </a:extLst>
          </p:cNvPr>
          <p:cNvSpPr txBox="1"/>
          <p:nvPr/>
        </p:nvSpPr>
        <p:spPr>
          <a:xfrm>
            <a:off x="7647417" y="5487306"/>
            <a:ext cx="3220608" cy="523220"/>
          </a:xfrm>
          <a:prstGeom prst="rect">
            <a:avLst/>
          </a:prstGeom>
          <a:solidFill>
            <a:schemeClr val="bg1"/>
          </a:solidFill>
        </p:spPr>
        <p:txBody>
          <a:bodyPr wrap="square" rtlCol="0">
            <a:spAutoFit/>
          </a:bodyPr>
          <a:lstStyle/>
          <a:p>
            <a:r>
              <a:rPr lang="en-US" sz="1400" dirty="0"/>
              <a:t>Deliver proteins into various mammalian cells through pore-forming toxins</a:t>
            </a:r>
          </a:p>
        </p:txBody>
      </p:sp>
    </p:spTree>
    <p:extLst>
      <p:ext uri="{BB962C8B-B14F-4D97-AF65-F5344CB8AC3E}">
        <p14:creationId xmlns:p14="http://schemas.microsoft.com/office/powerpoint/2010/main" val="3829452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tails are in the caption following the image">
            <a:extLst>
              <a:ext uri="{FF2B5EF4-FFF2-40B4-BE49-F238E27FC236}">
                <a16:creationId xmlns:a16="http://schemas.microsoft.com/office/drawing/2014/main" id="{9219074E-7CF1-451D-969E-65B8A6E97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0"/>
            <a:ext cx="940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229FE1-B34E-45DD-BC3A-22F66440DF01}"/>
              </a:ext>
            </a:extLst>
          </p:cNvPr>
          <p:cNvSpPr/>
          <p:nvPr/>
        </p:nvSpPr>
        <p:spPr>
          <a:xfrm>
            <a:off x="0" y="0"/>
            <a:ext cx="2590800" cy="2862322"/>
          </a:xfrm>
          <a:prstGeom prst="rect">
            <a:avLst/>
          </a:prstGeom>
        </p:spPr>
        <p:txBody>
          <a:bodyPr wrap="square">
            <a:spAutoFit/>
          </a:bodyPr>
          <a:lstStyle/>
          <a:p>
            <a:r>
              <a:rPr lang="en-US" b="1" dirty="0"/>
              <a:t>Example</a:t>
            </a:r>
          </a:p>
          <a:p>
            <a:endParaRPr lang="en-US" dirty="0"/>
          </a:p>
          <a:p>
            <a:r>
              <a:rPr lang="en-US" dirty="0"/>
              <a:t>Synuclein remains IDP inside cells</a:t>
            </a:r>
          </a:p>
          <a:p>
            <a:endParaRPr lang="en-US" dirty="0"/>
          </a:p>
          <a:p>
            <a:r>
              <a:rPr lang="en-US" dirty="0"/>
              <a:t>Compared NMR in:</a:t>
            </a:r>
          </a:p>
          <a:p>
            <a:pPr marL="285750" indent="-285750">
              <a:buFont typeface="Arial" panose="020B0604020202020204" pitchFamily="34" charset="0"/>
              <a:buChar char="•"/>
            </a:pPr>
            <a:r>
              <a:rPr lang="en-US" dirty="0"/>
              <a:t>Solution</a:t>
            </a:r>
          </a:p>
          <a:p>
            <a:pPr marL="285750" indent="-285750">
              <a:buFont typeface="Arial" panose="020B0604020202020204" pitchFamily="34" charset="0"/>
              <a:buChar char="•"/>
            </a:pPr>
            <a:r>
              <a:rPr lang="en-US" dirty="0"/>
              <a:t>Crowded solution</a:t>
            </a:r>
          </a:p>
          <a:p>
            <a:pPr marL="285750" indent="-285750">
              <a:buFont typeface="Arial" panose="020B0604020202020204" pitchFamily="34" charset="0"/>
              <a:buChar char="•"/>
            </a:pPr>
            <a:r>
              <a:rPr lang="en-US" dirty="0"/>
              <a:t>Cell lysates</a:t>
            </a:r>
          </a:p>
          <a:p>
            <a:pPr marL="285750" indent="-285750">
              <a:buFont typeface="Arial" panose="020B0604020202020204" pitchFamily="34" charset="0"/>
              <a:buChar char="•"/>
            </a:pPr>
            <a:r>
              <a:rPr lang="en-US" dirty="0"/>
              <a:t>Model cells</a:t>
            </a:r>
            <a:endParaRPr lang="LID4096" dirty="0"/>
          </a:p>
        </p:txBody>
      </p:sp>
      <p:sp>
        <p:nvSpPr>
          <p:cNvPr id="5" name="TextBox 4">
            <a:extLst>
              <a:ext uri="{FF2B5EF4-FFF2-40B4-BE49-F238E27FC236}">
                <a16:creationId xmlns:a16="http://schemas.microsoft.com/office/drawing/2014/main" id="{BE025693-C49E-44EE-9203-33DBA45EAD8E}"/>
              </a:ext>
            </a:extLst>
          </p:cNvPr>
          <p:cNvSpPr txBox="1"/>
          <p:nvPr/>
        </p:nvSpPr>
        <p:spPr>
          <a:xfrm>
            <a:off x="1238250" y="7048500"/>
            <a:ext cx="9296400" cy="1077218"/>
          </a:xfrm>
          <a:prstGeom prst="rect">
            <a:avLst/>
          </a:prstGeom>
          <a:noFill/>
        </p:spPr>
        <p:txBody>
          <a:bodyPr wrap="square" rtlCol="0">
            <a:spAutoFit/>
          </a:bodyPr>
          <a:lstStyle/>
          <a:p>
            <a:r>
              <a:rPr lang="en-US" sz="800" dirty="0"/>
              <a:t>α-Syn dynamics in cells and crowded solutions. a) Residue resolved NMR signal intensity ratios (I/I</a:t>
            </a:r>
            <a:r>
              <a:rPr lang="en-US" sz="800" baseline="-25000" dirty="0"/>
              <a:t>o</a:t>
            </a:r>
            <a:r>
              <a:rPr lang="en-US" sz="800" dirty="0"/>
              <a:t>) of α-Syn in A2780 and SK-N-SH cells (red) identify regions of site-selective line broadening (marked by arrows). No line broadening of N-terminally acetylated α-Syn is observed in the presence of </a:t>
            </a:r>
            <a:r>
              <a:rPr lang="en-US" sz="800" dirty="0" err="1"/>
              <a:t>Ficoll</a:t>
            </a:r>
            <a:r>
              <a:rPr lang="en-US" sz="800" dirty="0"/>
              <a:t> (blue), whereas BSA (green) and lysozyme (orange) recapitulate signal attenuations of N- and C-terminal residues, respectively. For simplification, all profiles show values averaged over three consecutively resolved residues. AU, arbitrary units. b) Residue resolved rotational correlation time (</a:t>
            </a:r>
            <a:r>
              <a:rPr lang="en-US" sz="800" i="1" dirty="0" err="1"/>
              <a:t>τ</a:t>
            </a:r>
            <a:r>
              <a:rPr lang="en-US" sz="800" baseline="-25000" dirty="0" err="1"/>
              <a:t>c</a:t>
            </a:r>
            <a:r>
              <a:rPr lang="en-US" sz="800" dirty="0"/>
              <a:t>), or mobility, of N-terminally acetylated α-Syn in buffer (gray), in cells (red), and in the presence of different crowding agents (averaged over three consecutively resolved residues) reveal uniform reductions of fast protein motions. c) Site-specific exchange contributions (</a:t>
            </a:r>
            <a:r>
              <a:rPr lang="en-US" sz="800" i="1" dirty="0"/>
              <a:t>R</a:t>
            </a:r>
            <a:r>
              <a:rPr lang="en-US" sz="800" dirty="0"/>
              <a:t>ex) identify α-Syn regions that engage in weak transient interactions with cytoplasmic components (marked with arrows). Substitution of Phe4 and Tyr39 with alanine residues (F4A;Y39A) reduces N-terminal </a:t>
            </a:r>
            <a:r>
              <a:rPr lang="en-US" sz="800" i="1" dirty="0"/>
              <a:t>R</a:t>
            </a:r>
            <a:r>
              <a:rPr lang="en-US" sz="800" dirty="0"/>
              <a:t>ex terms in cells (light red) and in BSA-crowded solutions (light green), thus identifying hydrophobic contacts as the source of N-terminal exchange contributions. Higher salt concentrations diminish C-terminal α-Syn interactions with lysozyme (light orange), arguing for electrostatic effects. Different from BSA-crowded solutions, only residues 1–20 of N-terminally acetylated α-Syn exhibit pronounced exchange contributions in the presence of sub-saturating amounts of SUVs (blue), which are diminished for α-Syn (F4A;Y39A) (light blue)</a:t>
            </a:r>
            <a:endParaRPr lang="LID4096" sz="800" dirty="0"/>
          </a:p>
        </p:txBody>
      </p:sp>
      <p:sp>
        <p:nvSpPr>
          <p:cNvPr id="2" name="Rectangle 1">
            <a:extLst>
              <a:ext uri="{FF2B5EF4-FFF2-40B4-BE49-F238E27FC236}">
                <a16:creationId xmlns:a16="http://schemas.microsoft.com/office/drawing/2014/main" id="{70290952-7D54-4CB0-BEA2-7880D63018BD}"/>
              </a:ext>
            </a:extLst>
          </p:cNvPr>
          <p:cNvSpPr/>
          <p:nvPr/>
        </p:nvSpPr>
        <p:spPr>
          <a:xfrm>
            <a:off x="0" y="6211669"/>
            <a:ext cx="2590800" cy="646331"/>
          </a:xfrm>
          <a:prstGeom prst="rect">
            <a:avLst/>
          </a:prstGeom>
        </p:spPr>
        <p:txBody>
          <a:bodyPr wrap="square">
            <a:spAutoFit/>
          </a:bodyPr>
          <a:lstStyle/>
          <a:p>
            <a:r>
              <a:rPr lang="LID4096" dirty="0">
                <a:hlinkClick r:id="rId3"/>
              </a:rPr>
              <a:t>https://www.nature.com/articles/nature16531</a:t>
            </a:r>
            <a:r>
              <a:rPr lang="en-US" dirty="0"/>
              <a:t> </a:t>
            </a:r>
            <a:endParaRPr lang="LID4096" dirty="0"/>
          </a:p>
        </p:txBody>
      </p:sp>
    </p:spTree>
    <p:extLst>
      <p:ext uri="{BB962C8B-B14F-4D97-AF65-F5344CB8AC3E}">
        <p14:creationId xmlns:p14="http://schemas.microsoft.com/office/powerpoint/2010/main" val="4230047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9877" y="232759"/>
            <a:ext cx="4891221" cy="2209654"/>
          </a:xfrm>
          <a:prstGeom prst="rect">
            <a:avLst/>
          </a:prstGeom>
        </p:spPr>
      </p:pic>
      <p:pic>
        <p:nvPicPr>
          <p:cNvPr id="3" name="Picture 2"/>
          <p:cNvPicPr>
            <a:picLocks noChangeAspect="1"/>
          </p:cNvPicPr>
          <p:nvPr/>
        </p:nvPicPr>
        <p:blipFill>
          <a:blip r:embed="rId3"/>
          <a:stretch>
            <a:fillRect/>
          </a:stretch>
        </p:blipFill>
        <p:spPr>
          <a:xfrm>
            <a:off x="5711996" y="1"/>
            <a:ext cx="3853068" cy="1802103"/>
          </a:xfrm>
          <a:prstGeom prst="rect">
            <a:avLst/>
          </a:prstGeom>
        </p:spPr>
      </p:pic>
      <p:pic>
        <p:nvPicPr>
          <p:cNvPr id="4" name="Picture 3"/>
          <p:cNvPicPr>
            <a:picLocks noChangeAspect="1"/>
          </p:cNvPicPr>
          <p:nvPr/>
        </p:nvPicPr>
        <p:blipFill>
          <a:blip r:embed="rId4"/>
          <a:stretch>
            <a:fillRect/>
          </a:stretch>
        </p:blipFill>
        <p:spPr>
          <a:xfrm>
            <a:off x="587347" y="232758"/>
            <a:ext cx="5029200" cy="4991100"/>
          </a:xfrm>
          <a:prstGeom prst="rect">
            <a:avLst/>
          </a:prstGeom>
        </p:spPr>
      </p:pic>
      <p:grpSp>
        <p:nvGrpSpPr>
          <p:cNvPr id="7" name="Group 6"/>
          <p:cNvGrpSpPr/>
          <p:nvPr/>
        </p:nvGrpSpPr>
        <p:grpSpPr>
          <a:xfrm>
            <a:off x="5816032" y="1899633"/>
            <a:ext cx="3248025" cy="4829578"/>
            <a:chOff x="5394967" y="1899633"/>
            <a:chExt cx="3248025" cy="4829578"/>
          </a:xfrm>
        </p:grpSpPr>
        <p:pic>
          <p:nvPicPr>
            <p:cNvPr id="6" name="Picture 5"/>
            <p:cNvPicPr>
              <a:picLocks noChangeAspect="1"/>
            </p:cNvPicPr>
            <p:nvPr/>
          </p:nvPicPr>
          <p:blipFill>
            <a:blip r:embed="rId5"/>
            <a:stretch>
              <a:fillRect/>
            </a:stretch>
          </p:blipFill>
          <p:spPr>
            <a:xfrm>
              <a:off x="5980957" y="3462136"/>
              <a:ext cx="2333625" cy="3267075"/>
            </a:xfrm>
            <a:prstGeom prst="rect">
              <a:avLst/>
            </a:prstGeom>
          </p:spPr>
        </p:pic>
        <p:pic>
          <p:nvPicPr>
            <p:cNvPr id="5" name="Picture 4"/>
            <p:cNvPicPr>
              <a:picLocks noChangeAspect="1"/>
            </p:cNvPicPr>
            <p:nvPr/>
          </p:nvPicPr>
          <p:blipFill>
            <a:blip r:embed="rId6"/>
            <a:stretch>
              <a:fillRect/>
            </a:stretch>
          </p:blipFill>
          <p:spPr>
            <a:xfrm>
              <a:off x="5394967" y="1899633"/>
              <a:ext cx="3248025" cy="1657350"/>
            </a:xfrm>
            <a:prstGeom prst="rect">
              <a:avLst/>
            </a:prstGeom>
          </p:spPr>
        </p:pic>
      </p:grpSp>
      <p:grpSp>
        <p:nvGrpSpPr>
          <p:cNvPr id="10" name="Group 9"/>
          <p:cNvGrpSpPr/>
          <p:nvPr/>
        </p:nvGrpSpPr>
        <p:grpSpPr>
          <a:xfrm>
            <a:off x="720896" y="3428798"/>
            <a:ext cx="8014750" cy="3333750"/>
            <a:chOff x="299832" y="3428798"/>
            <a:chExt cx="8014750" cy="3333750"/>
          </a:xfrm>
        </p:grpSpPr>
        <p:pic>
          <p:nvPicPr>
            <p:cNvPr id="8" name="Picture 7"/>
            <p:cNvPicPr>
              <a:picLocks noChangeAspect="1"/>
            </p:cNvPicPr>
            <p:nvPr/>
          </p:nvPicPr>
          <p:blipFill>
            <a:blip r:embed="rId7"/>
            <a:stretch>
              <a:fillRect/>
            </a:stretch>
          </p:blipFill>
          <p:spPr>
            <a:xfrm>
              <a:off x="299832" y="5734385"/>
              <a:ext cx="4991100" cy="695325"/>
            </a:xfrm>
            <a:prstGeom prst="rect">
              <a:avLst/>
            </a:prstGeom>
          </p:spPr>
        </p:pic>
        <p:pic>
          <p:nvPicPr>
            <p:cNvPr id="9" name="Picture 8"/>
            <p:cNvPicPr>
              <a:picLocks noChangeAspect="1"/>
            </p:cNvPicPr>
            <p:nvPr/>
          </p:nvPicPr>
          <p:blipFill>
            <a:blip r:embed="rId8"/>
            <a:stretch>
              <a:fillRect/>
            </a:stretch>
          </p:blipFill>
          <p:spPr>
            <a:xfrm>
              <a:off x="5933332" y="3428798"/>
              <a:ext cx="2381250" cy="3333750"/>
            </a:xfrm>
            <a:prstGeom prst="rect">
              <a:avLst/>
            </a:prstGeom>
          </p:spPr>
        </p:pic>
      </p:grpSp>
      <p:sp>
        <p:nvSpPr>
          <p:cNvPr id="11" name="Rectangle 10">
            <a:extLst>
              <a:ext uri="{FF2B5EF4-FFF2-40B4-BE49-F238E27FC236}">
                <a16:creationId xmlns:a16="http://schemas.microsoft.com/office/drawing/2014/main" id="{E5160516-42F5-4D80-B5B6-EF9377363198}"/>
              </a:ext>
            </a:extLst>
          </p:cNvPr>
          <p:cNvSpPr/>
          <p:nvPr/>
        </p:nvSpPr>
        <p:spPr>
          <a:xfrm>
            <a:off x="9050155" y="6082047"/>
            <a:ext cx="3235690" cy="646331"/>
          </a:xfrm>
          <a:prstGeom prst="rect">
            <a:avLst/>
          </a:prstGeom>
        </p:spPr>
        <p:txBody>
          <a:bodyPr wrap="square">
            <a:spAutoFit/>
          </a:bodyPr>
          <a:lstStyle/>
          <a:p>
            <a:r>
              <a:rPr lang="LID4096" dirty="0">
                <a:hlinkClick r:id="rId9"/>
              </a:rPr>
              <a:t>https://www.nature.com/articles/ncomms10251?origin=ppub</a:t>
            </a:r>
            <a:r>
              <a:rPr lang="en-US" dirty="0"/>
              <a:t> </a:t>
            </a:r>
            <a:endParaRPr lang="LID4096" dirty="0"/>
          </a:p>
        </p:txBody>
      </p:sp>
    </p:spTree>
    <p:extLst>
      <p:ext uri="{BB962C8B-B14F-4D97-AF65-F5344CB8AC3E}">
        <p14:creationId xmlns:p14="http://schemas.microsoft.com/office/powerpoint/2010/main" val="20805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6240" y="443248"/>
            <a:ext cx="8267700" cy="2133600"/>
          </a:xfrm>
          <a:prstGeom prst="rect">
            <a:avLst/>
          </a:prstGeom>
        </p:spPr>
      </p:pic>
      <p:grpSp>
        <p:nvGrpSpPr>
          <p:cNvPr id="5" name="Group 4"/>
          <p:cNvGrpSpPr/>
          <p:nvPr/>
        </p:nvGrpSpPr>
        <p:grpSpPr>
          <a:xfrm>
            <a:off x="2450675" y="2576847"/>
            <a:ext cx="7844288" cy="4181476"/>
            <a:chOff x="926675" y="2576847"/>
            <a:chExt cx="7844288" cy="4181476"/>
          </a:xfrm>
        </p:grpSpPr>
        <p:pic>
          <p:nvPicPr>
            <p:cNvPr id="3" name="Picture 2"/>
            <p:cNvPicPr>
              <a:picLocks noChangeAspect="1"/>
            </p:cNvPicPr>
            <p:nvPr/>
          </p:nvPicPr>
          <p:blipFill>
            <a:blip r:embed="rId3"/>
            <a:stretch>
              <a:fillRect/>
            </a:stretch>
          </p:blipFill>
          <p:spPr>
            <a:xfrm>
              <a:off x="926675" y="2576848"/>
              <a:ext cx="6543675" cy="4181475"/>
            </a:xfrm>
            <a:prstGeom prst="rect">
              <a:avLst/>
            </a:prstGeom>
          </p:spPr>
        </p:pic>
        <p:pic>
          <p:nvPicPr>
            <p:cNvPr id="4" name="Picture 3"/>
            <p:cNvPicPr>
              <a:picLocks noChangeAspect="1"/>
            </p:cNvPicPr>
            <p:nvPr/>
          </p:nvPicPr>
          <p:blipFill>
            <a:blip r:embed="rId4"/>
            <a:stretch>
              <a:fillRect/>
            </a:stretch>
          </p:blipFill>
          <p:spPr>
            <a:xfrm>
              <a:off x="3450063" y="2576847"/>
              <a:ext cx="5320900" cy="4181475"/>
            </a:xfrm>
            <a:prstGeom prst="rect">
              <a:avLst/>
            </a:prstGeom>
          </p:spPr>
        </p:pic>
      </p:grpSp>
    </p:spTree>
    <p:extLst>
      <p:ext uri="{BB962C8B-B14F-4D97-AF65-F5344CB8AC3E}">
        <p14:creationId xmlns:p14="http://schemas.microsoft.com/office/powerpoint/2010/main" val="12311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83D38-CF96-4E12-9BC1-2108FD929FDB}"/>
              </a:ext>
            </a:extLst>
          </p:cNvPr>
          <p:cNvSpPr/>
          <p:nvPr/>
        </p:nvSpPr>
        <p:spPr>
          <a:xfrm>
            <a:off x="0" y="0"/>
            <a:ext cx="12192000" cy="6858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CD425683-ADBB-4C45-A5B9-B06CDA40C978}"/>
              </a:ext>
            </a:extLst>
          </p:cNvPr>
          <p:cNvSpPr txBox="1"/>
          <p:nvPr/>
        </p:nvSpPr>
        <p:spPr>
          <a:xfrm>
            <a:off x="775251" y="1520687"/>
            <a:ext cx="10227366" cy="1938992"/>
          </a:xfrm>
          <a:prstGeom prst="rect">
            <a:avLst/>
          </a:prstGeom>
          <a:noFill/>
        </p:spPr>
        <p:txBody>
          <a:bodyPr wrap="square" rtlCol="0">
            <a:spAutoFit/>
          </a:bodyPr>
          <a:lstStyle/>
          <a:p>
            <a:pPr algn="ctr"/>
            <a:r>
              <a:rPr lang="en-US" sz="4000" b="1" dirty="0"/>
              <a:t>Part 5</a:t>
            </a:r>
          </a:p>
          <a:p>
            <a:pPr algn="ctr"/>
            <a:endParaRPr lang="en-US" sz="4000" b="1" dirty="0"/>
          </a:p>
          <a:p>
            <a:pPr algn="ctr"/>
            <a:r>
              <a:rPr lang="en-US" sz="4000" b="1" dirty="0"/>
              <a:t>Hands-on work on some spectra</a:t>
            </a:r>
            <a:endParaRPr lang="LID4096" sz="4000" b="1" dirty="0"/>
          </a:p>
        </p:txBody>
      </p:sp>
    </p:spTree>
    <p:extLst>
      <p:ext uri="{BB962C8B-B14F-4D97-AF65-F5344CB8AC3E}">
        <p14:creationId xmlns:p14="http://schemas.microsoft.com/office/powerpoint/2010/main" val="1372172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4"/>
          <p:cNvSpPr>
            <a:spLocks noChangeArrowheads="1"/>
          </p:cNvSpPr>
          <p:nvPr/>
        </p:nvSpPr>
        <p:spPr bwMode="auto">
          <a:xfrm>
            <a:off x="0" y="1412876"/>
            <a:ext cx="12192000" cy="423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20000"/>
              </a:spcBef>
              <a:buChar char="•"/>
              <a:defRPr sz="3200">
                <a:solidFill>
                  <a:schemeClr val="tx1"/>
                </a:solidFill>
                <a:latin typeface="Times New Roman" pitchFamily="18" charset="0"/>
              </a:defRPr>
            </a:lvl1pPr>
            <a:lvl2pPr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1">
              <a:lnSpc>
                <a:spcPct val="130000"/>
              </a:lnSpc>
              <a:spcBef>
                <a:spcPct val="0"/>
              </a:spcBef>
              <a:buFontTx/>
              <a:buNone/>
            </a:pPr>
            <a:r>
              <a:rPr lang="en-US" altLang="en-US" sz="3000" b="1" dirty="0">
                <a:latin typeface="Arial" charset="0"/>
              </a:rPr>
              <a:t>To improve signal/noise:</a:t>
            </a:r>
          </a:p>
          <a:p>
            <a:pPr lvl="1">
              <a:lnSpc>
                <a:spcPct val="130000"/>
              </a:lnSpc>
              <a:spcBef>
                <a:spcPct val="0"/>
              </a:spcBef>
              <a:buFontTx/>
              <a:buChar char="•"/>
            </a:pPr>
            <a:r>
              <a:rPr lang="en-US" altLang="en-US" sz="3000" b="1" dirty="0">
                <a:latin typeface="Arial" charset="0"/>
              </a:rPr>
              <a:t> Use concentrated samples</a:t>
            </a:r>
          </a:p>
          <a:p>
            <a:pPr lvl="1">
              <a:lnSpc>
                <a:spcPct val="130000"/>
              </a:lnSpc>
              <a:spcBef>
                <a:spcPct val="0"/>
              </a:spcBef>
              <a:buFontTx/>
              <a:buChar char="•"/>
            </a:pPr>
            <a:r>
              <a:rPr lang="en-US" altLang="en-US" sz="3000" b="1" dirty="0">
                <a:latin typeface="Arial" charset="0"/>
              </a:rPr>
              <a:t> VERY strong magnetic field: 10s of Tesla </a:t>
            </a:r>
            <a:endParaRPr lang="en-US" altLang="en-US" sz="3000" b="1" baseline="-25000" dirty="0">
              <a:latin typeface="Arial" charset="0"/>
            </a:endParaRPr>
          </a:p>
          <a:p>
            <a:pPr lvl="1">
              <a:lnSpc>
                <a:spcPct val="130000"/>
              </a:lnSpc>
              <a:spcBef>
                <a:spcPct val="0"/>
              </a:spcBef>
              <a:buFontTx/>
              <a:buChar char="•"/>
            </a:pPr>
            <a:r>
              <a:rPr lang="en-US" altLang="en-US" sz="3000" b="1" dirty="0">
                <a:latin typeface="Arial" charset="0"/>
              </a:rPr>
              <a:t> Use nuclei with large </a:t>
            </a:r>
            <a:r>
              <a:rPr lang="en-US" altLang="en-US" sz="3000" b="1" dirty="0">
                <a:latin typeface="Symbol" pitchFamily="18" charset="2"/>
              </a:rPr>
              <a:t>g </a:t>
            </a:r>
            <a:r>
              <a:rPr lang="en-US" altLang="en-US" sz="3000" b="1" dirty="0">
                <a:latin typeface="Arial" charset="0"/>
              </a:rPr>
              <a:t> </a:t>
            </a:r>
            <a:r>
              <a:rPr lang="en-US" altLang="en-US" sz="3000" b="1" baseline="30000" dirty="0">
                <a:latin typeface="Arial" charset="0"/>
                <a:sym typeface="Wingdings" pitchFamily="2" charset="2"/>
              </a:rPr>
              <a:t>1</a:t>
            </a:r>
            <a:r>
              <a:rPr lang="en-US" altLang="en-US" sz="3000" b="1" dirty="0">
                <a:latin typeface="Arial" charset="0"/>
                <a:sym typeface="Wingdings" pitchFamily="2" charset="2"/>
              </a:rPr>
              <a:t>H &gt; </a:t>
            </a:r>
            <a:r>
              <a:rPr lang="en-US" altLang="en-US" sz="3000" b="1" baseline="30000" dirty="0">
                <a:latin typeface="Arial" charset="0"/>
                <a:sym typeface="Wingdings" pitchFamily="2" charset="2"/>
              </a:rPr>
              <a:t>13</a:t>
            </a:r>
            <a:r>
              <a:rPr lang="en-US" altLang="en-US" sz="3000" b="1" dirty="0">
                <a:latin typeface="Arial" charset="0"/>
                <a:sym typeface="Wingdings" pitchFamily="2" charset="2"/>
              </a:rPr>
              <a:t>C &gt; </a:t>
            </a:r>
            <a:r>
              <a:rPr lang="en-US" altLang="en-US" sz="3000" b="1" baseline="30000" dirty="0">
                <a:latin typeface="Arial" charset="0"/>
                <a:sym typeface="Wingdings" pitchFamily="2" charset="2"/>
              </a:rPr>
              <a:t>15</a:t>
            </a:r>
            <a:r>
              <a:rPr lang="en-US" altLang="en-US" sz="3000" b="1" dirty="0">
                <a:latin typeface="Arial" charset="0"/>
                <a:sym typeface="Wingdings" pitchFamily="2" charset="2"/>
              </a:rPr>
              <a:t>N</a:t>
            </a:r>
          </a:p>
          <a:p>
            <a:pPr lvl="1">
              <a:lnSpc>
                <a:spcPct val="130000"/>
              </a:lnSpc>
              <a:spcBef>
                <a:spcPct val="0"/>
              </a:spcBef>
              <a:buFontTx/>
              <a:buChar char="•"/>
            </a:pPr>
            <a:r>
              <a:rPr lang="en-US" altLang="en-US" sz="3000" b="1" dirty="0">
                <a:latin typeface="Arial" charset="0"/>
              </a:rPr>
              <a:t> </a:t>
            </a:r>
            <a:r>
              <a:rPr lang="en-US" altLang="en-US" sz="3000" b="1" dirty="0">
                <a:latin typeface="Arial" charset="0"/>
                <a:cs typeface="Arial" charset="0"/>
                <a:sym typeface="Wingdings" pitchFamily="2" charset="2"/>
              </a:rPr>
              <a:t>May need to enrich</a:t>
            </a:r>
            <a:r>
              <a:rPr lang="en-US" altLang="en-US" sz="3000" b="1" dirty="0">
                <a:latin typeface="Arial" charset="0"/>
              </a:rPr>
              <a:t>: </a:t>
            </a:r>
            <a:r>
              <a:rPr lang="en-US" altLang="en-US" sz="3000" b="1" baseline="30000" dirty="0">
                <a:latin typeface="Arial" charset="0"/>
                <a:sym typeface="Wingdings" pitchFamily="2" charset="2"/>
              </a:rPr>
              <a:t>1</a:t>
            </a:r>
            <a:r>
              <a:rPr lang="en-US" altLang="en-US" sz="3000" b="1" dirty="0">
                <a:latin typeface="Arial" charset="0"/>
                <a:sym typeface="Wingdings" pitchFamily="2" charset="2"/>
              </a:rPr>
              <a:t>H almost 100%, </a:t>
            </a:r>
            <a:r>
              <a:rPr lang="en-US" altLang="en-US" sz="3000" b="1" baseline="30000" dirty="0">
                <a:latin typeface="Arial" charset="0"/>
                <a:sym typeface="Wingdings" pitchFamily="2" charset="2"/>
              </a:rPr>
              <a:t>13</a:t>
            </a:r>
            <a:r>
              <a:rPr lang="en-US" altLang="en-US" sz="3000" b="1" dirty="0">
                <a:latin typeface="Arial" charset="0"/>
                <a:sym typeface="Wingdings" pitchFamily="2" charset="2"/>
              </a:rPr>
              <a:t>C and </a:t>
            </a:r>
            <a:r>
              <a:rPr lang="en-US" altLang="en-US" sz="3000" b="1" baseline="30000" dirty="0">
                <a:latin typeface="Arial" charset="0"/>
                <a:sym typeface="Wingdings" pitchFamily="2" charset="2"/>
              </a:rPr>
              <a:t>15</a:t>
            </a:r>
            <a:r>
              <a:rPr lang="en-US" altLang="en-US" sz="3000" b="1" dirty="0">
                <a:latin typeface="Arial" charset="0"/>
                <a:sym typeface="Wingdings" pitchFamily="2" charset="2"/>
              </a:rPr>
              <a:t>N </a:t>
            </a:r>
            <a:r>
              <a:rPr lang="en-US" altLang="en-US" sz="3000" b="1" dirty="0">
                <a:latin typeface="Arial" charset="0"/>
                <a:cs typeface="Arial" charset="0"/>
                <a:sym typeface="Wingdings" pitchFamily="2" charset="2"/>
              </a:rPr>
              <a:t>~ 1% </a:t>
            </a:r>
          </a:p>
          <a:p>
            <a:pPr lvl="1">
              <a:lnSpc>
                <a:spcPct val="130000"/>
              </a:lnSpc>
              <a:spcBef>
                <a:spcPct val="0"/>
              </a:spcBef>
              <a:buFontTx/>
              <a:buChar char="•"/>
            </a:pPr>
            <a:r>
              <a:rPr lang="en-US" altLang="en-US" sz="3000" b="1" dirty="0">
                <a:latin typeface="Arial" charset="0"/>
              </a:rPr>
              <a:t> </a:t>
            </a:r>
            <a:r>
              <a:rPr lang="en-US" altLang="en-US" sz="3000" b="1" dirty="0">
                <a:latin typeface="Arial" charset="0"/>
                <a:cs typeface="Arial" charset="0"/>
                <a:sym typeface="Wingdings" pitchFamily="2" charset="2"/>
              </a:rPr>
              <a:t>Average signals many times  long experiments (days!)</a:t>
            </a:r>
          </a:p>
          <a:p>
            <a:pPr lvl="1">
              <a:lnSpc>
                <a:spcPct val="130000"/>
              </a:lnSpc>
              <a:spcBef>
                <a:spcPct val="0"/>
              </a:spcBef>
              <a:buFontTx/>
              <a:buChar char="•"/>
            </a:pPr>
            <a:r>
              <a:rPr lang="en-US" altLang="en-US" sz="3000" b="1" dirty="0">
                <a:latin typeface="Arial" charset="0"/>
                <a:cs typeface="Arial" charset="0"/>
                <a:sym typeface="Wingdings" pitchFamily="2" charset="2"/>
              </a:rPr>
              <a:t> Protein stable and unchanged for experiment time</a:t>
            </a:r>
            <a:endParaRPr lang="en-US" altLang="en-US" sz="1800" b="1" dirty="0">
              <a:latin typeface="Arial" charset="0"/>
              <a:cs typeface="Arial" charset="0"/>
            </a:endParaRPr>
          </a:p>
        </p:txBody>
      </p:sp>
      <p:sp>
        <p:nvSpPr>
          <p:cNvPr id="17411" name="Rectangle 1036"/>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l-GR" altLang="en-US" sz="3700" b="1">
                <a:solidFill>
                  <a:schemeClr val="accent2"/>
                </a:solidFill>
                <a:latin typeface="Arial" charset="0"/>
                <a:cs typeface="Arial" charset="0"/>
              </a:rPr>
              <a:t>Δ</a:t>
            </a:r>
            <a:r>
              <a:rPr lang="es-ES" altLang="en-US" sz="3700" b="1">
                <a:solidFill>
                  <a:schemeClr val="accent2"/>
                </a:solidFill>
                <a:latin typeface="Arial" charset="0"/>
                <a:cs typeface="Arial" charset="0"/>
              </a:rPr>
              <a:t>E is small so </a:t>
            </a:r>
            <a:r>
              <a:rPr lang="es-ES" altLang="en-US" sz="3700" b="1">
                <a:solidFill>
                  <a:schemeClr val="accent2"/>
                </a:solidFill>
                <a:latin typeface="Arial" charset="0"/>
              </a:rPr>
              <a:t>NMR has low sensitivity! </a:t>
            </a:r>
            <a:endParaRPr lang="es-ES_tradnl" altLang="en-US" sz="3700" u="sng">
              <a:solidFill>
                <a:srgbClr val="0000FF"/>
              </a:solidFill>
            </a:endParaRPr>
          </a:p>
        </p:txBody>
      </p:sp>
      <p:sp>
        <p:nvSpPr>
          <p:cNvPr id="4" name="Rectangle 3">
            <a:extLst>
              <a:ext uri="{FF2B5EF4-FFF2-40B4-BE49-F238E27FC236}">
                <a16:creationId xmlns:a16="http://schemas.microsoft.com/office/drawing/2014/main" id="{7D639456-EFA1-40AC-9476-DA3908B1874B}"/>
              </a:ext>
            </a:extLst>
          </p:cNvPr>
          <p:cNvSpPr/>
          <p:nvPr/>
        </p:nvSpPr>
        <p:spPr>
          <a:xfrm>
            <a:off x="0" y="0"/>
            <a:ext cx="1865832" cy="492443"/>
          </a:xfrm>
          <a:prstGeom prst="rect">
            <a:avLst/>
          </a:prstGeom>
        </p:spPr>
        <p:txBody>
          <a:bodyPr wrap="none">
            <a:spAutoFit/>
          </a:bodyPr>
          <a:lstStyle/>
          <a:p>
            <a:r>
              <a:rPr lang="en-US" sz="2600" b="1" i="1" dirty="0"/>
              <a:t>Recap 2 of 4</a:t>
            </a:r>
            <a:endParaRPr lang="LID4096" sz="2600"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DD7C2-B877-4E46-A7CA-75D6BC03D78F}"/>
              </a:ext>
            </a:extLst>
          </p:cNvPr>
          <p:cNvSpPr txBox="1"/>
          <p:nvPr/>
        </p:nvSpPr>
        <p:spPr>
          <a:xfrm>
            <a:off x="168966" y="308113"/>
            <a:ext cx="11748051" cy="3416320"/>
          </a:xfrm>
          <a:prstGeom prst="rect">
            <a:avLst/>
          </a:prstGeom>
          <a:noFill/>
        </p:spPr>
        <p:txBody>
          <a:bodyPr wrap="square" rtlCol="0">
            <a:spAutoFit/>
          </a:bodyPr>
          <a:lstStyle/>
          <a:p>
            <a:r>
              <a:rPr lang="en-US" sz="3200" b="1" dirty="0"/>
              <a:t>Hands-on: What happened when a kinase tried to phosphorylate this protein substrate?</a:t>
            </a:r>
          </a:p>
          <a:p>
            <a:endParaRPr lang="en-US" sz="3200" b="1" dirty="0"/>
          </a:p>
          <a:p>
            <a:r>
              <a:rPr lang="en-US" sz="2400" b="1" dirty="0"/>
              <a:t>Experiment:</a:t>
            </a:r>
          </a:p>
          <a:p>
            <a:endParaRPr lang="en-US" sz="2400" b="1" dirty="0"/>
          </a:p>
          <a:p>
            <a:r>
              <a:rPr lang="en-US" sz="2400" b="1" dirty="0"/>
              <a:t>Given a protein for which we have assignments,</a:t>
            </a:r>
          </a:p>
          <a:p>
            <a:endParaRPr lang="en-US" sz="2400" b="1" dirty="0"/>
          </a:p>
          <a:p>
            <a:r>
              <a:rPr lang="en-US" sz="2400" b="1" dirty="0"/>
              <a:t>We added a kinase + Mg</a:t>
            </a:r>
            <a:r>
              <a:rPr lang="en-US" sz="2400" b="1" baseline="30000" dirty="0"/>
              <a:t>+2</a:t>
            </a:r>
            <a:r>
              <a:rPr lang="en-US" sz="2400" b="1" dirty="0"/>
              <a:t> + ATP, and monitored phosphorylation by HSQC spectra at 30 C.</a:t>
            </a:r>
            <a:endParaRPr lang="LID4096" sz="2400" b="1" dirty="0"/>
          </a:p>
        </p:txBody>
      </p:sp>
    </p:spTree>
    <p:extLst>
      <p:ext uri="{BB962C8B-B14F-4D97-AF65-F5344CB8AC3E}">
        <p14:creationId xmlns:p14="http://schemas.microsoft.com/office/powerpoint/2010/main" val="2231280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24000" y="2"/>
            <a:ext cx="9144000" cy="682387"/>
          </a:xfrm>
          <a:solidFill>
            <a:schemeClr val="bg1"/>
          </a:solidFill>
        </p:spPr>
        <p:txBody>
          <a:bodyPr vert="horz" lIns="90487" tIns="44450" rIns="90487" bIns="44450" rtlCol="0" anchor="ctr">
            <a:normAutofit/>
          </a:bodyPr>
          <a:lstStyle/>
          <a:p>
            <a:pPr defTabSz="831850"/>
            <a:r>
              <a:rPr lang="en-GB" altLang="en-US" sz="3200" b="1" dirty="0"/>
              <a:t>Disordered proteins &amp; peptides in solution</a:t>
            </a:r>
            <a:endParaRPr lang="en-GB" altLang="en-US" sz="3200" b="1" i="1" dirty="0"/>
          </a:p>
        </p:txBody>
      </p:sp>
      <p:grpSp>
        <p:nvGrpSpPr>
          <p:cNvPr id="6" name="Group 5"/>
          <p:cNvGrpSpPr/>
          <p:nvPr/>
        </p:nvGrpSpPr>
        <p:grpSpPr>
          <a:xfrm>
            <a:off x="4534900" y="777923"/>
            <a:ext cx="7657100" cy="5670173"/>
            <a:chOff x="2446626" y="1209873"/>
            <a:chExt cx="6560897" cy="5648126"/>
          </a:xfrm>
        </p:grpSpPr>
        <p:pic>
          <p:nvPicPr>
            <p:cNvPr id="7" name="Picture 2" descr="C:\Users\LA\Desktop\LA-dropbox\Dropbox\facility\hilal\titration TFET\TFET6.png"/>
            <p:cNvPicPr>
              <a:picLocks noChangeAspect="1" noChangeArrowheads="1"/>
            </p:cNvPicPr>
            <p:nvPr/>
          </p:nvPicPr>
          <p:blipFill rotWithShape="1">
            <a:blip r:embed="rId2">
              <a:extLst>
                <a:ext uri="{28A0092B-C50C-407E-A947-70E740481C1C}">
                  <a14:useLocalDpi xmlns:a14="http://schemas.microsoft.com/office/drawing/2010/main" val="0"/>
                </a:ext>
              </a:extLst>
            </a:blip>
            <a:srcRect l="15051" t="18070" r="-20" b="-1"/>
            <a:stretch/>
          </p:blipFill>
          <p:spPr bwMode="auto">
            <a:xfrm>
              <a:off x="2446626" y="1209873"/>
              <a:ext cx="6560897" cy="5648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02036" y="3920836"/>
              <a:ext cx="2535382" cy="2521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1322714" y="738662"/>
            <a:ext cx="701962" cy="430887"/>
          </a:xfrm>
          <a:prstGeom prst="rect">
            <a:avLst/>
          </a:prstGeom>
          <a:noFill/>
        </p:spPr>
        <p:txBody>
          <a:bodyPr wrap="square" rtlCol="0">
            <a:spAutoFit/>
          </a:bodyPr>
          <a:lstStyle/>
          <a:p>
            <a:r>
              <a:rPr lang="en-US" sz="2200" baseline="30000" dirty="0"/>
              <a:t>15</a:t>
            </a:r>
            <a:r>
              <a:rPr lang="en-US" sz="2200" dirty="0"/>
              <a:t>N</a:t>
            </a:r>
          </a:p>
        </p:txBody>
      </p:sp>
      <p:sp>
        <p:nvSpPr>
          <p:cNvPr id="10" name="TextBox 9"/>
          <p:cNvSpPr txBox="1"/>
          <p:nvPr/>
        </p:nvSpPr>
        <p:spPr>
          <a:xfrm>
            <a:off x="7809040" y="6334517"/>
            <a:ext cx="701962" cy="430887"/>
          </a:xfrm>
          <a:prstGeom prst="rect">
            <a:avLst/>
          </a:prstGeom>
          <a:noFill/>
        </p:spPr>
        <p:txBody>
          <a:bodyPr wrap="square" rtlCol="0">
            <a:spAutoFit/>
          </a:bodyPr>
          <a:lstStyle/>
          <a:p>
            <a:r>
              <a:rPr lang="en-US" sz="2200" baseline="30000" dirty="0"/>
              <a:t>1</a:t>
            </a:r>
            <a:r>
              <a:rPr lang="en-US" sz="2200" dirty="0"/>
              <a:t>H</a:t>
            </a:r>
          </a:p>
        </p:txBody>
      </p:sp>
      <p:grpSp>
        <p:nvGrpSpPr>
          <p:cNvPr id="112" name="Group 111"/>
          <p:cNvGrpSpPr/>
          <p:nvPr/>
        </p:nvGrpSpPr>
        <p:grpSpPr>
          <a:xfrm>
            <a:off x="5511521" y="988828"/>
            <a:ext cx="2966442" cy="5080696"/>
            <a:chOff x="2303299" y="988828"/>
            <a:chExt cx="2966442" cy="5080696"/>
          </a:xfrm>
        </p:grpSpPr>
        <p:sp>
          <p:nvSpPr>
            <p:cNvPr id="91" name="TextBox 90"/>
            <p:cNvSpPr txBox="1"/>
            <p:nvPr/>
          </p:nvSpPr>
          <p:spPr>
            <a:xfrm>
              <a:off x="4478389" y="3895190"/>
              <a:ext cx="791352" cy="307777"/>
            </a:xfrm>
            <a:prstGeom prst="rect">
              <a:avLst/>
            </a:prstGeom>
            <a:noFill/>
          </p:spPr>
          <p:txBody>
            <a:bodyPr wrap="square" rtlCol="0">
              <a:spAutoFit/>
            </a:bodyPr>
            <a:lstStyle/>
            <a:p>
              <a:pPr algn="r"/>
              <a:r>
                <a:rPr lang="en-US" sz="1400" dirty="0">
                  <a:solidFill>
                    <a:srgbClr val="FF0000"/>
                  </a:solidFill>
                </a:rPr>
                <a:t>Glu12</a:t>
              </a:r>
            </a:p>
          </p:txBody>
        </p:sp>
        <p:grpSp>
          <p:nvGrpSpPr>
            <p:cNvPr id="2" name="Group 1"/>
            <p:cNvGrpSpPr/>
            <p:nvPr/>
          </p:nvGrpSpPr>
          <p:grpSpPr>
            <a:xfrm>
              <a:off x="2303299" y="988828"/>
              <a:ext cx="2573079" cy="5080696"/>
              <a:chOff x="1486829" y="532261"/>
              <a:chExt cx="3249037" cy="5854898"/>
            </a:xfrm>
          </p:grpSpPr>
          <p:sp>
            <p:nvSpPr>
              <p:cNvPr id="59" name="TextBox 58"/>
              <p:cNvSpPr txBox="1"/>
              <p:nvPr/>
            </p:nvSpPr>
            <p:spPr>
              <a:xfrm>
                <a:off x="1557772" y="4352055"/>
                <a:ext cx="791352" cy="319208"/>
              </a:xfrm>
              <a:prstGeom prst="rect">
                <a:avLst/>
              </a:prstGeom>
              <a:noFill/>
            </p:spPr>
            <p:txBody>
              <a:bodyPr wrap="square" rtlCol="0">
                <a:spAutoFit/>
              </a:bodyPr>
              <a:lstStyle/>
              <a:p>
                <a:pPr algn="r"/>
                <a:r>
                  <a:rPr lang="en-US" sz="1200" dirty="0">
                    <a:solidFill>
                      <a:srgbClr val="FF0000"/>
                    </a:solidFill>
                  </a:rPr>
                  <a:t>Gln40</a:t>
                </a:r>
              </a:p>
            </p:txBody>
          </p:sp>
          <p:sp>
            <p:nvSpPr>
              <p:cNvPr id="60" name="TextBox 59"/>
              <p:cNvSpPr txBox="1"/>
              <p:nvPr/>
            </p:nvSpPr>
            <p:spPr>
              <a:xfrm>
                <a:off x="1486829" y="4009846"/>
                <a:ext cx="791352" cy="319208"/>
              </a:xfrm>
              <a:prstGeom prst="rect">
                <a:avLst/>
              </a:prstGeom>
              <a:noFill/>
            </p:spPr>
            <p:txBody>
              <a:bodyPr wrap="square" rtlCol="0">
                <a:spAutoFit/>
              </a:bodyPr>
              <a:lstStyle/>
              <a:p>
                <a:pPr algn="r"/>
                <a:r>
                  <a:rPr lang="en-US" sz="1200" dirty="0">
                    <a:solidFill>
                      <a:srgbClr val="FF0000"/>
                    </a:solidFill>
                  </a:rPr>
                  <a:t>Glu5</a:t>
                </a:r>
              </a:p>
            </p:txBody>
          </p:sp>
          <p:sp>
            <p:nvSpPr>
              <p:cNvPr id="62" name="TextBox 61"/>
              <p:cNvSpPr txBox="1"/>
              <p:nvPr/>
            </p:nvSpPr>
            <p:spPr>
              <a:xfrm>
                <a:off x="3098260" y="532261"/>
                <a:ext cx="791352" cy="319208"/>
              </a:xfrm>
              <a:prstGeom prst="rect">
                <a:avLst/>
              </a:prstGeom>
              <a:noFill/>
            </p:spPr>
            <p:txBody>
              <a:bodyPr wrap="square" rtlCol="0">
                <a:spAutoFit/>
              </a:bodyPr>
              <a:lstStyle/>
              <a:p>
                <a:pPr algn="r"/>
                <a:r>
                  <a:rPr lang="en-US" sz="1200" dirty="0">
                    <a:solidFill>
                      <a:srgbClr val="FF0000"/>
                    </a:solidFill>
                  </a:rPr>
                  <a:t>Gly79</a:t>
                </a:r>
              </a:p>
            </p:txBody>
          </p:sp>
          <p:sp>
            <p:nvSpPr>
              <p:cNvPr id="63" name="TextBox 62"/>
              <p:cNvSpPr txBox="1"/>
              <p:nvPr/>
            </p:nvSpPr>
            <p:spPr>
              <a:xfrm>
                <a:off x="2692868" y="6067951"/>
                <a:ext cx="705425" cy="319208"/>
              </a:xfrm>
              <a:prstGeom prst="rect">
                <a:avLst/>
              </a:prstGeom>
              <a:noFill/>
            </p:spPr>
            <p:txBody>
              <a:bodyPr wrap="square" rtlCol="0">
                <a:spAutoFit/>
              </a:bodyPr>
              <a:lstStyle/>
              <a:p>
                <a:pPr algn="r"/>
                <a:r>
                  <a:rPr lang="en-US" sz="1200" dirty="0">
                    <a:solidFill>
                      <a:srgbClr val="FF0000"/>
                    </a:solidFill>
                  </a:rPr>
                  <a:t>Ala83</a:t>
                </a:r>
              </a:p>
            </p:txBody>
          </p:sp>
          <p:sp>
            <p:nvSpPr>
              <p:cNvPr id="64" name="TextBox 63"/>
              <p:cNvSpPr txBox="1"/>
              <p:nvPr/>
            </p:nvSpPr>
            <p:spPr>
              <a:xfrm>
                <a:off x="1653061" y="5243190"/>
                <a:ext cx="791352" cy="319208"/>
              </a:xfrm>
              <a:prstGeom prst="rect">
                <a:avLst/>
              </a:prstGeom>
              <a:noFill/>
            </p:spPr>
            <p:txBody>
              <a:bodyPr wrap="square" rtlCol="0">
                <a:spAutoFit/>
              </a:bodyPr>
              <a:lstStyle/>
              <a:p>
                <a:pPr algn="r"/>
                <a:r>
                  <a:rPr lang="en-US" sz="1200" dirty="0">
                    <a:solidFill>
                      <a:srgbClr val="FF0000"/>
                    </a:solidFill>
                  </a:rPr>
                  <a:t>Leu4</a:t>
                </a:r>
              </a:p>
            </p:txBody>
          </p:sp>
          <p:sp>
            <p:nvSpPr>
              <p:cNvPr id="65" name="TextBox 64"/>
              <p:cNvSpPr txBox="1"/>
              <p:nvPr/>
            </p:nvSpPr>
            <p:spPr>
              <a:xfrm>
                <a:off x="2530711" y="5489668"/>
                <a:ext cx="791352" cy="319208"/>
              </a:xfrm>
              <a:prstGeom prst="rect">
                <a:avLst/>
              </a:prstGeom>
              <a:noFill/>
            </p:spPr>
            <p:txBody>
              <a:bodyPr wrap="square" rtlCol="0">
                <a:spAutoFit/>
              </a:bodyPr>
              <a:lstStyle/>
              <a:p>
                <a:pPr algn="r"/>
                <a:r>
                  <a:rPr lang="en-US" sz="1200" dirty="0">
                    <a:solidFill>
                      <a:srgbClr val="FF0000"/>
                    </a:solidFill>
                  </a:rPr>
                  <a:t>Ala81</a:t>
                </a:r>
              </a:p>
            </p:txBody>
          </p:sp>
          <p:sp>
            <p:nvSpPr>
              <p:cNvPr id="66" name="TextBox 65"/>
              <p:cNvSpPr txBox="1"/>
              <p:nvPr/>
            </p:nvSpPr>
            <p:spPr>
              <a:xfrm>
                <a:off x="3682992" y="3108751"/>
                <a:ext cx="791352" cy="319208"/>
              </a:xfrm>
              <a:prstGeom prst="rect">
                <a:avLst/>
              </a:prstGeom>
              <a:noFill/>
            </p:spPr>
            <p:txBody>
              <a:bodyPr wrap="square" rtlCol="0">
                <a:spAutoFit/>
              </a:bodyPr>
              <a:lstStyle/>
              <a:p>
                <a:pPr algn="r"/>
                <a:r>
                  <a:rPr lang="en-US" sz="1200" dirty="0">
                    <a:solidFill>
                      <a:srgbClr val="FF0000"/>
                    </a:solidFill>
                  </a:rPr>
                  <a:t>Phe11</a:t>
                </a:r>
              </a:p>
            </p:txBody>
          </p:sp>
          <p:sp>
            <p:nvSpPr>
              <p:cNvPr id="67" name="TextBox 66"/>
              <p:cNvSpPr txBox="1"/>
              <p:nvPr/>
            </p:nvSpPr>
            <p:spPr>
              <a:xfrm>
                <a:off x="3664817" y="3587637"/>
                <a:ext cx="791352" cy="319208"/>
              </a:xfrm>
              <a:prstGeom prst="rect">
                <a:avLst/>
              </a:prstGeom>
              <a:noFill/>
            </p:spPr>
            <p:txBody>
              <a:bodyPr wrap="square" rtlCol="0">
                <a:spAutoFit/>
              </a:bodyPr>
              <a:lstStyle/>
              <a:p>
                <a:pPr algn="r"/>
                <a:r>
                  <a:rPr lang="en-US" sz="1200" dirty="0">
                    <a:solidFill>
                      <a:srgbClr val="FF0000"/>
                    </a:solidFill>
                  </a:rPr>
                  <a:t>Val82</a:t>
                </a:r>
              </a:p>
            </p:txBody>
          </p:sp>
          <p:sp>
            <p:nvSpPr>
              <p:cNvPr id="68" name="TextBox 67"/>
              <p:cNvSpPr txBox="1"/>
              <p:nvPr/>
            </p:nvSpPr>
            <p:spPr>
              <a:xfrm>
                <a:off x="3463112" y="5341687"/>
                <a:ext cx="791352" cy="319208"/>
              </a:xfrm>
              <a:prstGeom prst="rect">
                <a:avLst/>
              </a:prstGeom>
              <a:noFill/>
            </p:spPr>
            <p:txBody>
              <a:bodyPr wrap="square" rtlCol="0">
                <a:spAutoFit/>
              </a:bodyPr>
              <a:lstStyle/>
              <a:p>
                <a:pPr algn="r"/>
                <a:r>
                  <a:rPr lang="en-US" sz="1200" dirty="0">
                    <a:solidFill>
                      <a:srgbClr val="FF0000"/>
                    </a:solidFill>
                  </a:rPr>
                  <a:t>Ala10</a:t>
                </a:r>
              </a:p>
            </p:txBody>
          </p:sp>
          <p:sp>
            <p:nvSpPr>
              <p:cNvPr id="69" name="TextBox 68"/>
              <p:cNvSpPr txBox="1"/>
              <p:nvPr/>
            </p:nvSpPr>
            <p:spPr>
              <a:xfrm>
                <a:off x="3711414" y="5036473"/>
                <a:ext cx="791352" cy="319208"/>
              </a:xfrm>
              <a:prstGeom prst="rect">
                <a:avLst/>
              </a:prstGeom>
              <a:noFill/>
            </p:spPr>
            <p:txBody>
              <a:bodyPr wrap="square" rtlCol="0">
                <a:spAutoFit/>
              </a:bodyPr>
              <a:lstStyle/>
              <a:p>
                <a:pPr algn="r"/>
                <a:r>
                  <a:rPr lang="en-US" sz="1200" dirty="0">
                    <a:solidFill>
                      <a:srgbClr val="FF0000"/>
                    </a:solidFill>
                  </a:rPr>
                  <a:t>Leu14</a:t>
                </a:r>
              </a:p>
            </p:txBody>
          </p:sp>
          <p:cxnSp>
            <p:nvCxnSpPr>
              <p:cNvPr id="70" name="Straight Connector 69"/>
              <p:cNvCxnSpPr/>
              <p:nvPr/>
            </p:nvCxnSpPr>
            <p:spPr>
              <a:xfrm>
                <a:off x="3549258" y="4985830"/>
                <a:ext cx="111483" cy="39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194540" y="4264416"/>
                <a:ext cx="70943" cy="462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625269" y="4514136"/>
                <a:ext cx="288841" cy="221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696213" y="4578878"/>
                <a:ext cx="717226" cy="319208"/>
              </a:xfrm>
              <a:prstGeom prst="rect">
                <a:avLst/>
              </a:prstGeom>
              <a:noFill/>
            </p:spPr>
            <p:txBody>
              <a:bodyPr wrap="square" rtlCol="0">
                <a:spAutoFit/>
              </a:bodyPr>
              <a:lstStyle/>
              <a:p>
                <a:pPr algn="r"/>
                <a:r>
                  <a:rPr lang="en-US" sz="1200" dirty="0">
                    <a:solidFill>
                      <a:srgbClr val="FF0000"/>
                    </a:solidFill>
                  </a:rPr>
                  <a:t>Leu7</a:t>
                </a:r>
              </a:p>
            </p:txBody>
          </p:sp>
          <p:sp>
            <p:nvSpPr>
              <p:cNvPr id="74" name="TextBox 73"/>
              <p:cNvSpPr txBox="1"/>
              <p:nvPr/>
            </p:nvSpPr>
            <p:spPr>
              <a:xfrm>
                <a:off x="2900529" y="4699114"/>
                <a:ext cx="634240" cy="319208"/>
              </a:xfrm>
              <a:prstGeom prst="rect">
                <a:avLst/>
              </a:prstGeom>
              <a:noFill/>
            </p:spPr>
            <p:txBody>
              <a:bodyPr wrap="square" rtlCol="0">
                <a:spAutoFit/>
              </a:bodyPr>
              <a:lstStyle/>
              <a:p>
                <a:pPr algn="r"/>
                <a:r>
                  <a:rPr lang="en-US" sz="1200" dirty="0">
                    <a:solidFill>
                      <a:srgbClr val="FF0000"/>
                    </a:solidFill>
                  </a:rPr>
                  <a:t>Lys6</a:t>
                </a:r>
              </a:p>
            </p:txBody>
          </p:sp>
          <p:cxnSp>
            <p:nvCxnSpPr>
              <p:cNvPr id="75" name="Straight Connector 74"/>
              <p:cNvCxnSpPr/>
              <p:nvPr/>
            </p:nvCxnSpPr>
            <p:spPr>
              <a:xfrm>
                <a:off x="3686077" y="4893341"/>
                <a:ext cx="172291" cy="268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921181" y="2108529"/>
                <a:ext cx="1137383" cy="319208"/>
              </a:xfrm>
              <a:prstGeom prst="rect">
                <a:avLst/>
              </a:prstGeom>
              <a:noFill/>
            </p:spPr>
            <p:txBody>
              <a:bodyPr wrap="square" rtlCol="0">
                <a:spAutoFit/>
              </a:bodyPr>
              <a:lstStyle/>
              <a:p>
                <a:pPr algn="r"/>
                <a:r>
                  <a:rPr lang="en-US" sz="1200" dirty="0">
                    <a:solidFill>
                      <a:srgbClr val="FF0000"/>
                    </a:solidFill>
                  </a:rPr>
                  <a:t>Ser13 &amp; 16</a:t>
                </a:r>
              </a:p>
            </p:txBody>
          </p:sp>
          <p:cxnSp>
            <p:nvCxnSpPr>
              <p:cNvPr id="77" name="Straight Connector 76"/>
              <p:cNvCxnSpPr/>
              <p:nvPr/>
            </p:nvCxnSpPr>
            <p:spPr>
              <a:xfrm>
                <a:off x="2206399" y="4884092"/>
                <a:ext cx="364852" cy="73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2449634" y="5106066"/>
                <a:ext cx="162157" cy="517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990802" y="5587717"/>
                <a:ext cx="791352" cy="319208"/>
              </a:xfrm>
              <a:prstGeom prst="rect">
                <a:avLst/>
              </a:prstGeom>
              <a:noFill/>
            </p:spPr>
            <p:txBody>
              <a:bodyPr wrap="square" rtlCol="0">
                <a:spAutoFit/>
              </a:bodyPr>
              <a:lstStyle/>
              <a:p>
                <a:pPr algn="r"/>
                <a:r>
                  <a:rPr lang="en-US" sz="1200" dirty="0">
                    <a:solidFill>
                      <a:srgbClr val="FF0000"/>
                    </a:solidFill>
                  </a:rPr>
                  <a:t>Ala60</a:t>
                </a:r>
              </a:p>
            </p:txBody>
          </p:sp>
          <p:sp>
            <p:nvSpPr>
              <p:cNvPr id="80" name="TextBox 79"/>
              <p:cNvSpPr txBox="1"/>
              <p:nvPr/>
            </p:nvSpPr>
            <p:spPr>
              <a:xfrm>
                <a:off x="1719929" y="4675766"/>
                <a:ext cx="791352" cy="319208"/>
              </a:xfrm>
              <a:prstGeom prst="rect">
                <a:avLst/>
              </a:prstGeom>
              <a:noFill/>
            </p:spPr>
            <p:txBody>
              <a:bodyPr wrap="square" rtlCol="0">
                <a:spAutoFit/>
              </a:bodyPr>
              <a:lstStyle/>
              <a:p>
                <a:pPr algn="r"/>
                <a:r>
                  <a:rPr lang="en-US" sz="1200" dirty="0">
                    <a:solidFill>
                      <a:srgbClr val="FF0000"/>
                    </a:solidFill>
                  </a:rPr>
                  <a:t>Glu84</a:t>
                </a:r>
              </a:p>
            </p:txBody>
          </p:sp>
          <p:sp>
            <p:nvSpPr>
              <p:cNvPr id="81" name="TextBox 80"/>
              <p:cNvSpPr txBox="1"/>
              <p:nvPr/>
            </p:nvSpPr>
            <p:spPr>
              <a:xfrm>
                <a:off x="2692868" y="4514136"/>
                <a:ext cx="705425" cy="319208"/>
              </a:xfrm>
              <a:prstGeom prst="rect">
                <a:avLst/>
              </a:prstGeom>
              <a:noFill/>
            </p:spPr>
            <p:txBody>
              <a:bodyPr wrap="square" rtlCol="0">
                <a:spAutoFit/>
              </a:bodyPr>
              <a:lstStyle/>
              <a:p>
                <a:pPr algn="r"/>
                <a:r>
                  <a:rPr lang="en-US" sz="1200" dirty="0">
                    <a:solidFill>
                      <a:srgbClr val="FF0000"/>
                    </a:solidFill>
                  </a:rPr>
                  <a:t>Lys15</a:t>
                </a:r>
              </a:p>
            </p:txBody>
          </p:sp>
          <p:sp>
            <p:nvSpPr>
              <p:cNvPr id="82" name="TextBox 81"/>
              <p:cNvSpPr txBox="1"/>
              <p:nvPr/>
            </p:nvSpPr>
            <p:spPr>
              <a:xfrm>
                <a:off x="3650606" y="4033194"/>
                <a:ext cx="762832" cy="319208"/>
              </a:xfrm>
              <a:prstGeom prst="rect">
                <a:avLst/>
              </a:prstGeom>
              <a:noFill/>
            </p:spPr>
            <p:txBody>
              <a:bodyPr wrap="square" rtlCol="0">
                <a:spAutoFit/>
              </a:bodyPr>
              <a:lstStyle/>
              <a:p>
                <a:pPr algn="r"/>
                <a:r>
                  <a:rPr lang="en-US" sz="1200" dirty="0">
                    <a:solidFill>
                      <a:srgbClr val="FF0000"/>
                    </a:solidFill>
                  </a:rPr>
                  <a:t>Lys9</a:t>
                </a:r>
              </a:p>
            </p:txBody>
          </p:sp>
          <p:cxnSp>
            <p:nvCxnSpPr>
              <p:cNvPr id="83" name="Straight Connector 82"/>
              <p:cNvCxnSpPr/>
              <p:nvPr/>
            </p:nvCxnSpPr>
            <p:spPr>
              <a:xfrm>
                <a:off x="3382034" y="4218171"/>
                <a:ext cx="5118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63112" y="4403149"/>
                <a:ext cx="623289" cy="1202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944514" y="4352055"/>
                <a:ext cx="791352" cy="319208"/>
              </a:xfrm>
              <a:prstGeom prst="rect">
                <a:avLst/>
              </a:prstGeom>
              <a:noFill/>
            </p:spPr>
            <p:txBody>
              <a:bodyPr wrap="square" rtlCol="0">
                <a:spAutoFit/>
              </a:bodyPr>
              <a:lstStyle/>
              <a:p>
                <a:pPr algn="r"/>
                <a:r>
                  <a:rPr lang="en-US" sz="1200" dirty="0">
                    <a:solidFill>
                      <a:srgbClr val="FF0000"/>
                    </a:solidFill>
                  </a:rPr>
                  <a:t>Phe17</a:t>
                </a:r>
              </a:p>
            </p:txBody>
          </p:sp>
          <p:cxnSp>
            <p:nvCxnSpPr>
              <p:cNvPr id="86" name="Straight Connector 85"/>
              <p:cNvCxnSpPr/>
              <p:nvPr/>
            </p:nvCxnSpPr>
            <p:spPr>
              <a:xfrm>
                <a:off x="2044242" y="4560381"/>
                <a:ext cx="364852" cy="73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73299" y="4218171"/>
                <a:ext cx="364852" cy="73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2393892" y="4412398"/>
                <a:ext cx="705425" cy="319208"/>
              </a:xfrm>
              <a:prstGeom prst="rect">
                <a:avLst/>
              </a:prstGeom>
              <a:noFill/>
            </p:spPr>
            <p:txBody>
              <a:bodyPr wrap="square" rtlCol="0">
                <a:spAutoFit/>
              </a:bodyPr>
              <a:lstStyle/>
              <a:p>
                <a:pPr algn="r"/>
                <a:r>
                  <a:rPr lang="en-US" sz="1200" dirty="0">
                    <a:solidFill>
                      <a:srgbClr val="FF0000"/>
                    </a:solidFill>
                  </a:rPr>
                  <a:t>Met8</a:t>
                </a:r>
              </a:p>
            </p:txBody>
          </p:sp>
          <p:cxnSp>
            <p:nvCxnSpPr>
              <p:cNvPr id="89" name="Straight Connector 88"/>
              <p:cNvCxnSpPr/>
              <p:nvPr/>
            </p:nvCxnSpPr>
            <p:spPr>
              <a:xfrm flipV="1">
                <a:off x="2773947" y="4097936"/>
                <a:ext cx="106415" cy="3792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3534056" y="4023945"/>
                <a:ext cx="927333" cy="92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2566184" y="3838966"/>
                <a:ext cx="825985" cy="425449"/>
              </a:xfrm>
              <a:custGeom>
                <a:avLst/>
                <a:gdLst>
                  <a:gd name="connsiteX0" fmla="*/ 0 w 1543050"/>
                  <a:gd name="connsiteY0" fmla="*/ 457200 h 457200"/>
                  <a:gd name="connsiteX1" fmla="*/ 438150 w 1543050"/>
                  <a:gd name="connsiteY1" fmla="*/ 104775 h 457200"/>
                  <a:gd name="connsiteX2" fmla="*/ 1543050 w 1543050"/>
                  <a:gd name="connsiteY2" fmla="*/ 0 h 457200"/>
                  <a:gd name="connsiteX0" fmla="*/ 0 w 1552575"/>
                  <a:gd name="connsiteY0" fmla="*/ 512956 h 512956"/>
                  <a:gd name="connsiteX1" fmla="*/ 438150 w 1552575"/>
                  <a:gd name="connsiteY1" fmla="*/ 160531 h 512956"/>
                  <a:gd name="connsiteX2" fmla="*/ 1552575 w 1552575"/>
                  <a:gd name="connsiteY2" fmla="*/ 0 h 512956"/>
                </a:gdLst>
                <a:ahLst/>
                <a:cxnLst>
                  <a:cxn ang="0">
                    <a:pos x="connsiteX0" y="connsiteY0"/>
                  </a:cxn>
                  <a:cxn ang="0">
                    <a:pos x="connsiteX1" y="connsiteY1"/>
                  </a:cxn>
                  <a:cxn ang="0">
                    <a:pos x="connsiteX2" y="connsiteY2"/>
                  </a:cxn>
                </a:cxnLst>
                <a:rect l="l" t="t" r="r" b="b"/>
                <a:pathLst>
                  <a:path w="1552575" h="512956">
                    <a:moveTo>
                      <a:pt x="0" y="512956"/>
                    </a:moveTo>
                    <a:cubicBezTo>
                      <a:pt x="90487" y="374843"/>
                      <a:pt x="179388" y="246024"/>
                      <a:pt x="438150" y="160531"/>
                    </a:cubicBezTo>
                    <a:cubicBezTo>
                      <a:pt x="696912" y="75038"/>
                      <a:pt x="1128712" y="14287"/>
                      <a:pt x="155257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93" name="Straight Connector 92"/>
              <p:cNvCxnSpPr/>
              <p:nvPr/>
            </p:nvCxnSpPr>
            <p:spPr>
              <a:xfrm>
                <a:off x="2773947" y="3358024"/>
                <a:ext cx="96280" cy="5826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Freeform 93"/>
              <p:cNvSpPr/>
              <p:nvPr/>
            </p:nvSpPr>
            <p:spPr>
              <a:xfrm>
                <a:off x="2393892" y="3311780"/>
                <a:ext cx="820918" cy="443947"/>
              </a:xfrm>
              <a:custGeom>
                <a:avLst/>
                <a:gdLst>
                  <a:gd name="connsiteX0" fmla="*/ 0 w 1543050"/>
                  <a:gd name="connsiteY0" fmla="*/ 457200 h 457200"/>
                  <a:gd name="connsiteX1" fmla="*/ 438150 w 1543050"/>
                  <a:gd name="connsiteY1" fmla="*/ 104775 h 457200"/>
                  <a:gd name="connsiteX2" fmla="*/ 1543050 w 1543050"/>
                  <a:gd name="connsiteY2" fmla="*/ 0 h 457200"/>
                </a:gdLst>
                <a:ahLst/>
                <a:cxnLst>
                  <a:cxn ang="0">
                    <a:pos x="connsiteX0" y="connsiteY0"/>
                  </a:cxn>
                  <a:cxn ang="0">
                    <a:pos x="connsiteX1" y="connsiteY1"/>
                  </a:cxn>
                  <a:cxn ang="0">
                    <a:pos x="connsiteX2" y="connsiteY2"/>
                  </a:cxn>
                </a:cxnLst>
                <a:rect l="l" t="t" r="r" b="b"/>
                <a:pathLst>
                  <a:path w="1543050" h="457200">
                    <a:moveTo>
                      <a:pt x="0" y="457200"/>
                    </a:moveTo>
                    <a:cubicBezTo>
                      <a:pt x="90487" y="319087"/>
                      <a:pt x="180975" y="180975"/>
                      <a:pt x="438150" y="104775"/>
                    </a:cubicBezTo>
                    <a:cubicBezTo>
                      <a:pt x="695325" y="28575"/>
                      <a:pt x="1119187" y="14287"/>
                      <a:pt x="1543050" y="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TextBox 94"/>
              <p:cNvSpPr txBox="1"/>
              <p:nvPr/>
            </p:nvSpPr>
            <p:spPr>
              <a:xfrm>
                <a:off x="2733157" y="3022982"/>
                <a:ext cx="791352" cy="319208"/>
              </a:xfrm>
              <a:prstGeom prst="rect">
                <a:avLst/>
              </a:prstGeom>
              <a:noFill/>
            </p:spPr>
            <p:txBody>
              <a:bodyPr wrap="square" rtlCol="0">
                <a:spAutoFit/>
              </a:bodyPr>
              <a:lstStyle/>
              <a:p>
                <a:pPr algn="r"/>
                <a:r>
                  <a:rPr lang="en-US" sz="1200" dirty="0">
                    <a:solidFill>
                      <a:srgbClr val="FF0000"/>
                    </a:solidFill>
                  </a:rPr>
                  <a:t>Gln19</a:t>
                </a:r>
              </a:p>
            </p:txBody>
          </p:sp>
          <p:sp>
            <p:nvSpPr>
              <p:cNvPr id="96" name="TextBox 95"/>
              <p:cNvSpPr txBox="1"/>
              <p:nvPr/>
            </p:nvSpPr>
            <p:spPr>
              <a:xfrm>
                <a:off x="1681404" y="3599653"/>
                <a:ext cx="791352" cy="319208"/>
              </a:xfrm>
              <a:prstGeom prst="rect">
                <a:avLst/>
              </a:prstGeom>
              <a:noFill/>
            </p:spPr>
            <p:txBody>
              <a:bodyPr wrap="square" rtlCol="0">
                <a:spAutoFit/>
              </a:bodyPr>
              <a:lstStyle/>
              <a:p>
                <a:pPr algn="r"/>
                <a:r>
                  <a:rPr lang="en-US" sz="1200" dirty="0">
                    <a:solidFill>
                      <a:srgbClr val="FF0000"/>
                    </a:solidFill>
                  </a:rPr>
                  <a:t>Gln39</a:t>
                </a:r>
              </a:p>
            </p:txBody>
          </p:sp>
          <p:cxnSp>
            <p:nvCxnSpPr>
              <p:cNvPr id="97" name="Straight Connector 96"/>
              <p:cNvCxnSpPr>
                <a:endCxn id="92" idx="2"/>
              </p:cNvCxnSpPr>
              <p:nvPr/>
            </p:nvCxnSpPr>
            <p:spPr>
              <a:xfrm>
                <a:off x="3321226" y="3524504"/>
                <a:ext cx="70944" cy="3144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123597" y="3265535"/>
                <a:ext cx="705425" cy="319208"/>
              </a:xfrm>
              <a:prstGeom prst="rect">
                <a:avLst/>
              </a:prstGeom>
              <a:noFill/>
            </p:spPr>
            <p:txBody>
              <a:bodyPr wrap="square" rtlCol="0">
                <a:spAutoFit/>
              </a:bodyPr>
              <a:lstStyle/>
              <a:p>
                <a:pPr algn="r"/>
                <a:r>
                  <a:rPr lang="en-US" sz="1200" dirty="0">
                    <a:solidFill>
                      <a:srgbClr val="FF0000"/>
                    </a:solidFill>
                  </a:rPr>
                  <a:t>Gln18</a:t>
                </a:r>
              </a:p>
            </p:txBody>
          </p:sp>
          <p:sp>
            <p:nvSpPr>
              <p:cNvPr id="99" name="TextBox 98"/>
              <p:cNvSpPr txBox="1"/>
              <p:nvPr/>
            </p:nvSpPr>
            <p:spPr>
              <a:xfrm>
                <a:off x="1920858" y="3089372"/>
                <a:ext cx="916642" cy="319208"/>
              </a:xfrm>
              <a:prstGeom prst="rect">
                <a:avLst/>
              </a:prstGeom>
              <a:noFill/>
            </p:spPr>
            <p:txBody>
              <a:bodyPr wrap="square" rtlCol="0">
                <a:spAutoFit/>
              </a:bodyPr>
              <a:lstStyle/>
              <a:p>
                <a:pPr algn="r"/>
                <a:r>
                  <a:rPr lang="en-US" sz="1200" dirty="0" err="1">
                    <a:solidFill>
                      <a:srgbClr val="FF0000"/>
                    </a:solidFill>
                  </a:rPr>
                  <a:t>PolyQ</a:t>
                </a:r>
                <a:endParaRPr lang="en-US" sz="1200" dirty="0">
                  <a:solidFill>
                    <a:srgbClr val="FF0000"/>
                  </a:solidFill>
                </a:endParaRPr>
              </a:p>
            </p:txBody>
          </p:sp>
        </p:grpSp>
      </p:grpSp>
      <p:sp>
        <p:nvSpPr>
          <p:cNvPr id="3" name="Rectangle 2"/>
          <p:cNvSpPr/>
          <p:nvPr/>
        </p:nvSpPr>
        <p:spPr>
          <a:xfrm>
            <a:off x="1537648" y="114953"/>
            <a:ext cx="9144000" cy="307777"/>
          </a:xfrm>
          <a:prstGeom prst="rect">
            <a:avLst/>
          </a:prstGeom>
        </p:spPr>
        <p:txBody>
          <a:bodyPr wrap="square">
            <a:spAutoFit/>
          </a:bodyPr>
          <a:lstStyle/>
          <a:p>
            <a:r>
              <a:rPr lang="en-US" sz="1400" b="1" dirty="0">
                <a:solidFill>
                  <a:srgbClr val="FF0000"/>
                </a:solidFill>
                <a:latin typeface="Courier New" panose="02070309020205020404" pitchFamily="49" charset="0"/>
                <a:cs typeface="Courier New" panose="02070309020205020404" pitchFamily="49" charset="0"/>
              </a:rPr>
              <a:t>MATLEKLMKAFESLKSF</a:t>
            </a:r>
            <a:r>
              <a:rPr lang="en-US" sz="1400" b="1" dirty="0">
                <a:solidFill>
                  <a:srgbClr val="00B050"/>
                </a:solidFill>
                <a:latin typeface="Courier New" panose="02070309020205020404" pitchFamily="49" charset="0"/>
                <a:cs typeface="Courier New" panose="02070309020205020404" pitchFamily="49" charset="0"/>
              </a:rPr>
              <a:t>QQQQQQ...QQQQQQ</a:t>
            </a:r>
            <a:r>
              <a:rPr lang="en-US" sz="1400" b="1" dirty="0">
                <a:latin typeface="Courier New" panose="02070309020205020404" pitchFamily="49" charset="0"/>
                <a:cs typeface="Courier New" panose="02070309020205020404" pitchFamily="49" charset="0"/>
              </a:rPr>
              <a:t>PPPPPPPPPPPQLPQPPPQAQPLLPQPQPPPPPPPPPPGPAVAEEPLHRP</a:t>
            </a:r>
            <a:endParaRPr lang="en-US" sz="1400" b="1" dirty="0"/>
          </a:p>
        </p:txBody>
      </p:sp>
      <p:sp>
        <p:nvSpPr>
          <p:cNvPr id="100" name="Rectangle 2"/>
          <p:cNvSpPr txBox="1">
            <a:spLocks noChangeArrowheads="1"/>
          </p:cNvSpPr>
          <p:nvPr/>
        </p:nvSpPr>
        <p:spPr>
          <a:xfrm>
            <a:off x="8257893" y="4858604"/>
            <a:ext cx="3384644" cy="1012991"/>
          </a:xfrm>
          <a:prstGeom prst="rect">
            <a:avLst/>
          </a:prstGeom>
          <a:noFill/>
          <a:ln w="25400">
            <a:solidFill>
              <a:schemeClr val="tx1"/>
            </a:solidFill>
            <a:miter lim="800000"/>
            <a:headEnd/>
            <a:tailEnd/>
          </a:ln>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0487" tIns="44450" rIns="90487" bIns="4445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31850"/>
            <a:r>
              <a:rPr lang="en-GB" altLang="en-US" sz="1800" b="1" baseline="30000" dirty="0"/>
              <a:t>13</a:t>
            </a:r>
            <a:r>
              <a:rPr lang="en-GB" altLang="en-US" sz="1800" b="1" dirty="0"/>
              <a:t>C further unveils residual structure in disordered proteins</a:t>
            </a:r>
            <a:endParaRPr lang="en-GB" altLang="en-US" sz="1800" b="1" i="1" dirty="0"/>
          </a:p>
        </p:txBody>
      </p:sp>
      <p:grpSp>
        <p:nvGrpSpPr>
          <p:cNvPr id="5" name="Group 4"/>
          <p:cNvGrpSpPr/>
          <p:nvPr/>
        </p:nvGrpSpPr>
        <p:grpSpPr>
          <a:xfrm>
            <a:off x="1665242" y="415370"/>
            <a:ext cx="8675212" cy="267016"/>
            <a:chOff x="141242" y="551851"/>
            <a:chExt cx="8402127" cy="263644"/>
          </a:xfrm>
        </p:grpSpPr>
        <p:sp>
          <p:nvSpPr>
            <p:cNvPr id="101" name="Flowchart: Direct Access Storage 100"/>
            <p:cNvSpPr/>
            <p:nvPr/>
          </p:nvSpPr>
          <p:spPr>
            <a:xfrm rot="10800000">
              <a:off x="960748" y="586358"/>
              <a:ext cx="345057" cy="215660"/>
            </a:xfrm>
            <a:prstGeom prst="flowChartMagneticDrum">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Arrow 101"/>
            <p:cNvSpPr/>
            <p:nvPr/>
          </p:nvSpPr>
          <p:spPr>
            <a:xfrm>
              <a:off x="7197648" y="551851"/>
              <a:ext cx="1345721" cy="224287"/>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p:cNvSpPr/>
            <p:nvPr/>
          </p:nvSpPr>
          <p:spPr>
            <a:xfrm>
              <a:off x="141242" y="551851"/>
              <a:ext cx="284672" cy="224287"/>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p:cNvSpPr/>
            <p:nvPr/>
          </p:nvSpPr>
          <p:spPr>
            <a:xfrm>
              <a:off x="658827" y="551851"/>
              <a:ext cx="284672" cy="224287"/>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Direct Access Storage 21"/>
            <p:cNvSpPr/>
            <p:nvPr/>
          </p:nvSpPr>
          <p:spPr>
            <a:xfrm rot="10800000">
              <a:off x="1814559" y="586357"/>
              <a:ext cx="1626603" cy="229138"/>
            </a:xfrm>
            <a:custGeom>
              <a:avLst/>
              <a:gdLst>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7772 w 10000"/>
                <a:gd name="connsiteY1" fmla="*/ 62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7772 w 10000"/>
                <a:gd name="connsiteY1" fmla="*/ 6200 h 10000"/>
                <a:gd name="connsiteX2" fmla="*/ 8333 w 10000"/>
                <a:gd name="connsiteY2" fmla="*/ 0 h 10000"/>
                <a:gd name="connsiteX0" fmla="*/ 1667 w 10000"/>
                <a:gd name="connsiteY0" fmla="*/ 0 h 10000"/>
                <a:gd name="connsiteX1" fmla="*/ 8333 w 10000"/>
                <a:gd name="connsiteY1" fmla="*/ 0 h 10000"/>
                <a:gd name="connsiteX2" fmla="*/ 8894 w 10000"/>
                <a:gd name="connsiteY2" fmla="*/ 42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7772 w 10000"/>
                <a:gd name="connsiteY1" fmla="*/ 6200 h 10000"/>
                <a:gd name="connsiteX2" fmla="*/ 8333 w 10000"/>
                <a:gd name="connsiteY2" fmla="*/ 0 h 10000"/>
                <a:gd name="connsiteX0" fmla="*/ 1667 w 10000"/>
                <a:gd name="connsiteY0" fmla="*/ 0 h 10000"/>
                <a:gd name="connsiteX1" fmla="*/ 8333 w 10000"/>
                <a:gd name="connsiteY1" fmla="*/ 0 h 10000"/>
                <a:gd name="connsiteX2" fmla="*/ 8894 w 10000"/>
                <a:gd name="connsiteY2" fmla="*/ 4200 h 10000"/>
                <a:gd name="connsiteX3" fmla="*/ 8333 w 10000"/>
                <a:gd name="connsiteY3" fmla="*/ 10000 h 10000"/>
                <a:gd name="connsiteX4" fmla="*/ 1667 w 10000"/>
                <a:gd name="connsiteY4" fmla="*/ 10000 h 10000"/>
                <a:gd name="connsiteX5" fmla="*/ 1154 w 10000"/>
                <a:gd name="connsiteY5" fmla="*/ 4600 h 10000"/>
                <a:gd name="connsiteX6" fmla="*/ 1667 w 10000"/>
                <a:gd name="connsiteY6" fmla="*/ 0 h 10000"/>
                <a:gd name="connsiteX0" fmla="*/ 899 w 9232"/>
                <a:gd name="connsiteY0" fmla="*/ 0 h 10000"/>
                <a:gd name="connsiteX1" fmla="*/ 7565 w 9232"/>
                <a:gd name="connsiteY1" fmla="*/ 0 h 10000"/>
                <a:gd name="connsiteX2" fmla="*/ 9232 w 9232"/>
                <a:gd name="connsiteY2" fmla="*/ 5000 h 10000"/>
                <a:gd name="connsiteX3" fmla="*/ 7565 w 9232"/>
                <a:gd name="connsiteY3" fmla="*/ 10000 h 10000"/>
                <a:gd name="connsiteX4" fmla="*/ 899 w 9232"/>
                <a:gd name="connsiteY4" fmla="*/ 10000 h 10000"/>
                <a:gd name="connsiteX5" fmla="*/ 1 w 9232"/>
                <a:gd name="connsiteY5" fmla="*/ 5000 h 10000"/>
                <a:gd name="connsiteX6" fmla="*/ 899 w 9232"/>
                <a:gd name="connsiteY6" fmla="*/ 0 h 10000"/>
                <a:gd name="connsiteX0" fmla="*/ 7565 w 9232"/>
                <a:gd name="connsiteY0" fmla="*/ 10000 h 10000"/>
                <a:gd name="connsiteX1" fmla="*/ 7004 w 9232"/>
                <a:gd name="connsiteY1" fmla="*/ 6200 h 10000"/>
                <a:gd name="connsiteX2" fmla="*/ 7565 w 9232"/>
                <a:gd name="connsiteY2" fmla="*/ 0 h 10000"/>
                <a:gd name="connsiteX0" fmla="*/ 899 w 9232"/>
                <a:gd name="connsiteY0" fmla="*/ 0 h 10000"/>
                <a:gd name="connsiteX1" fmla="*/ 7565 w 9232"/>
                <a:gd name="connsiteY1" fmla="*/ 0 h 10000"/>
                <a:gd name="connsiteX2" fmla="*/ 8126 w 9232"/>
                <a:gd name="connsiteY2" fmla="*/ 4200 h 10000"/>
                <a:gd name="connsiteX3" fmla="*/ 7565 w 9232"/>
                <a:gd name="connsiteY3" fmla="*/ 10000 h 10000"/>
                <a:gd name="connsiteX4" fmla="*/ 899 w 9232"/>
                <a:gd name="connsiteY4" fmla="*/ 10000 h 10000"/>
                <a:gd name="connsiteX5" fmla="*/ 386 w 9232"/>
                <a:gd name="connsiteY5" fmla="*/ 4600 h 10000"/>
                <a:gd name="connsiteX6" fmla="*/ 899 w 9232"/>
                <a:gd name="connsiteY6" fmla="*/ 0 h 10000"/>
                <a:gd name="connsiteX0" fmla="*/ 974 w 9023"/>
                <a:gd name="connsiteY0" fmla="*/ 0 h 10000"/>
                <a:gd name="connsiteX1" fmla="*/ 8194 w 9023"/>
                <a:gd name="connsiteY1" fmla="*/ 0 h 10000"/>
                <a:gd name="connsiteX2" fmla="*/ 9011 w 9023"/>
                <a:gd name="connsiteY2" fmla="*/ 5800 h 10000"/>
                <a:gd name="connsiteX3" fmla="*/ 8194 w 9023"/>
                <a:gd name="connsiteY3" fmla="*/ 10000 h 10000"/>
                <a:gd name="connsiteX4" fmla="*/ 974 w 9023"/>
                <a:gd name="connsiteY4" fmla="*/ 10000 h 10000"/>
                <a:gd name="connsiteX5" fmla="*/ 1 w 9023"/>
                <a:gd name="connsiteY5" fmla="*/ 5000 h 10000"/>
                <a:gd name="connsiteX6" fmla="*/ 974 w 9023"/>
                <a:gd name="connsiteY6" fmla="*/ 0 h 10000"/>
                <a:gd name="connsiteX0" fmla="*/ 8194 w 9023"/>
                <a:gd name="connsiteY0" fmla="*/ 10000 h 10000"/>
                <a:gd name="connsiteX1" fmla="*/ 7587 w 9023"/>
                <a:gd name="connsiteY1" fmla="*/ 6200 h 10000"/>
                <a:gd name="connsiteX2" fmla="*/ 8194 w 9023"/>
                <a:gd name="connsiteY2" fmla="*/ 0 h 10000"/>
                <a:gd name="connsiteX0" fmla="*/ 974 w 9023"/>
                <a:gd name="connsiteY0" fmla="*/ 0 h 10000"/>
                <a:gd name="connsiteX1" fmla="*/ 8194 w 9023"/>
                <a:gd name="connsiteY1" fmla="*/ 0 h 10000"/>
                <a:gd name="connsiteX2" fmla="*/ 8802 w 9023"/>
                <a:gd name="connsiteY2" fmla="*/ 4200 h 10000"/>
                <a:gd name="connsiteX3" fmla="*/ 8194 w 9023"/>
                <a:gd name="connsiteY3" fmla="*/ 10000 h 10000"/>
                <a:gd name="connsiteX4" fmla="*/ 974 w 9023"/>
                <a:gd name="connsiteY4" fmla="*/ 10000 h 10000"/>
                <a:gd name="connsiteX5" fmla="*/ 418 w 9023"/>
                <a:gd name="connsiteY5" fmla="*/ 4600 h 10000"/>
                <a:gd name="connsiteX6" fmla="*/ 974 w 9023"/>
                <a:gd name="connsiteY6" fmla="*/ 0 h 10000"/>
                <a:gd name="connsiteX0" fmla="*/ 1079 w 10001"/>
                <a:gd name="connsiteY0" fmla="*/ 0 h 10000"/>
                <a:gd name="connsiteX1" fmla="*/ 9081 w 10001"/>
                <a:gd name="connsiteY1" fmla="*/ 0 h 10000"/>
                <a:gd name="connsiteX2" fmla="*/ 9987 w 10001"/>
                <a:gd name="connsiteY2" fmla="*/ 5800 h 10000"/>
                <a:gd name="connsiteX3" fmla="*/ 9081 w 10001"/>
                <a:gd name="connsiteY3" fmla="*/ 10000 h 10000"/>
                <a:gd name="connsiteX4" fmla="*/ 1079 w 10001"/>
                <a:gd name="connsiteY4" fmla="*/ 10000 h 10000"/>
                <a:gd name="connsiteX5" fmla="*/ 1 w 10001"/>
                <a:gd name="connsiteY5" fmla="*/ 5000 h 10000"/>
                <a:gd name="connsiteX6" fmla="*/ 1079 w 10001"/>
                <a:gd name="connsiteY6" fmla="*/ 0 h 10000"/>
                <a:gd name="connsiteX0" fmla="*/ 9081 w 10001"/>
                <a:gd name="connsiteY0" fmla="*/ 10000 h 10000"/>
                <a:gd name="connsiteX1" fmla="*/ 8409 w 10001"/>
                <a:gd name="connsiteY1" fmla="*/ 6200 h 10000"/>
                <a:gd name="connsiteX2" fmla="*/ 9081 w 10001"/>
                <a:gd name="connsiteY2" fmla="*/ 0 h 10000"/>
                <a:gd name="connsiteX0" fmla="*/ 1079 w 10001"/>
                <a:gd name="connsiteY0" fmla="*/ 0 h 10000"/>
                <a:gd name="connsiteX1" fmla="*/ 9081 w 10001"/>
                <a:gd name="connsiteY1" fmla="*/ 0 h 10000"/>
                <a:gd name="connsiteX2" fmla="*/ 9755 w 10001"/>
                <a:gd name="connsiteY2" fmla="*/ 4200 h 10000"/>
                <a:gd name="connsiteX3" fmla="*/ 9081 w 10001"/>
                <a:gd name="connsiteY3" fmla="*/ 10000 h 10000"/>
                <a:gd name="connsiteX4" fmla="*/ 1079 w 10001"/>
                <a:gd name="connsiteY4" fmla="*/ 10000 h 10000"/>
                <a:gd name="connsiteX5" fmla="*/ 65 w 10001"/>
                <a:gd name="connsiteY5" fmla="*/ 5042 h 10000"/>
                <a:gd name="connsiteX6" fmla="*/ 1079 w 10001"/>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 h="10000" stroke="0" extrusionOk="0">
                  <a:moveTo>
                    <a:pt x="1079" y="0"/>
                  </a:moveTo>
                  <a:lnTo>
                    <a:pt x="9081" y="0"/>
                  </a:lnTo>
                  <a:cubicBezTo>
                    <a:pt x="10187" y="0"/>
                    <a:pt x="9987" y="3039"/>
                    <a:pt x="9987" y="5800"/>
                  </a:cubicBezTo>
                  <a:cubicBezTo>
                    <a:pt x="9987" y="8561"/>
                    <a:pt x="10187" y="10000"/>
                    <a:pt x="9081" y="10000"/>
                  </a:cubicBezTo>
                  <a:lnTo>
                    <a:pt x="1079" y="10000"/>
                  </a:lnTo>
                  <a:cubicBezTo>
                    <a:pt x="-27" y="10000"/>
                    <a:pt x="1" y="7761"/>
                    <a:pt x="1" y="5000"/>
                  </a:cubicBezTo>
                  <a:cubicBezTo>
                    <a:pt x="1" y="2239"/>
                    <a:pt x="-27" y="0"/>
                    <a:pt x="1079" y="0"/>
                  </a:cubicBezTo>
                  <a:close/>
                </a:path>
                <a:path w="10001" h="10000" fill="none" extrusionOk="0">
                  <a:moveTo>
                    <a:pt x="9081" y="10000"/>
                  </a:moveTo>
                  <a:cubicBezTo>
                    <a:pt x="7976" y="10000"/>
                    <a:pt x="8409" y="8961"/>
                    <a:pt x="8409" y="6200"/>
                  </a:cubicBezTo>
                  <a:cubicBezTo>
                    <a:pt x="8409" y="3439"/>
                    <a:pt x="7976" y="0"/>
                    <a:pt x="9081" y="0"/>
                  </a:cubicBezTo>
                </a:path>
                <a:path w="10001" h="10000" fill="none">
                  <a:moveTo>
                    <a:pt x="1079" y="0"/>
                  </a:moveTo>
                  <a:lnTo>
                    <a:pt x="9081" y="0"/>
                  </a:lnTo>
                  <a:cubicBezTo>
                    <a:pt x="10187" y="0"/>
                    <a:pt x="9755" y="1439"/>
                    <a:pt x="9755" y="4200"/>
                  </a:cubicBezTo>
                  <a:cubicBezTo>
                    <a:pt x="9755" y="6961"/>
                    <a:pt x="10187" y="10000"/>
                    <a:pt x="9081" y="10000"/>
                  </a:cubicBezTo>
                  <a:lnTo>
                    <a:pt x="1079" y="10000"/>
                  </a:lnTo>
                  <a:cubicBezTo>
                    <a:pt x="-27" y="10000"/>
                    <a:pt x="65" y="7803"/>
                    <a:pt x="65" y="5042"/>
                  </a:cubicBezTo>
                  <a:cubicBezTo>
                    <a:pt x="65" y="2281"/>
                    <a:pt x="-27" y="0"/>
                    <a:pt x="1079" y="0"/>
                  </a:cubicBezTo>
                  <a:close/>
                </a:path>
              </a:pathLst>
            </a:custGeom>
            <a:pattFill prst="dkVert">
              <a:fgClr>
                <a:schemeClr val="tx1">
                  <a:lumMod val="65000"/>
                  <a:lumOff val="35000"/>
                </a:schemeClr>
              </a:fgClr>
              <a:bgClr>
                <a:schemeClr val="bg1">
                  <a:lumMod val="75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lowchart: Direct Access Storage 108"/>
            <p:cNvSpPr/>
            <p:nvPr/>
          </p:nvSpPr>
          <p:spPr>
            <a:xfrm rot="10800000">
              <a:off x="1668114" y="586358"/>
              <a:ext cx="457201" cy="215660"/>
            </a:xfrm>
            <a:prstGeom prst="flowChartMagneticDrum">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2" descr="Image result for assigned hsqc">
            <a:extLst>
              <a:ext uri="{FF2B5EF4-FFF2-40B4-BE49-F238E27FC236}">
                <a16:creationId xmlns:a16="http://schemas.microsoft.com/office/drawing/2014/main" id="{3048A565-37EC-4CD3-9600-D1D9EE5F0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5" y="1517190"/>
            <a:ext cx="4255631" cy="41916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EED7DC7-FD08-417B-88BC-357EC302DD69}"/>
              </a:ext>
            </a:extLst>
          </p:cNvPr>
          <p:cNvGrpSpPr/>
          <p:nvPr/>
        </p:nvGrpSpPr>
        <p:grpSpPr>
          <a:xfrm>
            <a:off x="5952965" y="668736"/>
            <a:ext cx="1733646" cy="5552955"/>
            <a:chOff x="5952965" y="668736"/>
            <a:chExt cx="1733646" cy="5552955"/>
          </a:xfrm>
        </p:grpSpPr>
        <p:cxnSp>
          <p:nvCxnSpPr>
            <p:cNvPr id="14" name="Straight Connector 13">
              <a:extLst>
                <a:ext uri="{FF2B5EF4-FFF2-40B4-BE49-F238E27FC236}">
                  <a16:creationId xmlns:a16="http://schemas.microsoft.com/office/drawing/2014/main" id="{FA032E44-F294-40C0-9F5E-4FC57506CD2A}"/>
                </a:ext>
              </a:extLst>
            </p:cNvPr>
            <p:cNvCxnSpPr/>
            <p:nvPr/>
          </p:nvCxnSpPr>
          <p:spPr>
            <a:xfrm flipV="1">
              <a:off x="5952965" y="668736"/>
              <a:ext cx="0" cy="55529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5" name="Straight Connector 104">
              <a:extLst>
                <a:ext uri="{FF2B5EF4-FFF2-40B4-BE49-F238E27FC236}">
                  <a16:creationId xmlns:a16="http://schemas.microsoft.com/office/drawing/2014/main" id="{BBAD8952-5070-41DE-9D16-A6ECC949F415}"/>
                </a:ext>
              </a:extLst>
            </p:cNvPr>
            <p:cNvCxnSpPr/>
            <p:nvPr/>
          </p:nvCxnSpPr>
          <p:spPr>
            <a:xfrm flipV="1">
              <a:off x="7686611" y="668736"/>
              <a:ext cx="0" cy="55529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11" name="Group 110">
            <a:extLst>
              <a:ext uri="{FF2B5EF4-FFF2-40B4-BE49-F238E27FC236}">
                <a16:creationId xmlns:a16="http://schemas.microsoft.com/office/drawing/2014/main" id="{73119F01-85DF-42AC-8B8D-D0B1380A484E}"/>
              </a:ext>
            </a:extLst>
          </p:cNvPr>
          <p:cNvGrpSpPr/>
          <p:nvPr/>
        </p:nvGrpSpPr>
        <p:grpSpPr>
          <a:xfrm>
            <a:off x="2358557" y="1659119"/>
            <a:ext cx="485796" cy="4313748"/>
            <a:chOff x="5952965" y="668736"/>
            <a:chExt cx="1733646" cy="5552955"/>
          </a:xfrm>
        </p:grpSpPr>
        <p:cxnSp>
          <p:nvCxnSpPr>
            <p:cNvPr id="113" name="Straight Connector 112">
              <a:extLst>
                <a:ext uri="{FF2B5EF4-FFF2-40B4-BE49-F238E27FC236}">
                  <a16:creationId xmlns:a16="http://schemas.microsoft.com/office/drawing/2014/main" id="{073AB97E-806D-4113-A3B5-E17870912A3A}"/>
                </a:ext>
              </a:extLst>
            </p:cNvPr>
            <p:cNvCxnSpPr/>
            <p:nvPr/>
          </p:nvCxnSpPr>
          <p:spPr>
            <a:xfrm flipV="1">
              <a:off x="5952965" y="668736"/>
              <a:ext cx="0" cy="55529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EBD446A3-0BB5-4296-83B8-3AC71EC91F70}"/>
                </a:ext>
              </a:extLst>
            </p:cNvPr>
            <p:cNvCxnSpPr/>
            <p:nvPr/>
          </p:nvCxnSpPr>
          <p:spPr>
            <a:xfrm flipV="1">
              <a:off x="7686611" y="668736"/>
              <a:ext cx="0" cy="55529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1" name="TextBox 10">
            <a:extLst>
              <a:ext uri="{FF2B5EF4-FFF2-40B4-BE49-F238E27FC236}">
                <a16:creationId xmlns:a16="http://schemas.microsoft.com/office/drawing/2014/main" id="{B8CB7FDF-4407-4DC7-8C2C-AC3C3A7114DC}"/>
              </a:ext>
            </a:extLst>
          </p:cNvPr>
          <p:cNvSpPr txBox="1"/>
          <p:nvPr/>
        </p:nvSpPr>
        <p:spPr>
          <a:xfrm>
            <a:off x="553915" y="1210413"/>
            <a:ext cx="2681602" cy="369332"/>
          </a:xfrm>
          <a:prstGeom prst="rect">
            <a:avLst/>
          </a:prstGeom>
          <a:noFill/>
        </p:spPr>
        <p:txBody>
          <a:bodyPr wrap="square" rtlCol="0">
            <a:spAutoFit/>
          </a:bodyPr>
          <a:lstStyle/>
          <a:p>
            <a:r>
              <a:rPr lang="en-US" i="1" dirty="0"/>
              <a:t>For a well-folded protein:</a:t>
            </a:r>
            <a:endParaRPr lang="LID4096" i="1" dirty="0"/>
          </a:p>
        </p:txBody>
      </p:sp>
    </p:spTree>
    <p:extLst>
      <p:ext uri="{BB962C8B-B14F-4D97-AF65-F5344CB8AC3E}">
        <p14:creationId xmlns:p14="http://schemas.microsoft.com/office/powerpoint/2010/main" val="38679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wipe(down)">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500"/>
                                        <p:tgtEl>
                                          <p:spTgt spid="10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LA\Application Data\SSH\temp\pH-7__purple-wt-unmodif___blue-Ser-diphospho.png"/>
          <p:cNvPicPr>
            <a:picLocks noChangeAspect="1" noChangeArrowheads="1"/>
          </p:cNvPicPr>
          <p:nvPr/>
        </p:nvPicPr>
        <p:blipFill rotWithShape="1">
          <a:blip r:embed="rId2">
            <a:extLst>
              <a:ext uri="{28A0092B-C50C-407E-A947-70E740481C1C}">
                <a14:useLocalDpi xmlns:a14="http://schemas.microsoft.com/office/drawing/2010/main" val="0"/>
              </a:ext>
            </a:extLst>
          </a:blip>
          <a:srcRect l="11905" t="15518"/>
          <a:stretch/>
        </p:blipFill>
        <p:spPr bwMode="auto">
          <a:xfrm>
            <a:off x="1524000" y="291103"/>
            <a:ext cx="9144000" cy="65494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1140745"/>
            <a:ext cx="3352800" cy="1107996"/>
          </a:xfrm>
          <a:prstGeom prst="rect">
            <a:avLst/>
          </a:prstGeom>
          <a:noFill/>
        </p:spPr>
        <p:txBody>
          <a:bodyPr wrap="square" rtlCol="0">
            <a:spAutoFit/>
          </a:bodyPr>
          <a:lstStyle/>
          <a:p>
            <a:r>
              <a:rPr lang="en-US" sz="2200" b="1" dirty="0">
                <a:solidFill>
                  <a:srgbClr val="FF0000"/>
                </a:solidFill>
              </a:rPr>
              <a:t>Before adding ATP</a:t>
            </a:r>
          </a:p>
          <a:p>
            <a:endParaRPr lang="en-US" sz="2200" b="1" dirty="0">
              <a:solidFill>
                <a:srgbClr val="FF0000"/>
              </a:solidFill>
            </a:endParaRPr>
          </a:p>
          <a:p>
            <a:r>
              <a:rPr lang="en-US" sz="2200" b="1" dirty="0">
                <a:solidFill>
                  <a:srgbClr val="0070C0"/>
                </a:solidFill>
              </a:rPr>
              <a:t>After full phosphorylation</a:t>
            </a:r>
          </a:p>
        </p:txBody>
      </p:sp>
      <p:grpSp>
        <p:nvGrpSpPr>
          <p:cNvPr id="1024" name="Group 1023"/>
          <p:cNvGrpSpPr/>
          <p:nvPr/>
        </p:nvGrpSpPr>
        <p:grpSpPr>
          <a:xfrm>
            <a:off x="3676650" y="501560"/>
            <a:ext cx="6286500" cy="6084332"/>
            <a:chOff x="2152650" y="228600"/>
            <a:chExt cx="6286500" cy="6084332"/>
          </a:xfrm>
        </p:grpSpPr>
        <p:sp>
          <p:nvSpPr>
            <p:cNvPr id="41" name="TextBox 40"/>
            <p:cNvSpPr txBox="1"/>
            <p:nvPr/>
          </p:nvSpPr>
          <p:spPr>
            <a:xfrm>
              <a:off x="2286000" y="4162425"/>
              <a:ext cx="990600" cy="369332"/>
            </a:xfrm>
            <a:prstGeom prst="rect">
              <a:avLst/>
            </a:prstGeom>
            <a:noFill/>
          </p:spPr>
          <p:txBody>
            <a:bodyPr wrap="square" rtlCol="0">
              <a:spAutoFit/>
            </a:bodyPr>
            <a:lstStyle/>
            <a:p>
              <a:pPr algn="r"/>
              <a:r>
                <a:rPr lang="en-US" dirty="0">
                  <a:solidFill>
                    <a:srgbClr val="FF0000"/>
                  </a:solidFill>
                </a:rPr>
                <a:t>Gln40</a:t>
              </a:r>
            </a:p>
          </p:txBody>
        </p:sp>
        <p:sp>
          <p:nvSpPr>
            <p:cNvPr id="43" name="TextBox 42"/>
            <p:cNvSpPr txBox="1"/>
            <p:nvPr/>
          </p:nvSpPr>
          <p:spPr>
            <a:xfrm>
              <a:off x="2152650" y="3810000"/>
              <a:ext cx="990600" cy="369332"/>
            </a:xfrm>
            <a:prstGeom prst="rect">
              <a:avLst/>
            </a:prstGeom>
            <a:noFill/>
          </p:spPr>
          <p:txBody>
            <a:bodyPr wrap="square" rtlCol="0">
              <a:spAutoFit/>
            </a:bodyPr>
            <a:lstStyle/>
            <a:p>
              <a:pPr algn="r"/>
              <a:r>
                <a:rPr lang="en-US" dirty="0">
                  <a:solidFill>
                    <a:srgbClr val="FF0000"/>
                  </a:solidFill>
                </a:rPr>
                <a:t>Glu5</a:t>
              </a:r>
            </a:p>
          </p:txBody>
        </p:sp>
        <p:grpSp>
          <p:nvGrpSpPr>
            <p:cNvPr id="63" name="Group 62"/>
            <p:cNvGrpSpPr/>
            <p:nvPr/>
          </p:nvGrpSpPr>
          <p:grpSpPr>
            <a:xfrm>
              <a:off x="2590800" y="228600"/>
              <a:ext cx="5848350" cy="6084332"/>
              <a:chOff x="2590800" y="228600"/>
              <a:chExt cx="5848350" cy="6084332"/>
            </a:xfrm>
          </p:grpSpPr>
          <p:sp>
            <p:nvSpPr>
              <p:cNvPr id="13" name="TextBox 12"/>
              <p:cNvSpPr txBox="1"/>
              <p:nvPr/>
            </p:nvSpPr>
            <p:spPr>
              <a:xfrm>
                <a:off x="5181600" y="228600"/>
                <a:ext cx="990600" cy="369332"/>
              </a:xfrm>
              <a:prstGeom prst="rect">
                <a:avLst/>
              </a:prstGeom>
              <a:noFill/>
            </p:spPr>
            <p:txBody>
              <a:bodyPr wrap="square" rtlCol="0">
                <a:spAutoFit/>
              </a:bodyPr>
              <a:lstStyle/>
              <a:p>
                <a:pPr algn="r"/>
                <a:r>
                  <a:rPr lang="en-US" dirty="0">
                    <a:solidFill>
                      <a:srgbClr val="FF0000"/>
                    </a:solidFill>
                  </a:rPr>
                  <a:t>Gly79</a:t>
                </a:r>
              </a:p>
            </p:txBody>
          </p:sp>
          <p:sp>
            <p:nvSpPr>
              <p:cNvPr id="14" name="TextBox 13"/>
              <p:cNvSpPr txBox="1"/>
              <p:nvPr/>
            </p:nvSpPr>
            <p:spPr>
              <a:xfrm>
                <a:off x="4419600" y="5943600"/>
                <a:ext cx="990600" cy="369332"/>
              </a:xfrm>
              <a:prstGeom prst="rect">
                <a:avLst/>
              </a:prstGeom>
              <a:noFill/>
            </p:spPr>
            <p:txBody>
              <a:bodyPr wrap="square" rtlCol="0">
                <a:spAutoFit/>
              </a:bodyPr>
              <a:lstStyle/>
              <a:p>
                <a:pPr algn="r"/>
                <a:r>
                  <a:rPr lang="en-US" dirty="0">
                    <a:solidFill>
                      <a:srgbClr val="FF0000"/>
                    </a:solidFill>
                  </a:rPr>
                  <a:t>Ala83</a:t>
                </a:r>
              </a:p>
            </p:txBody>
          </p:sp>
          <p:sp>
            <p:nvSpPr>
              <p:cNvPr id="15" name="TextBox 14"/>
              <p:cNvSpPr txBox="1"/>
              <p:nvPr/>
            </p:nvSpPr>
            <p:spPr>
              <a:xfrm>
                <a:off x="2667000" y="5105400"/>
                <a:ext cx="990600" cy="369332"/>
              </a:xfrm>
              <a:prstGeom prst="rect">
                <a:avLst/>
              </a:prstGeom>
              <a:noFill/>
            </p:spPr>
            <p:txBody>
              <a:bodyPr wrap="square" rtlCol="0">
                <a:spAutoFit/>
              </a:bodyPr>
              <a:lstStyle/>
              <a:p>
                <a:pPr algn="r"/>
                <a:r>
                  <a:rPr lang="en-US" dirty="0">
                    <a:solidFill>
                      <a:srgbClr val="FF0000"/>
                    </a:solidFill>
                  </a:rPr>
                  <a:t>Leu4</a:t>
                </a:r>
              </a:p>
            </p:txBody>
          </p:sp>
          <p:sp>
            <p:nvSpPr>
              <p:cNvPr id="16" name="TextBox 15"/>
              <p:cNvSpPr txBox="1"/>
              <p:nvPr/>
            </p:nvSpPr>
            <p:spPr>
              <a:xfrm>
                <a:off x="4114800" y="5334000"/>
                <a:ext cx="990600" cy="369332"/>
              </a:xfrm>
              <a:prstGeom prst="rect">
                <a:avLst/>
              </a:prstGeom>
              <a:noFill/>
            </p:spPr>
            <p:txBody>
              <a:bodyPr wrap="square" rtlCol="0">
                <a:spAutoFit/>
              </a:bodyPr>
              <a:lstStyle/>
              <a:p>
                <a:pPr algn="r"/>
                <a:r>
                  <a:rPr lang="en-US" dirty="0">
                    <a:solidFill>
                      <a:srgbClr val="FF0000"/>
                    </a:solidFill>
                  </a:rPr>
                  <a:t>Ala81</a:t>
                </a:r>
              </a:p>
            </p:txBody>
          </p:sp>
          <p:sp>
            <p:nvSpPr>
              <p:cNvPr id="17" name="TextBox 16"/>
              <p:cNvSpPr txBox="1"/>
              <p:nvPr/>
            </p:nvSpPr>
            <p:spPr>
              <a:xfrm>
                <a:off x="5791200" y="2743200"/>
                <a:ext cx="990600" cy="369332"/>
              </a:xfrm>
              <a:prstGeom prst="rect">
                <a:avLst/>
              </a:prstGeom>
              <a:noFill/>
            </p:spPr>
            <p:txBody>
              <a:bodyPr wrap="square" rtlCol="0">
                <a:spAutoFit/>
              </a:bodyPr>
              <a:lstStyle/>
              <a:p>
                <a:pPr algn="r"/>
                <a:r>
                  <a:rPr lang="en-US" dirty="0">
                    <a:solidFill>
                      <a:srgbClr val="FF0000"/>
                    </a:solidFill>
                  </a:rPr>
                  <a:t>Phe11</a:t>
                </a:r>
              </a:p>
            </p:txBody>
          </p:sp>
          <p:sp>
            <p:nvSpPr>
              <p:cNvPr id="18" name="TextBox 17"/>
              <p:cNvSpPr txBox="1"/>
              <p:nvPr/>
            </p:nvSpPr>
            <p:spPr>
              <a:xfrm>
                <a:off x="6448425" y="3400425"/>
                <a:ext cx="990600" cy="369332"/>
              </a:xfrm>
              <a:prstGeom prst="rect">
                <a:avLst/>
              </a:prstGeom>
              <a:noFill/>
            </p:spPr>
            <p:txBody>
              <a:bodyPr wrap="square" rtlCol="0">
                <a:spAutoFit/>
              </a:bodyPr>
              <a:lstStyle/>
              <a:p>
                <a:pPr algn="r"/>
                <a:r>
                  <a:rPr lang="en-US" dirty="0">
                    <a:solidFill>
                      <a:srgbClr val="FF0000"/>
                    </a:solidFill>
                  </a:rPr>
                  <a:t>Val82</a:t>
                </a:r>
              </a:p>
            </p:txBody>
          </p:sp>
          <p:sp>
            <p:nvSpPr>
              <p:cNvPr id="19" name="TextBox 18"/>
              <p:cNvSpPr txBox="1"/>
              <p:nvPr/>
            </p:nvSpPr>
            <p:spPr>
              <a:xfrm>
                <a:off x="5867400" y="5181600"/>
                <a:ext cx="990600" cy="369332"/>
              </a:xfrm>
              <a:prstGeom prst="rect">
                <a:avLst/>
              </a:prstGeom>
              <a:noFill/>
            </p:spPr>
            <p:txBody>
              <a:bodyPr wrap="square" rtlCol="0">
                <a:spAutoFit/>
              </a:bodyPr>
              <a:lstStyle/>
              <a:p>
                <a:pPr algn="r"/>
                <a:r>
                  <a:rPr lang="en-US" dirty="0">
                    <a:solidFill>
                      <a:srgbClr val="FF0000"/>
                    </a:solidFill>
                  </a:rPr>
                  <a:t>Ala10</a:t>
                </a:r>
              </a:p>
            </p:txBody>
          </p:sp>
          <p:sp>
            <p:nvSpPr>
              <p:cNvPr id="20" name="TextBox 19"/>
              <p:cNvSpPr txBox="1"/>
              <p:nvPr/>
            </p:nvSpPr>
            <p:spPr>
              <a:xfrm>
                <a:off x="6334125" y="4867275"/>
                <a:ext cx="990600" cy="369332"/>
              </a:xfrm>
              <a:prstGeom prst="rect">
                <a:avLst/>
              </a:prstGeom>
              <a:noFill/>
            </p:spPr>
            <p:txBody>
              <a:bodyPr wrap="square" rtlCol="0">
                <a:spAutoFit/>
              </a:bodyPr>
              <a:lstStyle/>
              <a:p>
                <a:pPr algn="r"/>
                <a:r>
                  <a:rPr lang="en-US" dirty="0">
                    <a:solidFill>
                      <a:srgbClr val="FF0000"/>
                    </a:solidFill>
                  </a:rPr>
                  <a:t>Leu14</a:t>
                </a:r>
              </a:p>
            </p:txBody>
          </p:sp>
          <p:cxnSp>
            <p:nvCxnSpPr>
              <p:cNvPr id="8" name="Straight Connector 7"/>
              <p:cNvCxnSpPr/>
              <p:nvPr/>
            </p:nvCxnSpPr>
            <p:spPr>
              <a:xfrm>
                <a:off x="6029325" y="4829175"/>
                <a:ext cx="209550" cy="409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62575" y="4086225"/>
                <a:ext cx="133350" cy="476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72200" y="4343400"/>
                <a:ext cx="542925"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05550" y="4410075"/>
                <a:ext cx="990600" cy="369332"/>
              </a:xfrm>
              <a:prstGeom prst="rect">
                <a:avLst/>
              </a:prstGeom>
              <a:noFill/>
            </p:spPr>
            <p:txBody>
              <a:bodyPr wrap="square" rtlCol="0">
                <a:spAutoFit/>
              </a:bodyPr>
              <a:lstStyle/>
              <a:p>
                <a:pPr algn="r"/>
                <a:r>
                  <a:rPr lang="en-US" dirty="0">
                    <a:solidFill>
                      <a:srgbClr val="FF0000"/>
                    </a:solidFill>
                  </a:rPr>
                  <a:t>Leu7</a:t>
                </a:r>
              </a:p>
            </p:txBody>
          </p:sp>
          <p:sp>
            <p:nvSpPr>
              <p:cNvPr id="27" name="TextBox 26"/>
              <p:cNvSpPr txBox="1"/>
              <p:nvPr/>
            </p:nvSpPr>
            <p:spPr>
              <a:xfrm>
                <a:off x="4972050" y="4533900"/>
                <a:ext cx="809625" cy="369332"/>
              </a:xfrm>
              <a:prstGeom prst="rect">
                <a:avLst/>
              </a:prstGeom>
              <a:noFill/>
            </p:spPr>
            <p:txBody>
              <a:bodyPr wrap="square" rtlCol="0">
                <a:spAutoFit/>
              </a:bodyPr>
              <a:lstStyle/>
              <a:p>
                <a:pPr algn="r"/>
                <a:r>
                  <a:rPr lang="en-US" dirty="0">
                    <a:solidFill>
                      <a:srgbClr val="FF0000"/>
                    </a:solidFill>
                  </a:rPr>
                  <a:t>Lys6</a:t>
                </a:r>
              </a:p>
            </p:txBody>
          </p:sp>
          <p:cxnSp>
            <p:nvCxnSpPr>
              <p:cNvPr id="29" name="Straight Connector 28"/>
              <p:cNvCxnSpPr/>
              <p:nvPr/>
            </p:nvCxnSpPr>
            <p:spPr>
              <a:xfrm>
                <a:off x="6286500" y="4733925"/>
                <a:ext cx="323850" cy="276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029200" y="1752600"/>
                <a:ext cx="1295400" cy="369332"/>
              </a:xfrm>
              <a:prstGeom prst="rect">
                <a:avLst/>
              </a:prstGeom>
              <a:noFill/>
            </p:spPr>
            <p:txBody>
              <a:bodyPr wrap="square" rtlCol="0">
                <a:spAutoFit/>
              </a:bodyPr>
              <a:lstStyle/>
              <a:p>
                <a:pPr algn="r"/>
                <a:r>
                  <a:rPr lang="en-US" dirty="0">
                    <a:solidFill>
                      <a:srgbClr val="FF0000"/>
                    </a:solidFill>
                  </a:rPr>
                  <a:t>Ser13 &amp; 16</a:t>
                </a:r>
              </a:p>
            </p:txBody>
          </p:sp>
          <p:cxnSp>
            <p:nvCxnSpPr>
              <p:cNvPr id="32" name="Straight Connector 31"/>
              <p:cNvCxnSpPr/>
              <p:nvPr/>
            </p:nvCxnSpPr>
            <p:spPr>
              <a:xfrm>
                <a:off x="3505200" y="4724400"/>
                <a:ext cx="68580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962400" y="4953000"/>
                <a:ext cx="30480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276600" y="5498068"/>
                <a:ext cx="990600" cy="369332"/>
              </a:xfrm>
              <a:prstGeom prst="rect">
                <a:avLst/>
              </a:prstGeom>
              <a:noFill/>
            </p:spPr>
            <p:txBody>
              <a:bodyPr wrap="square" rtlCol="0">
                <a:spAutoFit/>
              </a:bodyPr>
              <a:lstStyle/>
              <a:p>
                <a:pPr algn="r"/>
                <a:r>
                  <a:rPr lang="en-US" dirty="0">
                    <a:solidFill>
                      <a:srgbClr val="FF0000"/>
                    </a:solidFill>
                  </a:rPr>
                  <a:t>Ala60</a:t>
                </a:r>
              </a:p>
            </p:txBody>
          </p:sp>
          <p:sp>
            <p:nvSpPr>
              <p:cNvPr id="37" name="TextBox 36"/>
              <p:cNvSpPr txBox="1"/>
              <p:nvPr/>
            </p:nvSpPr>
            <p:spPr>
              <a:xfrm>
                <a:off x="2590800" y="4495800"/>
                <a:ext cx="990600" cy="369332"/>
              </a:xfrm>
              <a:prstGeom prst="rect">
                <a:avLst/>
              </a:prstGeom>
              <a:noFill/>
            </p:spPr>
            <p:txBody>
              <a:bodyPr wrap="square" rtlCol="0">
                <a:spAutoFit/>
              </a:bodyPr>
              <a:lstStyle/>
              <a:p>
                <a:pPr algn="r"/>
                <a:r>
                  <a:rPr lang="en-US" dirty="0">
                    <a:solidFill>
                      <a:srgbClr val="FF0000"/>
                    </a:solidFill>
                  </a:rPr>
                  <a:t>Glu84</a:t>
                </a:r>
              </a:p>
            </p:txBody>
          </p:sp>
          <p:sp>
            <p:nvSpPr>
              <p:cNvPr id="38" name="TextBox 37"/>
              <p:cNvSpPr txBox="1"/>
              <p:nvPr/>
            </p:nvSpPr>
            <p:spPr>
              <a:xfrm>
                <a:off x="4419600" y="4343400"/>
                <a:ext cx="990600" cy="369332"/>
              </a:xfrm>
              <a:prstGeom prst="rect">
                <a:avLst/>
              </a:prstGeom>
              <a:noFill/>
            </p:spPr>
            <p:txBody>
              <a:bodyPr wrap="square" rtlCol="0">
                <a:spAutoFit/>
              </a:bodyPr>
              <a:lstStyle/>
              <a:p>
                <a:pPr algn="r"/>
                <a:r>
                  <a:rPr lang="en-US" dirty="0">
                    <a:solidFill>
                      <a:srgbClr val="FF0000"/>
                    </a:solidFill>
                  </a:rPr>
                  <a:t>Lys15</a:t>
                </a:r>
              </a:p>
            </p:txBody>
          </p:sp>
          <p:sp>
            <p:nvSpPr>
              <p:cNvPr id="28" name="TextBox 27"/>
              <p:cNvSpPr txBox="1"/>
              <p:nvPr/>
            </p:nvSpPr>
            <p:spPr>
              <a:xfrm>
                <a:off x="6219825" y="3848100"/>
                <a:ext cx="990600" cy="369332"/>
              </a:xfrm>
              <a:prstGeom prst="rect">
                <a:avLst/>
              </a:prstGeom>
              <a:noFill/>
            </p:spPr>
            <p:txBody>
              <a:bodyPr wrap="square" rtlCol="0">
                <a:spAutoFit/>
              </a:bodyPr>
              <a:lstStyle/>
              <a:p>
                <a:pPr algn="r"/>
                <a:r>
                  <a:rPr lang="en-US" dirty="0">
                    <a:solidFill>
                      <a:srgbClr val="FF0000"/>
                    </a:solidFill>
                  </a:rPr>
                  <a:t>Lys9</a:t>
                </a:r>
              </a:p>
            </p:txBody>
          </p:sp>
          <p:cxnSp>
            <p:nvCxnSpPr>
              <p:cNvPr id="33" name="Straight Connector 32"/>
              <p:cNvCxnSpPr/>
              <p:nvPr/>
            </p:nvCxnSpPr>
            <p:spPr>
              <a:xfrm>
                <a:off x="5715000" y="4038600"/>
                <a:ext cx="9620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67400" y="4229100"/>
                <a:ext cx="1171575" cy="123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72275" y="4162425"/>
                <a:ext cx="990600" cy="369332"/>
              </a:xfrm>
              <a:prstGeom prst="rect">
                <a:avLst/>
              </a:prstGeom>
              <a:noFill/>
            </p:spPr>
            <p:txBody>
              <a:bodyPr wrap="square" rtlCol="0">
                <a:spAutoFit/>
              </a:bodyPr>
              <a:lstStyle/>
              <a:p>
                <a:pPr algn="r"/>
                <a:r>
                  <a:rPr lang="en-US" dirty="0">
                    <a:solidFill>
                      <a:srgbClr val="FF0000"/>
                    </a:solidFill>
                  </a:rPr>
                  <a:t>Phe17</a:t>
                </a:r>
              </a:p>
            </p:txBody>
          </p:sp>
          <p:cxnSp>
            <p:nvCxnSpPr>
              <p:cNvPr id="40" name="Straight Connector 39"/>
              <p:cNvCxnSpPr/>
              <p:nvPr/>
            </p:nvCxnSpPr>
            <p:spPr>
              <a:xfrm>
                <a:off x="3200400" y="4391025"/>
                <a:ext cx="68580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67050" y="4038600"/>
                <a:ext cx="68580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857625" y="4238625"/>
                <a:ext cx="990600" cy="369332"/>
              </a:xfrm>
              <a:prstGeom prst="rect">
                <a:avLst/>
              </a:prstGeom>
              <a:noFill/>
            </p:spPr>
            <p:txBody>
              <a:bodyPr wrap="square" rtlCol="0">
                <a:spAutoFit/>
              </a:bodyPr>
              <a:lstStyle/>
              <a:p>
                <a:pPr algn="r"/>
                <a:r>
                  <a:rPr lang="en-US" dirty="0">
                    <a:solidFill>
                      <a:srgbClr val="FF0000"/>
                    </a:solidFill>
                  </a:rPr>
                  <a:t>Met8</a:t>
                </a:r>
              </a:p>
            </p:txBody>
          </p:sp>
          <p:cxnSp>
            <p:nvCxnSpPr>
              <p:cNvPr id="45" name="Straight Connector 44"/>
              <p:cNvCxnSpPr/>
              <p:nvPr/>
            </p:nvCxnSpPr>
            <p:spPr>
              <a:xfrm flipV="1">
                <a:off x="4572000" y="3914775"/>
                <a:ext cx="200025" cy="39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000750" y="3838575"/>
                <a:ext cx="1743075" cy="9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448550" y="3657600"/>
                <a:ext cx="990600" cy="369332"/>
              </a:xfrm>
              <a:prstGeom prst="rect">
                <a:avLst/>
              </a:prstGeom>
              <a:noFill/>
            </p:spPr>
            <p:txBody>
              <a:bodyPr wrap="square" rtlCol="0">
                <a:spAutoFit/>
              </a:bodyPr>
              <a:lstStyle/>
              <a:p>
                <a:pPr algn="r"/>
                <a:r>
                  <a:rPr lang="en-US" dirty="0">
                    <a:solidFill>
                      <a:srgbClr val="FF0000"/>
                    </a:solidFill>
                  </a:rPr>
                  <a:t>Glu12</a:t>
                </a:r>
              </a:p>
            </p:txBody>
          </p:sp>
          <p:sp>
            <p:nvSpPr>
              <p:cNvPr id="30" name="Freeform 29"/>
              <p:cNvSpPr/>
              <p:nvPr/>
            </p:nvSpPr>
            <p:spPr>
              <a:xfrm>
                <a:off x="4181475" y="3648074"/>
                <a:ext cx="1552575" cy="438150"/>
              </a:xfrm>
              <a:custGeom>
                <a:avLst/>
                <a:gdLst>
                  <a:gd name="connsiteX0" fmla="*/ 0 w 1543050"/>
                  <a:gd name="connsiteY0" fmla="*/ 457200 h 457200"/>
                  <a:gd name="connsiteX1" fmla="*/ 438150 w 1543050"/>
                  <a:gd name="connsiteY1" fmla="*/ 104775 h 457200"/>
                  <a:gd name="connsiteX2" fmla="*/ 1543050 w 1543050"/>
                  <a:gd name="connsiteY2" fmla="*/ 0 h 457200"/>
                  <a:gd name="connsiteX0" fmla="*/ 0 w 1552575"/>
                  <a:gd name="connsiteY0" fmla="*/ 512956 h 512956"/>
                  <a:gd name="connsiteX1" fmla="*/ 438150 w 1552575"/>
                  <a:gd name="connsiteY1" fmla="*/ 160531 h 512956"/>
                  <a:gd name="connsiteX2" fmla="*/ 1552575 w 1552575"/>
                  <a:gd name="connsiteY2" fmla="*/ 0 h 512956"/>
                </a:gdLst>
                <a:ahLst/>
                <a:cxnLst>
                  <a:cxn ang="0">
                    <a:pos x="connsiteX0" y="connsiteY0"/>
                  </a:cxn>
                  <a:cxn ang="0">
                    <a:pos x="connsiteX1" y="connsiteY1"/>
                  </a:cxn>
                  <a:cxn ang="0">
                    <a:pos x="connsiteX2" y="connsiteY2"/>
                  </a:cxn>
                </a:cxnLst>
                <a:rect l="l" t="t" r="r" b="b"/>
                <a:pathLst>
                  <a:path w="1552575" h="512956">
                    <a:moveTo>
                      <a:pt x="0" y="512956"/>
                    </a:moveTo>
                    <a:cubicBezTo>
                      <a:pt x="90487" y="374843"/>
                      <a:pt x="179388" y="246024"/>
                      <a:pt x="438150" y="160531"/>
                    </a:cubicBezTo>
                    <a:cubicBezTo>
                      <a:pt x="696912" y="75038"/>
                      <a:pt x="1128712" y="14287"/>
                      <a:pt x="155257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572000" y="3152775"/>
                <a:ext cx="180975" cy="600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3857625" y="3105150"/>
                <a:ext cx="1543050" cy="457200"/>
              </a:xfrm>
              <a:custGeom>
                <a:avLst/>
                <a:gdLst>
                  <a:gd name="connsiteX0" fmla="*/ 0 w 1543050"/>
                  <a:gd name="connsiteY0" fmla="*/ 457200 h 457200"/>
                  <a:gd name="connsiteX1" fmla="*/ 438150 w 1543050"/>
                  <a:gd name="connsiteY1" fmla="*/ 104775 h 457200"/>
                  <a:gd name="connsiteX2" fmla="*/ 1543050 w 1543050"/>
                  <a:gd name="connsiteY2" fmla="*/ 0 h 457200"/>
                </a:gdLst>
                <a:ahLst/>
                <a:cxnLst>
                  <a:cxn ang="0">
                    <a:pos x="connsiteX0" y="connsiteY0"/>
                  </a:cxn>
                  <a:cxn ang="0">
                    <a:pos x="connsiteX1" y="connsiteY1"/>
                  </a:cxn>
                  <a:cxn ang="0">
                    <a:pos x="connsiteX2" y="connsiteY2"/>
                  </a:cxn>
                </a:cxnLst>
                <a:rect l="l" t="t" r="r" b="b"/>
                <a:pathLst>
                  <a:path w="1543050" h="457200">
                    <a:moveTo>
                      <a:pt x="0" y="457200"/>
                    </a:moveTo>
                    <a:cubicBezTo>
                      <a:pt x="90487" y="319087"/>
                      <a:pt x="180975" y="180975"/>
                      <a:pt x="438150" y="104775"/>
                    </a:cubicBezTo>
                    <a:cubicBezTo>
                      <a:pt x="695325" y="28575"/>
                      <a:pt x="1119187" y="14287"/>
                      <a:pt x="1543050" y="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4914900" y="2743200"/>
                <a:ext cx="990600" cy="369332"/>
              </a:xfrm>
              <a:prstGeom prst="rect">
                <a:avLst/>
              </a:prstGeom>
              <a:noFill/>
            </p:spPr>
            <p:txBody>
              <a:bodyPr wrap="square" rtlCol="0">
                <a:spAutoFit/>
              </a:bodyPr>
              <a:lstStyle/>
              <a:p>
                <a:pPr algn="r"/>
                <a:r>
                  <a:rPr lang="en-US" dirty="0">
                    <a:solidFill>
                      <a:srgbClr val="FF0000"/>
                    </a:solidFill>
                  </a:rPr>
                  <a:t>Gln19</a:t>
                </a:r>
              </a:p>
            </p:txBody>
          </p:sp>
          <p:sp>
            <p:nvSpPr>
              <p:cNvPr id="53" name="TextBox 52"/>
              <p:cNvSpPr txBox="1"/>
              <p:nvPr/>
            </p:nvSpPr>
            <p:spPr>
              <a:xfrm>
                <a:off x="2914650" y="3362325"/>
                <a:ext cx="990600" cy="369332"/>
              </a:xfrm>
              <a:prstGeom prst="rect">
                <a:avLst/>
              </a:prstGeom>
              <a:noFill/>
            </p:spPr>
            <p:txBody>
              <a:bodyPr wrap="square" rtlCol="0">
                <a:spAutoFit/>
              </a:bodyPr>
              <a:lstStyle/>
              <a:p>
                <a:pPr algn="r"/>
                <a:r>
                  <a:rPr lang="en-US" dirty="0">
                    <a:solidFill>
                      <a:srgbClr val="FF0000"/>
                    </a:solidFill>
                  </a:rPr>
                  <a:t>Gln39</a:t>
                </a:r>
              </a:p>
            </p:txBody>
          </p:sp>
          <p:cxnSp>
            <p:nvCxnSpPr>
              <p:cNvPr id="60" name="Straight Connector 59"/>
              <p:cNvCxnSpPr/>
              <p:nvPr/>
            </p:nvCxnSpPr>
            <p:spPr>
              <a:xfrm>
                <a:off x="5636525" y="3316401"/>
                <a:ext cx="27296" cy="286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229225" y="3057525"/>
                <a:ext cx="990600" cy="369332"/>
              </a:xfrm>
              <a:prstGeom prst="rect">
                <a:avLst/>
              </a:prstGeom>
              <a:noFill/>
            </p:spPr>
            <p:txBody>
              <a:bodyPr wrap="square" rtlCol="0">
                <a:spAutoFit/>
              </a:bodyPr>
              <a:lstStyle/>
              <a:p>
                <a:pPr algn="r"/>
                <a:r>
                  <a:rPr lang="en-US" dirty="0">
                    <a:solidFill>
                      <a:srgbClr val="FF0000"/>
                    </a:solidFill>
                  </a:rPr>
                  <a:t>Gln18</a:t>
                </a:r>
              </a:p>
            </p:txBody>
          </p:sp>
          <p:sp>
            <p:nvSpPr>
              <p:cNvPr id="48" name="TextBox 47"/>
              <p:cNvSpPr txBox="1"/>
              <p:nvPr/>
            </p:nvSpPr>
            <p:spPr>
              <a:xfrm>
                <a:off x="3582537" y="2762535"/>
                <a:ext cx="1295400" cy="369332"/>
              </a:xfrm>
              <a:prstGeom prst="rect">
                <a:avLst/>
              </a:prstGeom>
              <a:noFill/>
            </p:spPr>
            <p:txBody>
              <a:bodyPr wrap="square" rtlCol="0">
                <a:spAutoFit/>
              </a:bodyPr>
              <a:lstStyle/>
              <a:p>
                <a:pPr algn="r"/>
                <a:r>
                  <a:rPr lang="en-US" dirty="0" err="1">
                    <a:solidFill>
                      <a:srgbClr val="FF0000"/>
                    </a:solidFill>
                  </a:rPr>
                  <a:t>PolyQ</a:t>
                </a:r>
                <a:endParaRPr lang="en-US" dirty="0">
                  <a:solidFill>
                    <a:srgbClr val="FF0000"/>
                  </a:solidFill>
                </a:endParaRPr>
              </a:p>
            </p:txBody>
          </p:sp>
        </p:grpSp>
      </p:grpSp>
      <p:sp>
        <p:nvSpPr>
          <p:cNvPr id="55" name="Rectangle 2"/>
          <p:cNvSpPr txBox="1">
            <a:spLocks noChangeArrowheads="1"/>
          </p:cNvSpPr>
          <p:nvPr/>
        </p:nvSpPr>
        <p:spPr>
          <a:xfrm>
            <a:off x="-52552" y="1"/>
            <a:ext cx="5234152" cy="835572"/>
          </a:xfrm>
          <a:prstGeom prst="rect">
            <a:avLst/>
          </a:prstGeom>
          <a:noFill/>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0487" tIns="44450" rIns="90487" bIns="4445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831850"/>
            <a:r>
              <a:rPr lang="en-GB" altLang="en-US" sz="2800" b="1" dirty="0"/>
              <a:t>Protein + kinase + ATP + Mg</a:t>
            </a:r>
            <a:endParaRPr lang="en-GB" altLang="en-US" sz="2800" b="1" i="1" dirty="0"/>
          </a:p>
        </p:txBody>
      </p:sp>
    </p:spTree>
    <p:extLst>
      <p:ext uri="{BB962C8B-B14F-4D97-AF65-F5344CB8AC3E}">
        <p14:creationId xmlns:p14="http://schemas.microsoft.com/office/powerpoint/2010/main" val="2544783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8818" y="-4365173"/>
            <a:ext cx="10460182" cy="13536706"/>
          </a:xfrm>
          <a:prstGeom prst="rect">
            <a:avLst/>
          </a:prstGeom>
        </p:spPr>
      </p:pic>
      <p:sp>
        <p:nvSpPr>
          <p:cNvPr id="34" name="TextBox 33"/>
          <p:cNvSpPr txBox="1"/>
          <p:nvPr/>
        </p:nvSpPr>
        <p:spPr>
          <a:xfrm>
            <a:off x="10744200" y="625928"/>
            <a:ext cx="1447800" cy="369332"/>
          </a:xfrm>
          <a:prstGeom prst="rect">
            <a:avLst/>
          </a:prstGeom>
          <a:solidFill>
            <a:schemeClr val="bg1"/>
          </a:solidFill>
        </p:spPr>
        <p:txBody>
          <a:bodyPr wrap="square" rtlCol="0">
            <a:spAutoFit/>
          </a:bodyPr>
          <a:lstStyle/>
          <a:p>
            <a:r>
              <a:rPr lang="en-US" dirty="0"/>
              <a:t>t = 0</a:t>
            </a:r>
            <a:endParaRPr lang="fr-CH" dirty="0"/>
          </a:p>
        </p:txBody>
      </p:sp>
      <p:sp>
        <p:nvSpPr>
          <p:cNvPr id="35" name="TextBox 34"/>
          <p:cNvSpPr txBox="1"/>
          <p:nvPr/>
        </p:nvSpPr>
        <p:spPr>
          <a:xfrm>
            <a:off x="10744200" y="625928"/>
            <a:ext cx="1447800" cy="369332"/>
          </a:xfrm>
          <a:prstGeom prst="rect">
            <a:avLst/>
          </a:prstGeom>
          <a:solidFill>
            <a:schemeClr val="bg1"/>
          </a:solidFill>
        </p:spPr>
        <p:txBody>
          <a:bodyPr wrap="square" rtlCol="0">
            <a:spAutoFit/>
          </a:bodyPr>
          <a:lstStyle/>
          <a:p>
            <a:r>
              <a:rPr lang="en-US" dirty="0"/>
              <a:t>t = 1</a:t>
            </a:r>
            <a:endParaRPr lang="fr-CH" dirty="0"/>
          </a:p>
        </p:txBody>
      </p:sp>
      <p:sp>
        <p:nvSpPr>
          <p:cNvPr id="37" name="TextBox 36"/>
          <p:cNvSpPr txBox="1"/>
          <p:nvPr/>
        </p:nvSpPr>
        <p:spPr>
          <a:xfrm>
            <a:off x="10744200" y="616403"/>
            <a:ext cx="1447800" cy="369332"/>
          </a:xfrm>
          <a:prstGeom prst="rect">
            <a:avLst/>
          </a:prstGeom>
          <a:solidFill>
            <a:schemeClr val="bg1"/>
          </a:solidFill>
        </p:spPr>
        <p:txBody>
          <a:bodyPr wrap="square" rtlCol="0">
            <a:spAutoFit/>
          </a:bodyPr>
          <a:lstStyle/>
          <a:p>
            <a:r>
              <a:rPr lang="en-US" dirty="0"/>
              <a:t>t = 2</a:t>
            </a:r>
            <a:endParaRPr lang="fr-CH" dirty="0"/>
          </a:p>
        </p:txBody>
      </p:sp>
      <p:sp>
        <p:nvSpPr>
          <p:cNvPr id="38" name="TextBox 37"/>
          <p:cNvSpPr txBox="1"/>
          <p:nvPr/>
        </p:nvSpPr>
        <p:spPr>
          <a:xfrm>
            <a:off x="10744200" y="625928"/>
            <a:ext cx="1447800" cy="369332"/>
          </a:xfrm>
          <a:prstGeom prst="rect">
            <a:avLst/>
          </a:prstGeom>
          <a:solidFill>
            <a:schemeClr val="bg1"/>
          </a:solidFill>
        </p:spPr>
        <p:txBody>
          <a:bodyPr wrap="square" rtlCol="0">
            <a:spAutoFit/>
          </a:bodyPr>
          <a:lstStyle/>
          <a:p>
            <a:r>
              <a:rPr lang="en-US" dirty="0"/>
              <a:t>t = 4</a:t>
            </a:r>
            <a:endParaRPr lang="fr-CH" dirty="0"/>
          </a:p>
        </p:txBody>
      </p:sp>
      <p:sp>
        <p:nvSpPr>
          <p:cNvPr id="39" name="TextBox 38"/>
          <p:cNvSpPr txBox="1"/>
          <p:nvPr/>
        </p:nvSpPr>
        <p:spPr>
          <a:xfrm>
            <a:off x="10744200" y="625928"/>
            <a:ext cx="1447800" cy="369332"/>
          </a:xfrm>
          <a:prstGeom prst="rect">
            <a:avLst/>
          </a:prstGeom>
          <a:solidFill>
            <a:schemeClr val="bg1"/>
          </a:solidFill>
        </p:spPr>
        <p:txBody>
          <a:bodyPr wrap="square" rtlCol="0">
            <a:spAutoFit/>
          </a:bodyPr>
          <a:lstStyle/>
          <a:p>
            <a:r>
              <a:rPr lang="en-US" dirty="0"/>
              <a:t>t = 6</a:t>
            </a:r>
            <a:endParaRPr lang="fr-CH" dirty="0"/>
          </a:p>
        </p:txBody>
      </p:sp>
      <p:sp>
        <p:nvSpPr>
          <p:cNvPr id="40" name="TextBox 39"/>
          <p:cNvSpPr txBox="1"/>
          <p:nvPr/>
        </p:nvSpPr>
        <p:spPr>
          <a:xfrm>
            <a:off x="10744200" y="606878"/>
            <a:ext cx="1447800" cy="369332"/>
          </a:xfrm>
          <a:prstGeom prst="rect">
            <a:avLst/>
          </a:prstGeom>
          <a:solidFill>
            <a:schemeClr val="bg1"/>
          </a:solidFill>
        </p:spPr>
        <p:txBody>
          <a:bodyPr wrap="square" rtlCol="0">
            <a:spAutoFit/>
          </a:bodyPr>
          <a:lstStyle/>
          <a:p>
            <a:r>
              <a:rPr lang="en-US" dirty="0"/>
              <a:t>t = 9</a:t>
            </a:r>
            <a:endParaRPr lang="fr-CH" dirty="0"/>
          </a:p>
        </p:txBody>
      </p:sp>
      <p:sp>
        <p:nvSpPr>
          <p:cNvPr id="41" name="TextBox 40"/>
          <p:cNvSpPr txBox="1"/>
          <p:nvPr/>
        </p:nvSpPr>
        <p:spPr>
          <a:xfrm>
            <a:off x="10744200" y="587828"/>
            <a:ext cx="1447800" cy="369332"/>
          </a:xfrm>
          <a:prstGeom prst="rect">
            <a:avLst/>
          </a:prstGeom>
          <a:solidFill>
            <a:schemeClr val="bg1"/>
          </a:solidFill>
        </p:spPr>
        <p:txBody>
          <a:bodyPr wrap="square" rtlCol="0">
            <a:spAutoFit/>
          </a:bodyPr>
          <a:lstStyle/>
          <a:p>
            <a:r>
              <a:rPr lang="en-US" dirty="0"/>
              <a:t>t = 19</a:t>
            </a:r>
            <a:endParaRPr lang="fr-CH" dirty="0"/>
          </a:p>
        </p:txBody>
      </p:sp>
      <p:sp>
        <p:nvSpPr>
          <p:cNvPr id="42" name="TextBox 41"/>
          <p:cNvSpPr txBox="1"/>
          <p:nvPr/>
        </p:nvSpPr>
        <p:spPr>
          <a:xfrm>
            <a:off x="10744200" y="597353"/>
            <a:ext cx="1447800" cy="369332"/>
          </a:xfrm>
          <a:prstGeom prst="rect">
            <a:avLst/>
          </a:prstGeom>
          <a:solidFill>
            <a:schemeClr val="bg1"/>
          </a:solidFill>
        </p:spPr>
        <p:txBody>
          <a:bodyPr wrap="square" rtlCol="0">
            <a:spAutoFit/>
          </a:bodyPr>
          <a:lstStyle/>
          <a:p>
            <a:r>
              <a:rPr lang="en-US" dirty="0"/>
              <a:t>t = 29</a:t>
            </a:r>
            <a:endParaRPr lang="fr-CH" dirty="0"/>
          </a:p>
        </p:txBody>
      </p:sp>
      <p:sp>
        <p:nvSpPr>
          <p:cNvPr id="43" name="TextBox 42"/>
          <p:cNvSpPr txBox="1"/>
          <p:nvPr/>
        </p:nvSpPr>
        <p:spPr>
          <a:xfrm>
            <a:off x="10744200" y="587828"/>
            <a:ext cx="1447800" cy="369332"/>
          </a:xfrm>
          <a:prstGeom prst="rect">
            <a:avLst/>
          </a:prstGeom>
          <a:solidFill>
            <a:schemeClr val="bg1"/>
          </a:solidFill>
        </p:spPr>
        <p:txBody>
          <a:bodyPr wrap="square" rtlCol="0">
            <a:spAutoFit/>
          </a:bodyPr>
          <a:lstStyle/>
          <a:p>
            <a:r>
              <a:rPr lang="en-US" dirty="0"/>
              <a:t>t = 39</a:t>
            </a:r>
            <a:endParaRPr lang="fr-CH" dirty="0"/>
          </a:p>
        </p:txBody>
      </p:sp>
      <p:sp>
        <p:nvSpPr>
          <p:cNvPr id="44" name="TextBox 43"/>
          <p:cNvSpPr txBox="1"/>
          <p:nvPr/>
        </p:nvSpPr>
        <p:spPr>
          <a:xfrm>
            <a:off x="10744200" y="597353"/>
            <a:ext cx="1447800" cy="369332"/>
          </a:xfrm>
          <a:prstGeom prst="rect">
            <a:avLst/>
          </a:prstGeom>
          <a:solidFill>
            <a:schemeClr val="bg1"/>
          </a:solidFill>
        </p:spPr>
        <p:txBody>
          <a:bodyPr wrap="square" rtlCol="0">
            <a:spAutoFit/>
          </a:bodyPr>
          <a:lstStyle/>
          <a:p>
            <a:r>
              <a:rPr lang="en-US" dirty="0"/>
              <a:t>t = 49</a:t>
            </a:r>
            <a:endParaRPr lang="fr-CH" dirty="0"/>
          </a:p>
        </p:txBody>
      </p:sp>
      <p:sp>
        <p:nvSpPr>
          <p:cNvPr id="45" name="TextBox 44"/>
          <p:cNvSpPr txBox="1"/>
          <p:nvPr/>
        </p:nvSpPr>
        <p:spPr>
          <a:xfrm>
            <a:off x="10744200" y="578303"/>
            <a:ext cx="1447800" cy="369332"/>
          </a:xfrm>
          <a:prstGeom prst="rect">
            <a:avLst/>
          </a:prstGeom>
          <a:solidFill>
            <a:schemeClr val="bg1"/>
          </a:solidFill>
        </p:spPr>
        <p:txBody>
          <a:bodyPr wrap="square" rtlCol="0">
            <a:spAutoFit/>
          </a:bodyPr>
          <a:lstStyle/>
          <a:p>
            <a:r>
              <a:rPr lang="en-US" dirty="0"/>
              <a:t>t = 59</a:t>
            </a:r>
            <a:endParaRPr lang="fr-CH" dirty="0"/>
          </a:p>
        </p:txBody>
      </p:sp>
      <p:sp>
        <p:nvSpPr>
          <p:cNvPr id="46" name="TextBox 45"/>
          <p:cNvSpPr txBox="1"/>
          <p:nvPr/>
        </p:nvSpPr>
        <p:spPr>
          <a:xfrm>
            <a:off x="10744200" y="606878"/>
            <a:ext cx="1447800" cy="369332"/>
          </a:xfrm>
          <a:prstGeom prst="rect">
            <a:avLst/>
          </a:prstGeom>
          <a:solidFill>
            <a:schemeClr val="bg1"/>
          </a:solidFill>
        </p:spPr>
        <p:txBody>
          <a:bodyPr wrap="square" rtlCol="0">
            <a:spAutoFit/>
          </a:bodyPr>
          <a:lstStyle/>
          <a:p>
            <a:r>
              <a:rPr lang="en-US" dirty="0"/>
              <a:t>t = 69</a:t>
            </a:r>
            <a:endParaRPr lang="fr-CH" dirty="0"/>
          </a:p>
        </p:txBody>
      </p:sp>
      <p:sp>
        <p:nvSpPr>
          <p:cNvPr id="47" name="TextBox 46"/>
          <p:cNvSpPr txBox="1"/>
          <p:nvPr/>
        </p:nvSpPr>
        <p:spPr>
          <a:xfrm>
            <a:off x="10744200" y="587828"/>
            <a:ext cx="1447800" cy="369332"/>
          </a:xfrm>
          <a:prstGeom prst="rect">
            <a:avLst/>
          </a:prstGeom>
          <a:solidFill>
            <a:schemeClr val="bg1"/>
          </a:solidFill>
        </p:spPr>
        <p:txBody>
          <a:bodyPr wrap="square" rtlCol="0">
            <a:spAutoFit/>
          </a:bodyPr>
          <a:lstStyle/>
          <a:p>
            <a:r>
              <a:rPr lang="en-US" dirty="0"/>
              <a:t>t = 79</a:t>
            </a:r>
            <a:endParaRPr lang="fr-CH" dirty="0"/>
          </a:p>
        </p:txBody>
      </p:sp>
      <p:sp>
        <p:nvSpPr>
          <p:cNvPr id="48" name="TextBox 47"/>
          <p:cNvSpPr txBox="1"/>
          <p:nvPr/>
        </p:nvSpPr>
        <p:spPr>
          <a:xfrm>
            <a:off x="10744200" y="606878"/>
            <a:ext cx="1447800" cy="369332"/>
          </a:xfrm>
          <a:prstGeom prst="rect">
            <a:avLst/>
          </a:prstGeom>
          <a:solidFill>
            <a:schemeClr val="bg1"/>
          </a:solidFill>
        </p:spPr>
        <p:txBody>
          <a:bodyPr wrap="square" rtlCol="0">
            <a:spAutoFit/>
          </a:bodyPr>
          <a:lstStyle/>
          <a:p>
            <a:r>
              <a:rPr lang="en-US" dirty="0"/>
              <a:t>t = 89</a:t>
            </a:r>
            <a:endParaRPr lang="fr-CH" dirty="0"/>
          </a:p>
        </p:txBody>
      </p:sp>
      <p:sp>
        <p:nvSpPr>
          <p:cNvPr id="49" name="TextBox 48"/>
          <p:cNvSpPr txBox="1"/>
          <p:nvPr/>
        </p:nvSpPr>
        <p:spPr>
          <a:xfrm>
            <a:off x="10744200" y="616403"/>
            <a:ext cx="1447800" cy="369332"/>
          </a:xfrm>
          <a:prstGeom prst="rect">
            <a:avLst/>
          </a:prstGeom>
          <a:solidFill>
            <a:schemeClr val="bg1"/>
          </a:solidFill>
        </p:spPr>
        <p:txBody>
          <a:bodyPr wrap="square" rtlCol="0">
            <a:spAutoFit/>
          </a:bodyPr>
          <a:lstStyle/>
          <a:p>
            <a:r>
              <a:rPr lang="en-US" dirty="0"/>
              <a:t>t = 99</a:t>
            </a:r>
            <a:endParaRPr lang="fr-CH" dirty="0"/>
          </a:p>
        </p:txBody>
      </p:sp>
      <p:sp>
        <p:nvSpPr>
          <p:cNvPr id="50" name="TextBox 49"/>
          <p:cNvSpPr txBox="1"/>
          <p:nvPr/>
        </p:nvSpPr>
        <p:spPr>
          <a:xfrm>
            <a:off x="10744200" y="587828"/>
            <a:ext cx="1447800" cy="369332"/>
          </a:xfrm>
          <a:prstGeom prst="rect">
            <a:avLst/>
          </a:prstGeom>
          <a:solidFill>
            <a:schemeClr val="bg1"/>
          </a:solidFill>
        </p:spPr>
        <p:txBody>
          <a:bodyPr wrap="square" rtlCol="0">
            <a:spAutoFit/>
          </a:bodyPr>
          <a:lstStyle/>
          <a:p>
            <a:r>
              <a:rPr lang="en-US" dirty="0"/>
              <a:t>t = 109</a:t>
            </a:r>
            <a:endParaRPr lang="fr-CH" dirty="0"/>
          </a:p>
        </p:txBody>
      </p:sp>
      <p:sp>
        <p:nvSpPr>
          <p:cNvPr id="51" name="TextBox 50"/>
          <p:cNvSpPr txBox="1"/>
          <p:nvPr/>
        </p:nvSpPr>
        <p:spPr>
          <a:xfrm>
            <a:off x="10744200" y="587828"/>
            <a:ext cx="1447800" cy="369332"/>
          </a:xfrm>
          <a:prstGeom prst="rect">
            <a:avLst/>
          </a:prstGeom>
          <a:solidFill>
            <a:schemeClr val="bg1"/>
          </a:solidFill>
        </p:spPr>
        <p:txBody>
          <a:bodyPr wrap="square" rtlCol="0">
            <a:spAutoFit/>
          </a:bodyPr>
          <a:lstStyle/>
          <a:p>
            <a:r>
              <a:rPr lang="en-US" dirty="0"/>
              <a:t>t = 119</a:t>
            </a:r>
            <a:endParaRPr lang="fr-CH" dirty="0"/>
          </a:p>
        </p:txBody>
      </p:sp>
      <p:sp>
        <p:nvSpPr>
          <p:cNvPr id="36" name="TextBox 35"/>
          <p:cNvSpPr txBox="1"/>
          <p:nvPr/>
        </p:nvSpPr>
        <p:spPr>
          <a:xfrm>
            <a:off x="167822" y="170542"/>
            <a:ext cx="10210800" cy="430887"/>
          </a:xfrm>
          <a:prstGeom prst="rect">
            <a:avLst/>
          </a:prstGeom>
          <a:noFill/>
        </p:spPr>
        <p:txBody>
          <a:bodyPr wrap="square" rtlCol="0">
            <a:spAutoFit/>
          </a:bodyPr>
          <a:lstStyle/>
          <a:p>
            <a:r>
              <a:rPr lang="en-US" sz="2200" b="1" dirty="0"/>
              <a:t>The phosphorylation reaction itself is monitored by consecutive </a:t>
            </a:r>
            <a:r>
              <a:rPr lang="en-US" sz="2200" b="1" baseline="30000" dirty="0"/>
              <a:t>1</a:t>
            </a:r>
            <a:r>
              <a:rPr lang="en-US" sz="2200" b="1" dirty="0"/>
              <a:t>H,</a:t>
            </a:r>
            <a:r>
              <a:rPr lang="en-US" sz="2200" b="1" baseline="30000" dirty="0"/>
              <a:t> 15</a:t>
            </a:r>
            <a:r>
              <a:rPr lang="en-US" sz="2200" b="1" dirty="0"/>
              <a:t>N HSQCs</a:t>
            </a:r>
            <a:endParaRPr lang="fr-CH" sz="2200" b="1" dirty="0"/>
          </a:p>
        </p:txBody>
      </p:sp>
      <p:sp>
        <p:nvSpPr>
          <p:cNvPr id="52" name="TextBox 51"/>
          <p:cNvSpPr txBox="1"/>
          <p:nvPr/>
        </p:nvSpPr>
        <p:spPr>
          <a:xfrm>
            <a:off x="1953080" y="1117600"/>
            <a:ext cx="2575378" cy="830997"/>
          </a:xfrm>
          <a:prstGeom prst="rect">
            <a:avLst/>
          </a:prstGeom>
          <a:noFill/>
        </p:spPr>
        <p:txBody>
          <a:bodyPr wrap="square" rtlCol="0">
            <a:spAutoFit/>
          </a:bodyPr>
          <a:lstStyle/>
          <a:p>
            <a:r>
              <a:rPr lang="en-US" sz="1600" dirty="0"/>
              <a:t>All this in TBK1 reaction buffer, at 293 K, spectra take 3 min or 10 min</a:t>
            </a:r>
            <a:endParaRPr lang="fr-CH" sz="1600" dirty="0"/>
          </a:p>
        </p:txBody>
      </p:sp>
    </p:spTree>
    <p:extLst>
      <p:ext uri="{BB962C8B-B14F-4D97-AF65-F5344CB8AC3E}">
        <p14:creationId xmlns:p14="http://schemas.microsoft.com/office/powerpoint/2010/main" val="1174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0050" y="228600"/>
            <a:ext cx="10210800" cy="430887"/>
          </a:xfrm>
          <a:prstGeom prst="rect">
            <a:avLst/>
          </a:prstGeom>
          <a:noFill/>
        </p:spPr>
        <p:txBody>
          <a:bodyPr wrap="square" rtlCol="0">
            <a:spAutoFit/>
          </a:bodyPr>
          <a:lstStyle/>
          <a:p>
            <a:r>
              <a:rPr lang="en-US" sz="2200" b="1" dirty="0"/>
              <a:t>Conclusion 1) phosphorylation of Ser13 happens first and “primes” that of Ser16 </a:t>
            </a:r>
            <a:endParaRPr lang="fr-CH" sz="2200" b="1" dirty="0"/>
          </a:p>
        </p:txBody>
      </p:sp>
      <p:graphicFrame>
        <p:nvGraphicFramePr>
          <p:cNvPr id="7" name="Chart 6"/>
          <p:cNvGraphicFramePr>
            <a:graphicFrameLocks/>
          </p:cNvGraphicFramePr>
          <p:nvPr/>
        </p:nvGraphicFramePr>
        <p:xfrm>
          <a:off x="1023504" y="1447800"/>
          <a:ext cx="4925291"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6451022" y="1485900"/>
          <a:ext cx="492875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943100" y="1447800"/>
            <a:ext cx="3962400" cy="381000"/>
          </a:xfrm>
          <a:prstGeom prst="rect">
            <a:avLst/>
          </a:prstGeom>
          <a:solidFill>
            <a:schemeClr val="bg1"/>
          </a:solidFill>
        </p:spPr>
        <p:txBody>
          <a:bodyPr wrap="square" rtlCol="0">
            <a:spAutoFit/>
          </a:bodyPr>
          <a:lstStyle/>
          <a:p>
            <a:r>
              <a:rPr lang="en-US" dirty="0"/>
              <a:t>Example data Met reduced</a:t>
            </a:r>
            <a:endParaRPr lang="fr-CH" dirty="0"/>
          </a:p>
        </p:txBody>
      </p:sp>
      <p:sp>
        <p:nvSpPr>
          <p:cNvPr id="9" name="TextBox 8"/>
          <p:cNvSpPr txBox="1"/>
          <p:nvPr/>
        </p:nvSpPr>
        <p:spPr>
          <a:xfrm>
            <a:off x="6819900" y="1485900"/>
            <a:ext cx="5581650" cy="369332"/>
          </a:xfrm>
          <a:prstGeom prst="rect">
            <a:avLst/>
          </a:prstGeom>
          <a:solidFill>
            <a:schemeClr val="bg1"/>
          </a:solidFill>
        </p:spPr>
        <p:txBody>
          <a:bodyPr wrap="square" rtlCol="0">
            <a:spAutoFit/>
          </a:bodyPr>
          <a:lstStyle/>
          <a:p>
            <a:r>
              <a:rPr lang="en-US" dirty="0"/>
              <a:t>Simulation of priming with equal rates and KMs</a:t>
            </a:r>
            <a:endParaRPr lang="fr-CH" dirty="0"/>
          </a:p>
        </p:txBody>
      </p:sp>
    </p:spTree>
    <p:extLst>
      <p:ext uri="{BB962C8B-B14F-4D97-AF65-F5344CB8AC3E}">
        <p14:creationId xmlns:p14="http://schemas.microsoft.com/office/powerpoint/2010/main" val="3649742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0598" y="1036112"/>
            <a:ext cx="10165154" cy="5040838"/>
          </a:xfrm>
          <a:prstGeom prst="rect">
            <a:avLst/>
          </a:prstGeom>
        </p:spPr>
      </p:pic>
      <p:sp>
        <p:nvSpPr>
          <p:cNvPr id="6" name="TextBox 5"/>
          <p:cNvSpPr txBox="1"/>
          <p:nvPr/>
        </p:nvSpPr>
        <p:spPr>
          <a:xfrm>
            <a:off x="400050" y="228600"/>
            <a:ext cx="10210800" cy="430887"/>
          </a:xfrm>
          <a:prstGeom prst="rect">
            <a:avLst/>
          </a:prstGeom>
          <a:noFill/>
        </p:spPr>
        <p:txBody>
          <a:bodyPr wrap="square" rtlCol="0">
            <a:spAutoFit/>
          </a:bodyPr>
          <a:lstStyle/>
          <a:p>
            <a:r>
              <a:rPr lang="en-US" sz="2200" b="1" dirty="0"/>
              <a:t>Conclusion 2) Oxidized methionine seems to foster phosphorylation by TBK1</a:t>
            </a:r>
            <a:endParaRPr lang="fr-CH" sz="2200" b="1" dirty="0"/>
          </a:p>
        </p:txBody>
      </p:sp>
      <p:sp>
        <p:nvSpPr>
          <p:cNvPr id="2" name="TextBox 1"/>
          <p:cNvSpPr txBox="1"/>
          <p:nvPr/>
        </p:nvSpPr>
        <p:spPr>
          <a:xfrm>
            <a:off x="7815263" y="1614488"/>
            <a:ext cx="3086100" cy="646331"/>
          </a:xfrm>
          <a:prstGeom prst="rect">
            <a:avLst/>
          </a:prstGeom>
          <a:noFill/>
        </p:spPr>
        <p:txBody>
          <a:bodyPr wrap="square" rtlCol="0">
            <a:spAutoFit/>
          </a:bodyPr>
          <a:lstStyle/>
          <a:p>
            <a:r>
              <a:rPr lang="en-US" dirty="0"/>
              <a:t>Met8ox, essentially fully phosphorylated in 5 hours</a:t>
            </a:r>
            <a:endParaRPr lang="fr-CH" dirty="0"/>
          </a:p>
        </p:txBody>
      </p:sp>
      <p:sp>
        <p:nvSpPr>
          <p:cNvPr id="7" name="TextBox 6"/>
          <p:cNvSpPr txBox="1"/>
          <p:nvPr/>
        </p:nvSpPr>
        <p:spPr>
          <a:xfrm>
            <a:off x="7015163" y="5900738"/>
            <a:ext cx="5176837" cy="369332"/>
          </a:xfrm>
          <a:prstGeom prst="rect">
            <a:avLst/>
          </a:prstGeom>
          <a:noFill/>
        </p:spPr>
        <p:txBody>
          <a:bodyPr wrap="square" rtlCol="0">
            <a:spAutoFit/>
          </a:bodyPr>
          <a:lstStyle/>
          <a:p>
            <a:r>
              <a:rPr lang="en-US" dirty="0"/>
              <a:t>Met8red, not fully phosphorylated even after 20 </a:t>
            </a:r>
            <a:r>
              <a:rPr lang="en-US" dirty="0" err="1"/>
              <a:t>hs</a:t>
            </a:r>
            <a:endParaRPr lang="fr-CH" dirty="0"/>
          </a:p>
        </p:txBody>
      </p:sp>
    </p:spTree>
    <p:extLst>
      <p:ext uri="{BB962C8B-B14F-4D97-AF65-F5344CB8AC3E}">
        <p14:creationId xmlns:p14="http://schemas.microsoft.com/office/powerpoint/2010/main" val="2389581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0" y="21159"/>
            <a:ext cx="9144000" cy="924577"/>
          </a:xfrm>
        </p:spPr>
        <p:txBody>
          <a:bodyPr>
            <a:normAutofit fontScale="90000"/>
          </a:bodyPr>
          <a:lstStyle/>
          <a:p>
            <a:r>
              <a:rPr lang="es-AR" altLang="en-US" sz="3200" b="1" i="1" dirty="0" err="1">
                <a:latin typeface="Arial" charset="0"/>
              </a:rPr>
              <a:t>Thank</a:t>
            </a:r>
            <a:r>
              <a:rPr lang="es-AR" altLang="en-US" sz="3200" b="1" i="1" dirty="0">
                <a:latin typeface="Arial" charset="0"/>
              </a:rPr>
              <a:t> </a:t>
            </a:r>
            <a:r>
              <a:rPr lang="es-AR" altLang="en-US" sz="3200" b="1" i="1" dirty="0" err="1">
                <a:latin typeface="Arial" charset="0"/>
              </a:rPr>
              <a:t>you</a:t>
            </a:r>
            <a:r>
              <a:rPr lang="es-AR" altLang="en-US" sz="3200" b="1" i="1" dirty="0">
                <a:latin typeface="Arial" charset="0"/>
              </a:rPr>
              <a:t> and </a:t>
            </a:r>
            <a:r>
              <a:rPr lang="es-AR" altLang="en-US" sz="3200" b="1" i="1" dirty="0" err="1">
                <a:latin typeface="Arial" charset="0"/>
              </a:rPr>
              <a:t>remember</a:t>
            </a:r>
            <a:r>
              <a:rPr lang="es-AR" altLang="en-US" sz="3200" b="1" i="1" dirty="0">
                <a:latin typeface="Arial" charset="0"/>
              </a:rPr>
              <a:t>:</a:t>
            </a:r>
            <a:br>
              <a:rPr lang="es-AR" altLang="en-US" sz="3200" b="1" i="1" dirty="0">
                <a:latin typeface="Arial" charset="0"/>
              </a:rPr>
            </a:br>
            <a:r>
              <a:rPr lang="es-AR" altLang="en-US" sz="3200" b="1" i="1" dirty="0">
                <a:solidFill>
                  <a:srgbClr val="FF0000"/>
                </a:solidFill>
                <a:latin typeface="Arial" charset="0"/>
              </a:rPr>
              <a:t>NMR </a:t>
            </a:r>
            <a:r>
              <a:rPr lang="es-AR" altLang="en-US" sz="3200" b="1" i="1" dirty="0" err="1">
                <a:solidFill>
                  <a:srgbClr val="FF0000"/>
                </a:solidFill>
                <a:latin typeface="Arial" charset="0"/>
              </a:rPr>
              <a:t>is</a:t>
            </a:r>
            <a:r>
              <a:rPr lang="es-AR" altLang="en-US" sz="3200" b="1" i="1" dirty="0">
                <a:solidFill>
                  <a:srgbClr val="FF0000"/>
                </a:solidFill>
                <a:latin typeface="Arial" charset="0"/>
              </a:rPr>
              <a:t> </a:t>
            </a:r>
            <a:r>
              <a:rPr lang="es-AR" altLang="en-US" sz="3200" b="1" i="1" dirty="0" err="1">
                <a:solidFill>
                  <a:srgbClr val="FF0000"/>
                </a:solidFill>
                <a:latin typeface="Arial" charset="0"/>
              </a:rPr>
              <a:t>much</a:t>
            </a:r>
            <a:r>
              <a:rPr lang="es-AR" altLang="en-US" sz="3200" b="1" i="1" dirty="0">
                <a:solidFill>
                  <a:srgbClr val="FF0000"/>
                </a:solidFill>
                <a:latin typeface="Arial" charset="0"/>
              </a:rPr>
              <a:t> more </a:t>
            </a:r>
            <a:r>
              <a:rPr lang="es-AR" altLang="en-US" sz="3200" b="1" i="1" dirty="0" err="1">
                <a:solidFill>
                  <a:srgbClr val="FF0000"/>
                </a:solidFill>
                <a:latin typeface="Arial" charset="0"/>
              </a:rPr>
              <a:t>than</a:t>
            </a:r>
            <a:r>
              <a:rPr lang="es-AR" altLang="en-US" sz="3200" b="1" i="1" dirty="0">
                <a:solidFill>
                  <a:srgbClr val="FF0000"/>
                </a:solidFill>
                <a:latin typeface="Arial" charset="0"/>
              </a:rPr>
              <a:t> </a:t>
            </a:r>
            <a:r>
              <a:rPr lang="es-AR" altLang="en-US" sz="3200" b="1" i="1" dirty="0" err="1">
                <a:solidFill>
                  <a:srgbClr val="FF0000"/>
                </a:solidFill>
                <a:latin typeface="Arial" charset="0"/>
              </a:rPr>
              <a:t>structures</a:t>
            </a:r>
            <a:endParaRPr lang="es-ES" altLang="en-US" sz="3200" b="1" i="1" dirty="0">
              <a:solidFill>
                <a:srgbClr val="FF0000"/>
              </a:solidFill>
              <a:latin typeface="Arial" charset="0"/>
            </a:endParaRPr>
          </a:p>
        </p:txBody>
      </p:sp>
      <p:sp>
        <p:nvSpPr>
          <p:cNvPr id="65539" name="Rectangle 3"/>
          <p:cNvSpPr>
            <a:spLocks noGrp="1" noChangeArrowheads="1"/>
          </p:cNvSpPr>
          <p:nvPr>
            <p:ph type="body" idx="1"/>
          </p:nvPr>
        </p:nvSpPr>
        <p:spPr>
          <a:xfrm>
            <a:off x="68404" y="1066518"/>
            <a:ext cx="12302889" cy="6123761"/>
          </a:xfrm>
        </p:spPr>
        <p:txBody>
          <a:bodyPr>
            <a:normAutofit/>
          </a:bodyPr>
          <a:lstStyle/>
          <a:p>
            <a:pPr>
              <a:lnSpc>
                <a:spcPct val="100000"/>
              </a:lnSpc>
              <a:spcBef>
                <a:spcPts val="0"/>
              </a:spcBef>
              <a:spcAft>
                <a:spcPts val="500"/>
              </a:spcAft>
            </a:pPr>
            <a:r>
              <a:rPr lang="es-AR" altLang="en-US" sz="2400" dirty="0" err="1">
                <a:latin typeface="Arial" charset="0"/>
              </a:rPr>
              <a:t>Effects</a:t>
            </a:r>
            <a:r>
              <a:rPr lang="es-AR" altLang="en-US" sz="2400" dirty="0">
                <a:latin typeface="Arial" charset="0"/>
              </a:rPr>
              <a:t> of </a:t>
            </a:r>
            <a:r>
              <a:rPr lang="es-AR" altLang="en-US" sz="2400" dirty="0" err="1">
                <a:latin typeface="Arial" charset="0"/>
              </a:rPr>
              <a:t>mutations</a:t>
            </a:r>
            <a:r>
              <a:rPr lang="es-AR" altLang="en-US" sz="2400" dirty="0">
                <a:latin typeface="Arial" charset="0"/>
              </a:rPr>
              <a:t> </a:t>
            </a:r>
            <a:r>
              <a:rPr lang="es-AR" altLang="en-US" sz="2400" dirty="0" err="1">
                <a:latin typeface="Arial" charset="0"/>
              </a:rPr>
              <a:t>just</a:t>
            </a:r>
            <a:r>
              <a:rPr lang="es-AR" altLang="en-US" sz="2400" dirty="0">
                <a:latin typeface="Arial" charset="0"/>
              </a:rPr>
              <a:t> </a:t>
            </a:r>
            <a:r>
              <a:rPr lang="es-AR" altLang="en-US" sz="2400" dirty="0" err="1">
                <a:latin typeface="Arial" charset="0"/>
              </a:rPr>
              <a:t>by</a:t>
            </a:r>
            <a:r>
              <a:rPr lang="es-AR" altLang="en-US" sz="2400" dirty="0">
                <a:latin typeface="Arial" charset="0"/>
              </a:rPr>
              <a:t> </a:t>
            </a:r>
            <a:r>
              <a:rPr lang="es-AR" altLang="en-US" sz="2400" dirty="0" err="1">
                <a:latin typeface="Arial" charset="0"/>
              </a:rPr>
              <a:t>looking</a:t>
            </a:r>
            <a:r>
              <a:rPr lang="es-AR" altLang="en-US" sz="2400" dirty="0">
                <a:latin typeface="Arial" charset="0"/>
              </a:rPr>
              <a:t> at </a:t>
            </a:r>
            <a:r>
              <a:rPr lang="es-AR" altLang="en-US" sz="2400" dirty="0" err="1">
                <a:latin typeface="Arial" charset="0"/>
              </a:rPr>
              <a:t>spectra</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Interactions</a:t>
            </a:r>
            <a:r>
              <a:rPr lang="es-AR" altLang="en-US" sz="2400" dirty="0">
                <a:latin typeface="Arial" charset="0"/>
              </a:rPr>
              <a:t> </a:t>
            </a:r>
            <a:r>
              <a:rPr lang="es-AR" altLang="en-US" sz="2400" dirty="0" err="1">
                <a:latin typeface="Arial" charset="0"/>
              </a:rPr>
              <a:t>with</a:t>
            </a:r>
            <a:r>
              <a:rPr lang="es-AR" altLang="en-US" sz="2400" dirty="0">
                <a:latin typeface="Arial" charset="0"/>
              </a:rPr>
              <a:t> </a:t>
            </a:r>
            <a:r>
              <a:rPr lang="es-AR" altLang="en-US" sz="2400" dirty="0" err="1">
                <a:latin typeface="Arial" charset="0"/>
              </a:rPr>
              <a:t>other</a:t>
            </a:r>
            <a:r>
              <a:rPr lang="es-AR" altLang="en-US" sz="2400" dirty="0">
                <a:latin typeface="Arial" charset="0"/>
              </a:rPr>
              <a:t> </a:t>
            </a:r>
            <a:r>
              <a:rPr lang="es-AR" altLang="en-US" sz="2400" dirty="0" err="1">
                <a:latin typeface="Arial" charset="0"/>
              </a:rPr>
              <a:t>proteins</a:t>
            </a:r>
            <a:r>
              <a:rPr lang="es-AR" altLang="en-US" sz="2400" dirty="0">
                <a:latin typeface="Arial" charset="0"/>
              </a:rPr>
              <a:t>, XNA </a:t>
            </a:r>
            <a:r>
              <a:rPr lang="es-AR" altLang="en-US" sz="2400" dirty="0" err="1">
                <a:latin typeface="Arial" charset="0"/>
              </a:rPr>
              <a:t>or</a:t>
            </a:r>
            <a:r>
              <a:rPr lang="es-AR" altLang="en-US" sz="2400" dirty="0">
                <a:latin typeface="Arial" charset="0"/>
              </a:rPr>
              <a:t> </a:t>
            </a:r>
            <a:r>
              <a:rPr lang="es-AR" altLang="en-US" sz="2400" dirty="0" err="1">
                <a:latin typeface="Arial" charset="0"/>
              </a:rPr>
              <a:t>ligands</a:t>
            </a:r>
            <a:endParaRPr lang="es-AR" altLang="en-US" sz="2400" dirty="0">
              <a:latin typeface="Arial" charset="0"/>
            </a:endParaRPr>
          </a:p>
          <a:p>
            <a:pPr>
              <a:lnSpc>
                <a:spcPct val="100000"/>
              </a:lnSpc>
              <a:spcBef>
                <a:spcPts val="0"/>
              </a:spcBef>
              <a:spcAft>
                <a:spcPts val="500"/>
              </a:spcAft>
            </a:pPr>
            <a:r>
              <a:rPr lang="es-AR" altLang="en-US" sz="2400" dirty="0">
                <a:latin typeface="Arial" charset="0"/>
              </a:rPr>
              <a:t>Screening </a:t>
            </a:r>
            <a:r>
              <a:rPr lang="es-AR" altLang="en-US" sz="2400" dirty="0" err="1">
                <a:latin typeface="Arial" charset="0"/>
              </a:rPr>
              <a:t>ligands</a:t>
            </a:r>
            <a:r>
              <a:rPr lang="es-AR" altLang="en-US" sz="2400" dirty="0">
                <a:latin typeface="Arial" charset="0"/>
              </a:rPr>
              <a:t> in mixtures</a:t>
            </a:r>
          </a:p>
          <a:p>
            <a:pPr>
              <a:lnSpc>
                <a:spcPct val="100000"/>
              </a:lnSpc>
              <a:spcBef>
                <a:spcPts val="0"/>
              </a:spcBef>
              <a:spcAft>
                <a:spcPts val="500"/>
              </a:spcAft>
            </a:pPr>
            <a:r>
              <a:rPr lang="es-AR" altLang="en-US" sz="2400" dirty="0">
                <a:latin typeface="Arial" charset="0"/>
              </a:rPr>
              <a:t>Dynamics </a:t>
            </a:r>
            <a:r>
              <a:rPr lang="es-AR" altLang="en-US" sz="2400" dirty="0" err="1">
                <a:latin typeface="Arial" charset="0"/>
              </a:rPr>
              <a:t>over</a:t>
            </a:r>
            <a:r>
              <a:rPr lang="es-AR" altLang="en-US" sz="2400" dirty="0">
                <a:latin typeface="Arial" charset="0"/>
              </a:rPr>
              <a:t> </a:t>
            </a:r>
            <a:r>
              <a:rPr lang="es-AR" altLang="en-US" sz="2400" dirty="0" err="1">
                <a:latin typeface="Arial" charset="0"/>
              </a:rPr>
              <a:t>vast</a:t>
            </a:r>
            <a:r>
              <a:rPr lang="es-AR" altLang="en-US" sz="2400" dirty="0">
                <a:latin typeface="Arial" charset="0"/>
              </a:rPr>
              <a:t> </a:t>
            </a:r>
            <a:r>
              <a:rPr lang="es-AR" altLang="en-US" sz="2400" dirty="0" err="1">
                <a:latin typeface="Arial" charset="0"/>
              </a:rPr>
              <a:t>timescales</a:t>
            </a:r>
            <a:endParaRPr lang="es-AR" altLang="en-US" sz="2400" dirty="0">
              <a:latin typeface="Arial" charset="0"/>
            </a:endParaRPr>
          </a:p>
          <a:p>
            <a:pPr>
              <a:lnSpc>
                <a:spcPct val="100000"/>
              </a:lnSpc>
              <a:spcBef>
                <a:spcPts val="0"/>
              </a:spcBef>
              <a:spcAft>
                <a:spcPts val="500"/>
              </a:spcAft>
            </a:pPr>
            <a:r>
              <a:rPr lang="es-ES" altLang="en-US" sz="2400" dirty="0" err="1">
                <a:latin typeface="Arial" charset="0"/>
              </a:rPr>
              <a:t>Residue-specific</a:t>
            </a:r>
            <a:r>
              <a:rPr lang="es-ES" altLang="en-US" sz="2400" dirty="0">
                <a:latin typeface="Arial" charset="0"/>
              </a:rPr>
              <a:t> pH </a:t>
            </a:r>
            <a:r>
              <a:rPr lang="es-ES" altLang="en-US" sz="2400" dirty="0" err="1">
                <a:latin typeface="Arial" charset="0"/>
              </a:rPr>
              <a:t>titrations</a:t>
            </a:r>
            <a:endParaRPr lang="es-ES" altLang="en-US" sz="2400" dirty="0">
              <a:latin typeface="Arial" charset="0"/>
            </a:endParaRPr>
          </a:p>
          <a:p>
            <a:pPr>
              <a:lnSpc>
                <a:spcPct val="100000"/>
              </a:lnSpc>
              <a:spcBef>
                <a:spcPts val="0"/>
              </a:spcBef>
              <a:spcAft>
                <a:spcPts val="500"/>
              </a:spcAft>
            </a:pPr>
            <a:r>
              <a:rPr lang="es-AR" altLang="en-US" sz="2400" dirty="0" err="1">
                <a:latin typeface="Arial" charset="0"/>
              </a:rPr>
              <a:t>Water</a:t>
            </a:r>
            <a:r>
              <a:rPr lang="es-AR" altLang="en-US" sz="2400" dirty="0">
                <a:latin typeface="Arial" charset="0"/>
              </a:rPr>
              <a:t> </a:t>
            </a:r>
            <a:r>
              <a:rPr lang="es-AR" altLang="en-US" sz="2400" dirty="0" err="1">
                <a:latin typeface="Arial" charset="0"/>
              </a:rPr>
              <a:t>exchange</a:t>
            </a:r>
            <a:r>
              <a:rPr lang="es-AR" altLang="en-US" sz="2400" dirty="0">
                <a:latin typeface="Arial" charset="0"/>
              </a:rPr>
              <a:t> </a:t>
            </a:r>
            <a:r>
              <a:rPr lang="es-AR" altLang="en-US" sz="2400" dirty="0" err="1">
                <a:latin typeface="Arial" charset="0"/>
              </a:rPr>
              <a:t>dynamics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Hydrogen</a:t>
            </a:r>
            <a:r>
              <a:rPr lang="es-AR" altLang="en-US" sz="2400" dirty="0">
                <a:latin typeface="Arial" charset="0"/>
              </a:rPr>
              <a:t> </a:t>
            </a:r>
            <a:r>
              <a:rPr lang="es-AR" altLang="en-US" sz="2400" dirty="0" err="1">
                <a:latin typeface="Arial" charset="0"/>
              </a:rPr>
              <a:t>bonds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Intrinsically</a:t>
            </a:r>
            <a:r>
              <a:rPr lang="es-AR" altLang="en-US" sz="2400" dirty="0">
                <a:latin typeface="Arial" charset="0"/>
              </a:rPr>
              <a:t> </a:t>
            </a:r>
            <a:r>
              <a:rPr lang="es-AR" altLang="en-US" sz="2400" dirty="0" err="1">
                <a:latin typeface="Arial" charset="0"/>
              </a:rPr>
              <a:t>disordered</a:t>
            </a:r>
            <a:r>
              <a:rPr lang="es-AR" altLang="en-US" sz="2400" dirty="0">
                <a:latin typeface="Arial" charset="0"/>
              </a:rPr>
              <a:t> </a:t>
            </a:r>
            <a:r>
              <a:rPr lang="es-AR" altLang="en-US" sz="2400" dirty="0" err="1">
                <a:latin typeface="Arial" charset="0"/>
              </a:rPr>
              <a:t>proteins</a:t>
            </a:r>
            <a:r>
              <a:rPr lang="es-AR" altLang="en-US" sz="2400" dirty="0">
                <a:latin typeface="Arial" charset="0"/>
              </a:rPr>
              <a:t> &amp; </a:t>
            </a:r>
            <a:r>
              <a:rPr lang="es-AR" altLang="en-US" sz="2400" dirty="0" err="1">
                <a:latin typeface="Arial" charset="0"/>
              </a:rPr>
              <a:t>peptides</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Selectively</a:t>
            </a:r>
            <a:r>
              <a:rPr lang="es-AR" altLang="en-US" sz="2400" dirty="0">
                <a:latin typeface="Arial" charset="0"/>
              </a:rPr>
              <a:t> </a:t>
            </a:r>
            <a:r>
              <a:rPr lang="es-AR" altLang="en-US" sz="2400" dirty="0" err="1">
                <a:latin typeface="Arial" charset="0"/>
              </a:rPr>
              <a:t>labeled</a:t>
            </a:r>
            <a:r>
              <a:rPr lang="es-AR" altLang="en-US" sz="2400" dirty="0">
                <a:latin typeface="Arial" charset="0"/>
              </a:rPr>
              <a:t> </a:t>
            </a:r>
            <a:r>
              <a:rPr lang="es-AR" altLang="en-US" sz="2400" dirty="0" err="1">
                <a:latin typeface="Arial" charset="0"/>
              </a:rPr>
              <a:t>samples</a:t>
            </a:r>
            <a:r>
              <a:rPr lang="es-AR" altLang="en-US" sz="2400" dirty="0">
                <a:latin typeface="Arial" charset="0"/>
              </a:rPr>
              <a:t> –</a:t>
            </a:r>
            <a:r>
              <a:rPr lang="es-AR" altLang="en-US" sz="2400" dirty="0" err="1">
                <a:latin typeface="Arial" charset="0"/>
              </a:rPr>
              <a:t>not</a:t>
            </a:r>
            <a:r>
              <a:rPr lang="es-AR" altLang="en-US" sz="2400" dirty="0">
                <a:latin typeface="Arial" charset="0"/>
              </a:rPr>
              <a:t> </a:t>
            </a:r>
            <a:r>
              <a:rPr lang="es-AR" altLang="en-US" sz="2400" dirty="0" err="1">
                <a:latin typeface="Arial" charset="0"/>
              </a:rPr>
              <a:t>changing</a:t>
            </a:r>
            <a:r>
              <a:rPr lang="es-AR" altLang="en-US" sz="2400" dirty="0">
                <a:latin typeface="Arial" charset="0"/>
              </a:rPr>
              <a:t> </a:t>
            </a:r>
            <a:r>
              <a:rPr lang="es-AR" altLang="en-US" sz="2400" dirty="0" err="1">
                <a:latin typeface="Arial" charset="0"/>
              </a:rPr>
              <a:t>chemistry</a:t>
            </a:r>
            <a:endParaRPr lang="es-AR" altLang="en-US" sz="2400" dirty="0">
              <a:latin typeface="Arial" charset="0"/>
            </a:endParaRPr>
          </a:p>
          <a:p>
            <a:pPr>
              <a:lnSpc>
                <a:spcPct val="100000"/>
              </a:lnSpc>
              <a:spcBef>
                <a:spcPts val="0"/>
              </a:spcBef>
              <a:spcAft>
                <a:spcPts val="500"/>
              </a:spcAft>
            </a:pPr>
            <a:r>
              <a:rPr lang="es-AR" altLang="en-US" sz="2400" dirty="0" err="1">
                <a:latin typeface="Arial" charset="0"/>
              </a:rPr>
              <a:t>Structural</a:t>
            </a:r>
            <a:r>
              <a:rPr lang="es-AR" altLang="en-US" sz="2400" dirty="0">
                <a:latin typeface="Arial" charset="0"/>
              </a:rPr>
              <a:t> </a:t>
            </a:r>
            <a:r>
              <a:rPr lang="es-AR" altLang="en-US" sz="2400" dirty="0" err="1">
                <a:latin typeface="Arial" charset="0"/>
              </a:rPr>
              <a:t>biology</a:t>
            </a:r>
            <a:r>
              <a:rPr lang="es-AR" altLang="en-US" sz="2400" dirty="0">
                <a:latin typeface="Arial" charset="0"/>
              </a:rPr>
              <a:t> in vivo, in </a:t>
            </a:r>
            <a:r>
              <a:rPr lang="es-AR" altLang="en-US" sz="2400" dirty="0" err="1">
                <a:latin typeface="Arial" charset="0"/>
              </a:rPr>
              <a:t>cells</a:t>
            </a:r>
            <a:r>
              <a:rPr lang="es-AR" altLang="en-US" sz="2400" dirty="0">
                <a:latin typeface="Arial" charset="0"/>
              </a:rPr>
              <a:t>, in </a:t>
            </a:r>
            <a:r>
              <a:rPr lang="es-AR" altLang="en-US" sz="2400" dirty="0" err="1">
                <a:latin typeface="Arial" charset="0"/>
              </a:rPr>
              <a:t>lysate</a:t>
            </a:r>
            <a:r>
              <a:rPr lang="es-AR" altLang="en-US" sz="2400" dirty="0">
                <a:latin typeface="Arial" charset="0"/>
              </a:rPr>
              <a:t>, in </a:t>
            </a:r>
            <a:r>
              <a:rPr lang="es-AR" altLang="en-US" sz="2400" dirty="0" err="1">
                <a:latin typeface="Arial" charset="0"/>
              </a:rPr>
              <a:t>highly</a:t>
            </a:r>
            <a:r>
              <a:rPr lang="es-AR" altLang="en-US" sz="2400" dirty="0">
                <a:latin typeface="Arial" charset="0"/>
              </a:rPr>
              <a:t> </a:t>
            </a:r>
            <a:r>
              <a:rPr lang="es-AR" altLang="en-US" sz="2400" dirty="0" err="1">
                <a:latin typeface="Arial" charset="0"/>
              </a:rPr>
              <a:t>crowded</a:t>
            </a:r>
            <a:r>
              <a:rPr lang="es-AR" altLang="en-US" sz="2400" dirty="0">
                <a:latin typeface="Arial" charset="0"/>
              </a:rPr>
              <a:t> </a:t>
            </a:r>
            <a:r>
              <a:rPr lang="es-AR" altLang="en-US" sz="2400" dirty="0" err="1">
                <a:latin typeface="Arial" charset="0"/>
              </a:rPr>
              <a:t>conditions</a:t>
            </a:r>
            <a:r>
              <a:rPr lang="es-AR" altLang="en-US" sz="2400" dirty="0">
                <a:latin typeface="Arial" charset="0"/>
              </a:rPr>
              <a:t> –</a:t>
            </a:r>
            <a:r>
              <a:rPr lang="es-AR" altLang="en-US" sz="2400" dirty="0" err="1">
                <a:latin typeface="Arial" charset="0"/>
              </a:rPr>
              <a:t>thanks</a:t>
            </a:r>
            <a:r>
              <a:rPr lang="es-AR" altLang="en-US" sz="2400" dirty="0">
                <a:latin typeface="Arial" charset="0"/>
              </a:rPr>
              <a:t> to </a:t>
            </a:r>
            <a:r>
              <a:rPr lang="es-AR" altLang="en-US" sz="2400" dirty="0" err="1">
                <a:latin typeface="Arial" charset="0"/>
              </a:rPr>
              <a:t>isotope</a:t>
            </a:r>
            <a:r>
              <a:rPr lang="es-AR" altLang="en-US" sz="2400" dirty="0">
                <a:latin typeface="Arial" charset="0"/>
              </a:rPr>
              <a:t> </a:t>
            </a:r>
            <a:r>
              <a:rPr lang="es-AR" altLang="en-US" sz="2400" dirty="0" err="1">
                <a:latin typeface="Arial" charset="0"/>
              </a:rPr>
              <a:t>enrichment</a:t>
            </a:r>
            <a:endParaRPr lang="es-AR" altLang="en-US" sz="2400" dirty="0">
              <a:latin typeface="Arial" charset="0"/>
            </a:endParaRPr>
          </a:p>
          <a:p>
            <a:pPr>
              <a:lnSpc>
                <a:spcPct val="100000"/>
              </a:lnSpc>
              <a:spcBef>
                <a:spcPts val="0"/>
              </a:spcBef>
              <a:spcAft>
                <a:spcPts val="500"/>
              </a:spcAft>
            </a:pPr>
            <a:r>
              <a:rPr lang="es-AR" altLang="en-US" sz="2400" dirty="0">
                <a:latin typeface="Arial" charset="0"/>
              </a:rPr>
              <a:t>More </a:t>
            </a:r>
            <a:r>
              <a:rPr lang="es-AR" altLang="en-US" sz="2400" dirty="0" err="1">
                <a:latin typeface="Arial" charset="0"/>
              </a:rPr>
              <a:t>exotic</a:t>
            </a:r>
            <a:r>
              <a:rPr lang="es-AR" altLang="en-US" sz="2400" dirty="0">
                <a:latin typeface="Arial" charset="0"/>
              </a:rPr>
              <a:t>: </a:t>
            </a:r>
            <a:r>
              <a:rPr lang="es-AR" altLang="en-US" sz="2400" dirty="0" err="1">
                <a:latin typeface="Arial" charset="0"/>
              </a:rPr>
              <a:t>paramagnetic</a:t>
            </a:r>
            <a:r>
              <a:rPr lang="es-AR" altLang="en-US" sz="2400" dirty="0">
                <a:latin typeface="Arial" charset="0"/>
              </a:rPr>
              <a:t> </a:t>
            </a:r>
            <a:r>
              <a:rPr lang="es-AR" altLang="en-US" sz="2400" dirty="0" err="1">
                <a:latin typeface="Arial" charset="0"/>
              </a:rPr>
              <a:t>metals</a:t>
            </a:r>
            <a:r>
              <a:rPr lang="es-AR" altLang="en-US" sz="2400" dirty="0">
                <a:latin typeface="Arial" charset="0"/>
              </a:rPr>
              <a:t> and probes, </a:t>
            </a:r>
            <a:r>
              <a:rPr lang="es-AR" altLang="en-US" sz="2400" dirty="0" err="1">
                <a:latin typeface="Arial" charset="0"/>
              </a:rPr>
              <a:t>diffusion</a:t>
            </a:r>
            <a:r>
              <a:rPr lang="es-AR" altLang="en-US" sz="2400" dirty="0">
                <a:latin typeface="Arial" charset="0"/>
              </a:rPr>
              <a:t> </a:t>
            </a:r>
            <a:r>
              <a:rPr lang="es-AR" altLang="en-US" sz="2400" dirty="0" err="1">
                <a:latin typeface="Arial" charset="0"/>
              </a:rPr>
              <a:t>spectroscopy</a:t>
            </a:r>
            <a:r>
              <a:rPr lang="es-AR" altLang="en-US" sz="2400" dirty="0">
                <a:latin typeface="Arial" charset="0"/>
              </a:rPr>
              <a:t>, NMR in MRI…</a:t>
            </a:r>
          </a:p>
        </p:txBody>
      </p:sp>
    </p:spTree>
    <p:extLst>
      <p:ext uri="{BB962C8B-B14F-4D97-AF65-F5344CB8AC3E}">
        <p14:creationId xmlns:p14="http://schemas.microsoft.com/office/powerpoint/2010/main" val="170108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5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DD7C2-B877-4E46-A7CA-75D6BC03D78F}"/>
              </a:ext>
            </a:extLst>
          </p:cNvPr>
          <p:cNvSpPr txBox="1"/>
          <p:nvPr/>
        </p:nvSpPr>
        <p:spPr>
          <a:xfrm>
            <a:off x="168966" y="308113"/>
            <a:ext cx="11748051" cy="4339650"/>
          </a:xfrm>
          <a:prstGeom prst="rect">
            <a:avLst/>
          </a:prstGeom>
          <a:noFill/>
        </p:spPr>
        <p:txBody>
          <a:bodyPr wrap="square" rtlCol="0">
            <a:spAutoFit/>
          </a:bodyPr>
          <a:lstStyle/>
          <a:p>
            <a:r>
              <a:rPr lang="en-US" sz="3200" b="1" dirty="0"/>
              <a:t>Some hands-on work</a:t>
            </a:r>
          </a:p>
          <a:p>
            <a:endParaRPr lang="en-US" sz="3200" b="1" dirty="0"/>
          </a:p>
          <a:p>
            <a:pPr marL="457200" indent="-457200">
              <a:buFont typeface="Arial" panose="020B0604020202020204" pitchFamily="34" charset="0"/>
              <a:buChar char="•"/>
            </a:pPr>
            <a:r>
              <a:rPr lang="en-US" sz="2600" b="1" dirty="0"/>
              <a:t>Analyze titration of </a:t>
            </a:r>
            <a:r>
              <a:rPr lang="en-US" sz="2600" b="1" baseline="30000" dirty="0"/>
              <a:t>15</a:t>
            </a:r>
            <a:r>
              <a:rPr lang="en-US" sz="2600" b="1" dirty="0"/>
              <a:t>N NBR1 with ubiquitin</a:t>
            </a:r>
          </a:p>
          <a:p>
            <a:pPr marL="457200" indent="-457200">
              <a:buFont typeface="Arial" panose="020B0604020202020204" pitchFamily="34" charset="0"/>
              <a:buChar char="•"/>
            </a:pPr>
            <a:endParaRPr lang="en-US" sz="2600" b="1" dirty="0"/>
          </a:p>
          <a:p>
            <a:pPr marL="914400" lvl="1" indent="-457200">
              <a:buFont typeface="Arial" panose="020B0604020202020204" pitchFamily="34" charset="0"/>
              <a:buChar char="•"/>
            </a:pPr>
            <a:r>
              <a:rPr lang="en-US" sz="2000" b="1" dirty="0"/>
              <a:t>CARA: </a:t>
            </a:r>
            <a:r>
              <a:rPr lang="en-US" sz="2000" b="1" dirty="0">
                <a:hlinkClick r:id="rId2"/>
              </a:rPr>
              <a:t>http://cara.nmr.ch/doku.php/cara_downloads</a:t>
            </a:r>
            <a:endParaRPr lang="en-US" sz="2000" b="1" dirty="0"/>
          </a:p>
          <a:p>
            <a:pPr marL="914400" lvl="1" indent="-457200">
              <a:buFont typeface="Arial" panose="020B0604020202020204" pitchFamily="34" charset="0"/>
              <a:buChar char="•"/>
            </a:pPr>
            <a:endParaRPr lang="en-US" sz="2000" b="1" dirty="0"/>
          </a:p>
          <a:p>
            <a:pPr marL="914400" lvl="1" indent="-457200">
              <a:buFont typeface="Arial" panose="020B0604020202020204" pitchFamily="34" charset="0"/>
              <a:buChar char="•"/>
            </a:pPr>
            <a:r>
              <a:rPr lang="en-US" sz="2000" b="1" dirty="0"/>
              <a:t>Computer mouse</a:t>
            </a:r>
          </a:p>
          <a:p>
            <a:pPr marL="914400" lvl="1" indent="-457200">
              <a:buFont typeface="Arial" panose="020B0604020202020204" pitchFamily="34" charset="0"/>
              <a:buChar char="•"/>
            </a:pPr>
            <a:endParaRPr lang="en-US" sz="2000" b="1" dirty="0"/>
          </a:p>
          <a:p>
            <a:pPr marL="914400" lvl="1" indent="-457200">
              <a:buFont typeface="Arial" panose="020B0604020202020204" pitchFamily="34" charset="0"/>
              <a:buChar char="•"/>
            </a:pPr>
            <a:r>
              <a:rPr lang="en-US" sz="2000" b="1" dirty="0"/>
              <a:t>Download zip file with all material for practical (</a:t>
            </a:r>
            <a:r>
              <a:rPr lang="en-US" sz="2000" b="1" dirty="0" err="1"/>
              <a:t>moodle</a:t>
            </a:r>
            <a:r>
              <a:rPr lang="en-US" sz="2000" b="1" dirty="0"/>
              <a:t>)</a:t>
            </a:r>
          </a:p>
          <a:p>
            <a:pPr marL="914400" lvl="1" indent="-457200">
              <a:buFont typeface="Arial" panose="020B0604020202020204" pitchFamily="34" charset="0"/>
              <a:buChar char="•"/>
            </a:pPr>
            <a:endParaRPr lang="en-US" sz="2000" b="1" i="0" dirty="0">
              <a:solidFill>
                <a:srgbClr val="212121"/>
              </a:solidFill>
              <a:effectLst/>
              <a:latin typeface="Arial" panose="020B0604020202020204" pitchFamily="34" charset="0"/>
            </a:endParaRPr>
          </a:p>
          <a:p>
            <a:pPr marL="914400" lvl="1" indent="-457200">
              <a:buFont typeface="Arial" panose="020B0604020202020204" pitchFamily="34" charset="0"/>
              <a:buChar char="•"/>
            </a:pPr>
            <a:r>
              <a:rPr lang="en-US" sz="2000" b="1" dirty="0">
                <a:solidFill>
                  <a:srgbClr val="212121"/>
                </a:solidFill>
                <a:latin typeface="Arial" panose="020B0604020202020204" pitchFamily="34" charset="0"/>
              </a:rPr>
              <a:t>Reference PDB:    2MJ5</a:t>
            </a:r>
            <a:br>
              <a:rPr lang="fr-CH" sz="2000" i="0" dirty="0">
                <a:solidFill>
                  <a:srgbClr val="212121"/>
                </a:solidFill>
                <a:effectLst/>
                <a:latin typeface="Arial" panose="020B0604020202020204" pitchFamily="34" charset="0"/>
              </a:rPr>
            </a:br>
            <a:endParaRPr lang="fr-CH" sz="2000" i="0" dirty="0">
              <a:solidFill>
                <a:srgbClr val="212121"/>
              </a:solidFill>
              <a:effectLst/>
              <a:latin typeface="Arial" panose="020B0604020202020204" pitchFamily="34" charset="0"/>
            </a:endParaRPr>
          </a:p>
        </p:txBody>
      </p:sp>
    </p:spTree>
    <p:extLst>
      <p:ext uri="{BB962C8B-B14F-4D97-AF65-F5344CB8AC3E}">
        <p14:creationId xmlns:p14="http://schemas.microsoft.com/office/powerpoint/2010/main" val="1716355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DD7C2-B877-4E46-A7CA-75D6BC03D78F}"/>
              </a:ext>
            </a:extLst>
          </p:cNvPr>
          <p:cNvSpPr txBox="1"/>
          <p:nvPr/>
        </p:nvSpPr>
        <p:spPr>
          <a:xfrm>
            <a:off x="97249" y="0"/>
            <a:ext cx="11748051" cy="6955750"/>
          </a:xfrm>
          <a:prstGeom prst="rect">
            <a:avLst/>
          </a:prstGeom>
          <a:noFill/>
        </p:spPr>
        <p:txBody>
          <a:bodyPr wrap="square" rtlCol="0">
            <a:spAutoFit/>
          </a:bodyPr>
          <a:lstStyle/>
          <a:p>
            <a:r>
              <a:rPr lang="en-US" sz="3200" b="1" dirty="0"/>
              <a:t>Analyze titration of</a:t>
            </a:r>
            <a:br>
              <a:rPr lang="en-US" sz="3200" b="1" dirty="0"/>
            </a:br>
            <a:r>
              <a:rPr lang="en-US" sz="3200" b="1" dirty="0"/>
              <a:t>apo calmodulin with calcium</a:t>
            </a:r>
          </a:p>
          <a:p>
            <a:endParaRPr lang="en-US" sz="2600" b="1" dirty="0"/>
          </a:p>
          <a:p>
            <a:pPr marL="914400" lvl="1"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b="1" dirty="0"/>
              <a:t>Read about calmodulin beforehand:</a:t>
            </a:r>
            <a:br>
              <a:rPr lang="en-US" sz="2000" b="1" dirty="0"/>
            </a:br>
            <a:r>
              <a:rPr lang="en-US" sz="2000" b="1" dirty="0">
                <a:hlinkClick r:id="rId2"/>
              </a:rPr>
              <a:t>https://pdb101.rcsb.org/motm/44</a:t>
            </a:r>
            <a:r>
              <a:rPr lang="en-US" sz="2000" b="1" dirty="0"/>
              <a:t> </a:t>
            </a:r>
          </a:p>
          <a:p>
            <a:pPr marL="457200"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b="1" dirty="0"/>
              <a:t>Have </a:t>
            </a:r>
            <a:r>
              <a:rPr lang="en-US" sz="2000" b="1" dirty="0" err="1"/>
              <a:t>Pymol</a:t>
            </a:r>
            <a:r>
              <a:rPr lang="en-US" sz="2000" b="1" dirty="0"/>
              <a:t> or some other molecular viewer installed</a:t>
            </a:r>
          </a:p>
          <a:p>
            <a:pPr marL="457200"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b="1" dirty="0"/>
              <a:t>Have Sparky installed and check that it works</a:t>
            </a:r>
          </a:p>
          <a:p>
            <a:pPr marL="457200"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b="1" dirty="0"/>
              <a:t>Download all these files:</a:t>
            </a:r>
          </a:p>
          <a:p>
            <a:pPr lvl="1"/>
            <a:endParaRPr lang="fr-CH" sz="2200" b="0" i="0" dirty="0">
              <a:solidFill>
                <a:srgbClr val="212121"/>
              </a:solidFill>
              <a:effectLst/>
              <a:latin typeface="Arial" panose="020B0604020202020204" pitchFamily="34" charset="0"/>
              <a:hlinkClick r:id="rId3"/>
            </a:endParaRPr>
          </a:p>
          <a:p>
            <a:pPr lvl="1"/>
            <a:r>
              <a:rPr lang="fr-CH" sz="2200" b="0" i="0" dirty="0">
                <a:solidFill>
                  <a:srgbClr val="212121"/>
                </a:solidFill>
                <a:effectLst/>
                <a:latin typeface="Arial" panose="020B0604020202020204" pitchFamily="34" charset="0"/>
                <a:hlinkClick r:id="rId3"/>
              </a:rPr>
              <a:t>http://lucianoabriata.altervista.org/tmptransfers/230203_LA_Calmodulin_15N.zip</a:t>
            </a:r>
            <a:r>
              <a:rPr lang="fr-CH" sz="2200" b="0" i="0" dirty="0">
                <a:solidFill>
                  <a:srgbClr val="212121"/>
                </a:solidFill>
                <a:effectLst/>
                <a:latin typeface="Arial" panose="020B0604020202020204" pitchFamily="34" charset="0"/>
              </a:rPr>
              <a:t> </a:t>
            </a:r>
            <a:br>
              <a:rPr lang="fr-CH" sz="2200" b="0" i="0" dirty="0">
                <a:solidFill>
                  <a:srgbClr val="212121"/>
                </a:solidFill>
                <a:effectLst/>
                <a:latin typeface="Arial" panose="020B0604020202020204" pitchFamily="34" charset="0"/>
              </a:rPr>
            </a:br>
            <a:endParaRPr lang="fr-CH" sz="2200" b="0" i="0" dirty="0">
              <a:solidFill>
                <a:srgbClr val="212121"/>
              </a:solidFill>
              <a:effectLst/>
              <a:latin typeface="Arial" panose="020B0604020202020204" pitchFamily="34" charset="0"/>
            </a:endParaRPr>
          </a:p>
          <a:p>
            <a:pPr lvl="1"/>
            <a:r>
              <a:rPr lang="fr-CH" sz="2200" b="0" i="0" dirty="0">
                <a:solidFill>
                  <a:srgbClr val="212121"/>
                </a:solidFill>
                <a:effectLst/>
                <a:latin typeface="Arial" panose="020B0604020202020204" pitchFamily="34" charset="0"/>
                <a:hlinkClick r:id="rId4"/>
              </a:rPr>
              <a:t>http://lucianoabriata.altervista.org/tmptransfers/analyses_on_my_own_titration.zip</a:t>
            </a:r>
            <a:r>
              <a:rPr lang="fr-CH" sz="2200" b="0" i="0" dirty="0">
                <a:solidFill>
                  <a:srgbClr val="212121"/>
                </a:solidFill>
                <a:effectLst/>
                <a:latin typeface="Arial" panose="020B0604020202020204" pitchFamily="34" charset="0"/>
              </a:rPr>
              <a:t> </a:t>
            </a:r>
          </a:p>
          <a:p>
            <a:pPr lvl="1"/>
            <a:endParaRPr lang="fr-CH" sz="2200" dirty="0">
              <a:solidFill>
                <a:srgbClr val="212121"/>
              </a:solidFill>
              <a:latin typeface="Arial" panose="020B0604020202020204" pitchFamily="34" charset="0"/>
            </a:endParaRPr>
          </a:p>
          <a:p>
            <a:pPr marL="800100" lvl="1" indent="-342900">
              <a:buFont typeface="Arial" panose="020B0604020202020204" pitchFamily="34" charset="0"/>
              <a:buChar char="•"/>
            </a:pPr>
            <a:r>
              <a:rPr lang="fr-CH" sz="2200" b="0" i="0" dirty="0" err="1">
                <a:solidFill>
                  <a:srgbClr val="212121"/>
                </a:solidFill>
                <a:effectLst/>
                <a:latin typeface="Arial" panose="020B0604020202020204" pitchFamily="34" charset="0"/>
              </a:rPr>
              <a:t>Sparky</a:t>
            </a:r>
            <a:r>
              <a:rPr lang="fr-CH" sz="2200" b="0" i="0" dirty="0">
                <a:solidFill>
                  <a:srgbClr val="212121"/>
                </a:solidFill>
                <a:effectLst/>
                <a:latin typeface="Arial" panose="020B0604020202020204" pitchFamily="34" charset="0"/>
              </a:rPr>
              <a:t> </a:t>
            </a:r>
            <a:r>
              <a:rPr lang="fr-CH" sz="2200" b="0" i="0" dirty="0" err="1">
                <a:solidFill>
                  <a:srgbClr val="212121"/>
                </a:solidFill>
                <a:effectLst/>
                <a:latin typeface="Arial" panose="020B0604020202020204" pitchFamily="34" charset="0"/>
              </a:rPr>
              <a:t>commands</a:t>
            </a:r>
            <a:r>
              <a:rPr lang="fr-CH" sz="2200" b="0" i="0" dirty="0">
                <a:solidFill>
                  <a:srgbClr val="212121"/>
                </a:solidFill>
                <a:effectLst/>
                <a:latin typeface="Arial" panose="020B0604020202020204" pitchFamily="34" charset="0"/>
              </a:rPr>
              <a:t>: </a:t>
            </a:r>
            <a:r>
              <a:rPr lang="fr-CH" sz="2200" b="0" i="0" dirty="0" err="1">
                <a:solidFill>
                  <a:srgbClr val="212121"/>
                </a:solidFill>
                <a:effectLst/>
                <a:latin typeface="Arial" panose="020B0604020202020204" pitchFamily="34" charset="0"/>
              </a:rPr>
              <a:t>fo</a:t>
            </a:r>
            <a:r>
              <a:rPr lang="fr-CH" sz="2200" b="0" i="0" dirty="0">
                <a:solidFill>
                  <a:srgbClr val="212121"/>
                </a:solidFill>
                <a:effectLst/>
                <a:latin typeface="Arial" panose="020B0604020202020204" pitchFamily="34" charset="0"/>
              </a:rPr>
              <a:t> file open    </a:t>
            </a:r>
            <a:r>
              <a:rPr lang="fr-CH" sz="2200" b="0" i="0" dirty="0" err="1">
                <a:solidFill>
                  <a:srgbClr val="212121"/>
                </a:solidFill>
                <a:effectLst/>
                <a:latin typeface="Arial" panose="020B0604020202020204" pitchFamily="34" charset="0"/>
              </a:rPr>
              <a:t>fs</a:t>
            </a:r>
            <a:r>
              <a:rPr lang="fr-CH" sz="2200" b="0" i="0" dirty="0">
                <a:solidFill>
                  <a:srgbClr val="212121"/>
                </a:solidFill>
                <a:effectLst/>
                <a:latin typeface="Arial" panose="020B0604020202020204" pitchFamily="34" charset="0"/>
              </a:rPr>
              <a:t> file </a:t>
            </a:r>
            <a:r>
              <a:rPr lang="fr-CH" sz="2200" b="0" i="0" dirty="0" err="1">
                <a:solidFill>
                  <a:srgbClr val="212121"/>
                </a:solidFill>
                <a:effectLst/>
                <a:latin typeface="Arial" panose="020B0604020202020204" pitchFamily="34" charset="0"/>
              </a:rPr>
              <a:t>save</a:t>
            </a:r>
            <a:r>
              <a:rPr lang="fr-CH" sz="2200" b="0" i="0" dirty="0">
                <a:solidFill>
                  <a:srgbClr val="212121"/>
                </a:solidFill>
                <a:effectLst/>
                <a:latin typeface="Arial" panose="020B0604020202020204" pitchFamily="34" charset="0"/>
              </a:rPr>
              <a:t>     F1/F8/F11     </a:t>
            </a:r>
            <a:r>
              <a:rPr lang="fr-CH" sz="2200" b="0" i="0" dirty="0" err="1">
                <a:solidFill>
                  <a:srgbClr val="212121"/>
                </a:solidFill>
                <a:effectLst/>
                <a:latin typeface="Arial" panose="020B0604020202020204" pitchFamily="34" charset="0"/>
              </a:rPr>
              <a:t>rp</a:t>
            </a:r>
            <a:r>
              <a:rPr lang="fr-CH" sz="2200" b="0" i="0" dirty="0">
                <a:solidFill>
                  <a:srgbClr val="212121"/>
                </a:solidFill>
                <a:effectLst/>
                <a:latin typeface="Arial" panose="020B0604020202020204" pitchFamily="34" charset="0"/>
              </a:rPr>
              <a:t> </a:t>
            </a:r>
            <a:r>
              <a:rPr lang="fr-CH" sz="2200" b="0" i="0" dirty="0" err="1">
                <a:solidFill>
                  <a:srgbClr val="212121"/>
                </a:solidFill>
                <a:effectLst/>
                <a:latin typeface="Arial" panose="020B0604020202020204" pitchFamily="34" charset="0"/>
              </a:rPr>
              <a:t>read</a:t>
            </a:r>
            <a:r>
              <a:rPr lang="fr-CH" sz="2200" b="0" i="0" dirty="0">
                <a:solidFill>
                  <a:srgbClr val="212121"/>
                </a:solidFill>
                <a:effectLst/>
                <a:latin typeface="Arial" panose="020B0604020202020204" pitchFamily="34" charset="0"/>
              </a:rPr>
              <a:t> </a:t>
            </a:r>
            <a:r>
              <a:rPr lang="fr-CH" sz="2200" b="0" i="0" dirty="0" err="1">
                <a:solidFill>
                  <a:srgbClr val="212121"/>
                </a:solidFill>
                <a:effectLst/>
                <a:latin typeface="Arial" panose="020B0604020202020204" pitchFamily="34" charset="0"/>
              </a:rPr>
              <a:t>peaks</a:t>
            </a:r>
            <a:endParaRPr lang="fr-CH" sz="2200" dirty="0">
              <a:solidFill>
                <a:srgbClr val="212121"/>
              </a:solidFill>
              <a:latin typeface="Arial" panose="020B0604020202020204" pitchFamily="34" charset="0"/>
            </a:endParaRPr>
          </a:p>
          <a:p>
            <a:pPr lvl="1"/>
            <a:r>
              <a:rPr lang="fr-CH" sz="2200" dirty="0">
                <a:solidFill>
                  <a:srgbClr val="212121"/>
                </a:solidFill>
                <a:latin typeface="Arial" panose="020B0604020202020204" pitchFamily="34" charset="0"/>
              </a:rPr>
              <a:t>             ct  set contours       st  set calibration, </a:t>
            </a:r>
            <a:r>
              <a:rPr lang="fr-CH" sz="2200" dirty="0" err="1">
                <a:solidFill>
                  <a:srgbClr val="212121"/>
                </a:solidFill>
                <a:latin typeface="Arial" panose="020B0604020202020204" pitchFamily="34" charset="0"/>
              </a:rPr>
              <a:t>spectrum</a:t>
            </a:r>
            <a:r>
              <a:rPr lang="fr-CH" sz="2200" dirty="0">
                <a:solidFill>
                  <a:srgbClr val="212121"/>
                </a:solidFill>
                <a:latin typeface="Arial" panose="020B0604020202020204" pitchFamily="34" charset="0"/>
              </a:rPr>
              <a:t> </a:t>
            </a:r>
            <a:r>
              <a:rPr lang="fr-CH" sz="2200" dirty="0" err="1">
                <a:solidFill>
                  <a:srgbClr val="212121"/>
                </a:solidFill>
                <a:latin typeface="Arial" panose="020B0604020202020204" pitchFamily="34" charset="0"/>
              </a:rPr>
              <a:t>name</a:t>
            </a:r>
            <a:r>
              <a:rPr lang="fr-CH" sz="2200" dirty="0">
                <a:solidFill>
                  <a:srgbClr val="212121"/>
                </a:solidFill>
                <a:latin typeface="Arial" panose="020B0604020202020204" pitchFamily="34" charset="0"/>
              </a:rPr>
              <a:t>, </a:t>
            </a:r>
            <a:r>
              <a:rPr lang="fr-CH" sz="2200" dirty="0" err="1">
                <a:solidFill>
                  <a:srgbClr val="212121"/>
                </a:solidFill>
                <a:latin typeface="Arial" panose="020B0604020202020204" pitchFamily="34" charset="0"/>
              </a:rPr>
              <a:t>etc</a:t>
            </a:r>
            <a:r>
              <a:rPr lang="fr-CH" sz="2200" dirty="0">
                <a:solidFill>
                  <a:srgbClr val="212121"/>
                </a:solidFill>
                <a:latin typeface="Arial" panose="020B0604020202020204" pitchFamily="34" charset="0"/>
              </a:rPr>
              <a:t>      </a:t>
            </a:r>
            <a:r>
              <a:rPr lang="fr-CH" sz="2200" dirty="0" err="1">
                <a:solidFill>
                  <a:srgbClr val="212121"/>
                </a:solidFill>
                <a:latin typeface="Arial" panose="020B0604020202020204" pitchFamily="34" charset="0"/>
              </a:rPr>
              <a:t>ol</a:t>
            </a:r>
            <a:r>
              <a:rPr lang="fr-CH" sz="2200" dirty="0">
                <a:solidFill>
                  <a:srgbClr val="212121"/>
                </a:solidFill>
                <a:latin typeface="Arial" panose="020B0604020202020204" pitchFamily="34" charset="0"/>
              </a:rPr>
              <a:t>  overlay</a:t>
            </a:r>
            <a:br>
              <a:rPr lang="fr-CH" sz="2200" b="0" i="0" dirty="0">
                <a:solidFill>
                  <a:srgbClr val="212121"/>
                </a:solidFill>
                <a:effectLst/>
                <a:latin typeface="Arial" panose="020B0604020202020204" pitchFamily="34" charset="0"/>
              </a:rPr>
            </a:br>
            <a:endParaRPr lang="fr-CH" sz="2200" b="0" i="0" dirty="0">
              <a:solidFill>
                <a:srgbClr val="212121"/>
              </a:solidFill>
              <a:effectLst/>
              <a:latin typeface="Arial" panose="020B0604020202020204" pitchFamily="34" charset="0"/>
            </a:endParaRPr>
          </a:p>
        </p:txBody>
      </p:sp>
      <p:sp>
        <p:nvSpPr>
          <p:cNvPr id="3" name="TextBox 2">
            <a:extLst>
              <a:ext uri="{FF2B5EF4-FFF2-40B4-BE49-F238E27FC236}">
                <a16:creationId xmlns:a16="http://schemas.microsoft.com/office/drawing/2014/main" id="{05F7771D-25BB-43A7-978A-58F920BAC48D}"/>
              </a:ext>
            </a:extLst>
          </p:cNvPr>
          <p:cNvSpPr txBox="1"/>
          <p:nvPr/>
        </p:nvSpPr>
        <p:spPr>
          <a:xfrm>
            <a:off x="7368988" y="313765"/>
            <a:ext cx="3424518" cy="3970318"/>
          </a:xfrm>
          <a:prstGeom prst="rect">
            <a:avLst/>
          </a:prstGeom>
          <a:noFill/>
        </p:spPr>
        <p:txBody>
          <a:bodyPr wrap="square" rtlCol="0">
            <a:spAutoFit/>
          </a:bodyPr>
          <a:lstStyle/>
          <a:p>
            <a:r>
              <a:rPr lang="en-US" dirty="0"/>
              <a:t>Apo (no Ca)	</a:t>
            </a:r>
            <a:r>
              <a:rPr lang="en-US" dirty="0" err="1"/>
              <a:t>expno</a:t>
            </a:r>
            <a:r>
              <a:rPr lang="en-US" dirty="0"/>
              <a:t> 4</a:t>
            </a:r>
          </a:p>
          <a:p>
            <a:r>
              <a:rPr lang="en-US" dirty="0"/>
              <a:t>0.4 eq Ca		</a:t>
            </a:r>
            <a:r>
              <a:rPr lang="en-US" dirty="0" err="1"/>
              <a:t>expno</a:t>
            </a:r>
            <a:r>
              <a:rPr lang="en-US" dirty="0"/>
              <a:t> 1005</a:t>
            </a:r>
          </a:p>
          <a:p>
            <a:r>
              <a:rPr lang="en-US" dirty="0"/>
              <a:t>0.8		1007</a:t>
            </a:r>
          </a:p>
          <a:p>
            <a:r>
              <a:rPr lang="en-US" dirty="0"/>
              <a:t>1.0		1008	</a:t>
            </a:r>
          </a:p>
          <a:p>
            <a:r>
              <a:rPr lang="en-US" dirty="0"/>
              <a:t>1.2		1009</a:t>
            </a:r>
          </a:p>
          <a:p>
            <a:r>
              <a:rPr lang="en-US" dirty="0"/>
              <a:t>1.5		1010</a:t>
            </a:r>
          </a:p>
          <a:p>
            <a:pPr marL="342900" indent="-342900">
              <a:buAutoNum type="arabicPlain" startAt="2"/>
            </a:pPr>
            <a:r>
              <a:rPr lang="en-US" dirty="0"/>
              <a:t>6</a:t>
            </a:r>
          </a:p>
          <a:p>
            <a:pPr marL="342900" indent="-342900">
              <a:buAutoNum type="arabicPlain" startAt="3"/>
            </a:pPr>
            <a:r>
              <a:rPr lang="en-US" dirty="0"/>
              <a:t>7</a:t>
            </a:r>
          </a:p>
          <a:p>
            <a:pPr marL="342900" indent="-342900">
              <a:buAutoNum type="arabicPlain" startAt="3"/>
            </a:pPr>
            <a:r>
              <a:rPr lang="en-US" dirty="0"/>
              <a:t>8</a:t>
            </a:r>
          </a:p>
          <a:p>
            <a:pPr marL="342900" indent="-342900">
              <a:buAutoNum type="arabicPlain" startAt="6"/>
            </a:pPr>
            <a:r>
              <a:rPr lang="en-US" dirty="0"/>
              <a:t>9</a:t>
            </a:r>
          </a:p>
          <a:p>
            <a:pPr marL="342900" indent="-342900">
              <a:buAutoNum type="arabicPlain" startAt="8"/>
            </a:pPr>
            <a:r>
              <a:rPr lang="en-US" dirty="0"/>
              <a:t>10</a:t>
            </a:r>
          </a:p>
          <a:p>
            <a:pPr marL="342900" indent="-342900">
              <a:buAutoNum type="arabicPlain" startAt="12"/>
            </a:pPr>
            <a:r>
              <a:rPr lang="en-US" dirty="0"/>
              <a:t>11</a:t>
            </a:r>
          </a:p>
          <a:p>
            <a:pPr marL="342900" indent="-342900">
              <a:buAutoNum type="arabicPlain" startAt="12"/>
            </a:pPr>
            <a:endParaRPr lang="en-US" dirty="0"/>
          </a:p>
          <a:p>
            <a:pPr marL="342900" indent="-342900">
              <a:buAutoNum type="arabicPlain" startAt="2"/>
            </a:pPr>
            <a:endParaRPr lang="LID4096" dirty="0"/>
          </a:p>
        </p:txBody>
      </p:sp>
    </p:spTree>
    <p:extLst>
      <p:ext uri="{BB962C8B-B14F-4D97-AF65-F5344CB8AC3E}">
        <p14:creationId xmlns:p14="http://schemas.microsoft.com/office/powerpoint/2010/main" val="214209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1" name="Text Box 21"/>
          <p:cNvSpPr txBox="1">
            <a:spLocks noChangeArrowheads="1"/>
          </p:cNvSpPr>
          <p:nvPr/>
        </p:nvSpPr>
        <p:spPr bwMode="auto">
          <a:xfrm>
            <a:off x="2560947" y="2672302"/>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pPr>
            <a:r>
              <a:rPr lang="es-AR" altLang="en-US" sz="2200" b="1" dirty="0">
                <a:latin typeface="Arial" charset="0"/>
              </a:rPr>
              <a:t> </a:t>
            </a:r>
            <a:r>
              <a:rPr lang="es-AR" altLang="en-US" sz="2200" b="1" dirty="0" err="1">
                <a:latin typeface="Arial" charset="0"/>
              </a:rPr>
              <a:t>Each</a:t>
            </a:r>
            <a:r>
              <a:rPr lang="es-AR" altLang="en-US" sz="2200" b="1" dirty="0">
                <a:latin typeface="Arial" charset="0"/>
              </a:rPr>
              <a:t> </a:t>
            </a:r>
            <a:r>
              <a:rPr lang="es-AR" altLang="en-US" sz="2200" b="1" dirty="0" err="1">
                <a:latin typeface="Arial" charset="0"/>
              </a:rPr>
              <a:t>nucleus</a:t>
            </a:r>
            <a:r>
              <a:rPr lang="es-AR" altLang="en-US" sz="2200" b="1" dirty="0">
                <a:latin typeface="Arial" charset="0"/>
              </a:rPr>
              <a:t> has </a:t>
            </a:r>
            <a:r>
              <a:rPr lang="es-AR" altLang="en-US" sz="2200" b="1" dirty="0" err="1">
                <a:latin typeface="Arial" charset="0"/>
              </a:rPr>
              <a:t>its</a:t>
            </a:r>
            <a:r>
              <a:rPr lang="es-AR" altLang="en-US" sz="2200" b="1" dirty="0">
                <a:latin typeface="Arial" charset="0"/>
              </a:rPr>
              <a:t> </a:t>
            </a:r>
            <a:r>
              <a:rPr lang="es-AR" altLang="en-US" sz="2200" b="1" dirty="0" err="1">
                <a:latin typeface="Arial" charset="0"/>
              </a:rPr>
              <a:t>main</a:t>
            </a:r>
            <a:r>
              <a:rPr lang="es-AR" altLang="en-US" sz="2200" b="1" dirty="0">
                <a:latin typeface="Arial" charset="0"/>
              </a:rPr>
              <a:t> </a:t>
            </a:r>
            <a:r>
              <a:rPr lang="es-AR" altLang="en-US" sz="2200" b="1" dirty="0" err="1">
                <a:latin typeface="Arial" charset="0"/>
              </a:rPr>
              <a:t>frequency</a:t>
            </a:r>
            <a:r>
              <a:rPr lang="es-AR" altLang="en-US" sz="2200" b="1" dirty="0">
                <a:latin typeface="Arial" charset="0"/>
              </a:rPr>
              <a:t>, </a:t>
            </a:r>
            <a:r>
              <a:rPr lang="es-AR" altLang="en-US" sz="2200" b="1" dirty="0" err="1">
                <a:latin typeface="Arial" charset="0"/>
              </a:rPr>
              <a:t>whose</a:t>
            </a:r>
            <a:r>
              <a:rPr lang="es-AR" altLang="en-US" sz="2200" b="1" dirty="0">
                <a:latin typeface="Arial" charset="0"/>
              </a:rPr>
              <a:t> </a:t>
            </a:r>
            <a:r>
              <a:rPr lang="es-AR" altLang="en-US" sz="2200" b="1" dirty="0" err="1">
                <a:latin typeface="Arial" charset="0"/>
              </a:rPr>
              <a:t>exact</a:t>
            </a:r>
            <a:r>
              <a:rPr lang="es-AR" altLang="en-US" sz="2200" b="1" dirty="0">
                <a:latin typeface="Arial" charset="0"/>
              </a:rPr>
              <a:t> </a:t>
            </a:r>
            <a:r>
              <a:rPr lang="es-AR" altLang="en-US" sz="2200" b="1" dirty="0" err="1">
                <a:latin typeface="Arial" charset="0"/>
              </a:rPr>
              <a:t>value</a:t>
            </a:r>
            <a:r>
              <a:rPr lang="es-AR" altLang="en-US" sz="2200" b="1" dirty="0">
                <a:latin typeface="Arial" charset="0"/>
              </a:rPr>
              <a:t> </a:t>
            </a:r>
            <a:r>
              <a:rPr lang="es-AR" altLang="en-US" sz="2200" b="1" dirty="0" err="1">
                <a:latin typeface="Arial" charset="0"/>
              </a:rPr>
              <a:t>depends</a:t>
            </a:r>
            <a:r>
              <a:rPr lang="es-AR" altLang="en-US" sz="2200" b="1" dirty="0">
                <a:latin typeface="Arial" charset="0"/>
              </a:rPr>
              <a:t> </a:t>
            </a:r>
            <a:r>
              <a:rPr lang="es-AR" altLang="en-US" sz="2200" b="1" dirty="0" err="1">
                <a:latin typeface="Arial" charset="0"/>
              </a:rPr>
              <a:t>on</a:t>
            </a:r>
            <a:r>
              <a:rPr lang="es-AR" altLang="en-US" sz="2200" b="1" dirty="0">
                <a:latin typeface="Arial" charset="0"/>
              </a:rPr>
              <a:t> </a:t>
            </a:r>
            <a:r>
              <a:rPr lang="es-AR" altLang="en-US" sz="2200" b="1" dirty="0" err="1">
                <a:latin typeface="Arial" charset="0"/>
              </a:rPr>
              <a:t>its</a:t>
            </a:r>
            <a:r>
              <a:rPr lang="es-AR" altLang="en-US" sz="2200" b="1" dirty="0">
                <a:latin typeface="Arial" charset="0"/>
              </a:rPr>
              <a:t> </a:t>
            </a:r>
            <a:r>
              <a:rPr lang="es-AR" altLang="en-US" sz="2200" b="1" dirty="0" err="1">
                <a:latin typeface="Arial" charset="0"/>
              </a:rPr>
              <a:t>chemical</a:t>
            </a:r>
            <a:r>
              <a:rPr lang="es-AR" altLang="en-US" sz="2200" b="1" dirty="0">
                <a:latin typeface="Arial" charset="0"/>
              </a:rPr>
              <a:t> </a:t>
            </a:r>
            <a:r>
              <a:rPr lang="es-AR" altLang="en-US" sz="2200" b="1" dirty="0" err="1">
                <a:latin typeface="Arial" charset="0"/>
              </a:rPr>
              <a:t>environment</a:t>
            </a:r>
            <a:r>
              <a:rPr lang="es-AR" altLang="en-US" sz="2200" b="1" dirty="0">
                <a:latin typeface="Arial" charset="0"/>
              </a:rPr>
              <a:t>: </a:t>
            </a:r>
            <a:r>
              <a:rPr lang="es-AR" altLang="en-US" sz="2200" b="1" dirty="0">
                <a:solidFill>
                  <a:srgbClr val="FF0000"/>
                </a:solidFill>
                <a:latin typeface="Arial" charset="0"/>
              </a:rPr>
              <a:t>CHEMICAL SHIFT</a:t>
            </a:r>
          </a:p>
          <a:p>
            <a:pPr algn="ctr">
              <a:spcBef>
                <a:spcPct val="50000"/>
              </a:spcBef>
            </a:pPr>
            <a:endParaRPr lang="es-AR" altLang="en-US" sz="1200" b="1" dirty="0">
              <a:solidFill>
                <a:srgbClr val="FF0000"/>
              </a:solidFill>
              <a:latin typeface="Arial" charset="0"/>
            </a:endParaRPr>
          </a:p>
          <a:p>
            <a:pPr algn="ctr">
              <a:spcBef>
                <a:spcPct val="50000"/>
              </a:spcBef>
            </a:pPr>
            <a:r>
              <a:rPr lang="es-AR" altLang="en-US" sz="2200" b="1" dirty="0">
                <a:latin typeface="Arial" charset="0"/>
              </a:rPr>
              <a:t> </a:t>
            </a:r>
            <a:r>
              <a:rPr lang="es-AR" altLang="en-US" sz="2200" b="1" dirty="0" err="1">
                <a:latin typeface="Arial" charset="0"/>
              </a:rPr>
              <a:t>Nuclei</a:t>
            </a:r>
            <a:r>
              <a:rPr lang="es-AR" altLang="en-US" sz="2200" b="1" dirty="0">
                <a:latin typeface="Arial" charset="0"/>
              </a:rPr>
              <a:t> are “</a:t>
            </a:r>
            <a:r>
              <a:rPr lang="es-AR" altLang="en-US" sz="2200" b="1" dirty="0" err="1">
                <a:latin typeface="Arial" charset="0"/>
              </a:rPr>
              <a:t>coupled</a:t>
            </a:r>
            <a:r>
              <a:rPr lang="es-AR" altLang="en-US" sz="2200" b="1" dirty="0">
                <a:latin typeface="Arial" charset="0"/>
              </a:rPr>
              <a:t>” </a:t>
            </a:r>
            <a:r>
              <a:rPr lang="es-AR" altLang="en-US" sz="2200" b="1" dirty="0" err="1">
                <a:latin typeface="Arial" charset="0"/>
              </a:rPr>
              <a:t>through</a:t>
            </a:r>
            <a:r>
              <a:rPr lang="es-AR" altLang="en-US" sz="2200" b="1" dirty="0">
                <a:latin typeface="Arial" charset="0"/>
              </a:rPr>
              <a:t> </a:t>
            </a:r>
            <a:r>
              <a:rPr lang="es-AR" altLang="en-US" sz="2200" b="1" dirty="0" err="1">
                <a:latin typeface="Arial" charset="0"/>
              </a:rPr>
              <a:t>bonds</a:t>
            </a:r>
            <a:r>
              <a:rPr lang="es-AR" altLang="en-US" sz="2200" b="1" dirty="0">
                <a:latin typeface="Arial" charset="0"/>
              </a:rPr>
              <a:t> and </a:t>
            </a:r>
            <a:r>
              <a:rPr lang="es-AR" altLang="en-US" sz="2200" b="1" dirty="0" err="1">
                <a:latin typeface="Arial" charset="0"/>
              </a:rPr>
              <a:t>space</a:t>
            </a:r>
            <a:r>
              <a:rPr lang="es-AR" altLang="en-US" sz="2200" b="1" dirty="0">
                <a:latin typeface="Arial" charset="0"/>
                <a:sym typeface="Wingdings" pitchFamily="2" charset="2"/>
              </a:rPr>
              <a:t>: </a:t>
            </a:r>
            <a:r>
              <a:rPr lang="es-AR" altLang="en-US" sz="2200" b="1" dirty="0">
                <a:solidFill>
                  <a:srgbClr val="FF0000"/>
                </a:solidFill>
                <a:latin typeface="Arial" charset="0"/>
                <a:sym typeface="Wingdings" pitchFamily="2" charset="2"/>
              </a:rPr>
              <a:t>COUPLINGS</a:t>
            </a:r>
          </a:p>
          <a:p>
            <a:pPr algn="ctr">
              <a:spcBef>
                <a:spcPct val="50000"/>
              </a:spcBef>
            </a:pPr>
            <a:endParaRPr lang="es-AR" altLang="en-US" sz="1200" b="1" dirty="0">
              <a:solidFill>
                <a:srgbClr val="FF0000"/>
              </a:solidFill>
              <a:latin typeface="Arial" charset="0"/>
              <a:sym typeface="Wingdings" pitchFamily="2" charset="2"/>
            </a:endParaRPr>
          </a:p>
          <a:p>
            <a:pPr algn="ctr">
              <a:spcBef>
                <a:spcPct val="50000"/>
              </a:spcBef>
            </a:pPr>
            <a:r>
              <a:rPr lang="es-AR" altLang="en-US" sz="2200" b="1" dirty="0">
                <a:latin typeface="Arial" charset="0"/>
                <a:sym typeface="Wingdings" pitchFamily="2" charset="2"/>
              </a:rPr>
              <a:t> </a:t>
            </a:r>
            <a:r>
              <a:rPr lang="es-AR" altLang="en-US" sz="2200" b="1" dirty="0" err="1">
                <a:latin typeface="Arial" charset="0"/>
                <a:sym typeface="Wingdings" pitchFamily="2" charset="2"/>
              </a:rPr>
              <a:t>Excited</a:t>
            </a:r>
            <a:r>
              <a:rPr lang="es-AR" altLang="en-US" sz="2200" b="1" dirty="0">
                <a:latin typeface="Arial" charset="0"/>
                <a:sym typeface="Wingdings" pitchFamily="2" charset="2"/>
              </a:rPr>
              <a:t> </a:t>
            </a:r>
            <a:r>
              <a:rPr lang="es-AR" altLang="en-US" sz="2200" b="1" dirty="0" err="1">
                <a:latin typeface="Arial" charset="0"/>
                <a:sym typeface="Wingdings" pitchFamily="2" charset="2"/>
              </a:rPr>
              <a:t>nuclei</a:t>
            </a:r>
            <a:r>
              <a:rPr lang="es-AR" altLang="en-US" sz="2200" b="1" dirty="0">
                <a:latin typeface="Arial" charset="0"/>
                <a:sym typeface="Wingdings" pitchFamily="2" charset="2"/>
              </a:rPr>
              <a:t> relax </a:t>
            </a:r>
            <a:r>
              <a:rPr lang="es-AR" altLang="en-US" sz="2200" b="1" dirty="0" err="1">
                <a:latin typeface="Arial" charset="0"/>
                <a:sym typeface="Wingdings" pitchFamily="2" charset="2"/>
              </a:rPr>
              <a:t>through</a:t>
            </a:r>
            <a:r>
              <a:rPr lang="es-AR" altLang="en-US" sz="2200" b="1" dirty="0">
                <a:latin typeface="Arial" charset="0"/>
                <a:sym typeface="Wingdings" pitchFamily="2" charset="2"/>
              </a:rPr>
              <a:t> </a:t>
            </a:r>
            <a:r>
              <a:rPr lang="es-AR" altLang="en-US" sz="2200" b="1" dirty="0" err="1">
                <a:latin typeface="Arial" charset="0"/>
                <a:sym typeface="Wingdings" pitchFamily="2" charset="2"/>
              </a:rPr>
              <a:t>processes</a:t>
            </a:r>
            <a:r>
              <a:rPr lang="es-AR" altLang="en-US" sz="2200" b="1" dirty="0">
                <a:latin typeface="Arial" charset="0"/>
                <a:sym typeface="Wingdings" pitchFamily="2" charset="2"/>
              </a:rPr>
              <a:t> </a:t>
            </a:r>
            <a:r>
              <a:rPr lang="es-AR" altLang="en-US" sz="2200" b="1" dirty="0" err="1">
                <a:latin typeface="Arial" charset="0"/>
                <a:sym typeface="Wingdings" pitchFamily="2" charset="2"/>
              </a:rPr>
              <a:t>regulated</a:t>
            </a:r>
            <a:r>
              <a:rPr lang="es-AR" altLang="en-US" sz="2200" b="1" dirty="0">
                <a:latin typeface="Arial" charset="0"/>
                <a:sym typeface="Wingdings" pitchFamily="2" charset="2"/>
              </a:rPr>
              <a:t> </a:t>
            </a:r>
            <a:r>
              <a:rPr lang="es-AR" altLang="en-US" sz="2200" b="1" dirty="0" err="1">
                <a:latin typeface="Arial" charset="0"/>
                <a:sym typeface="Wingdings" pitchFamily="2" charset="2"/>
              </a:rPr>
              <a:t>by</a:t>
            </a:r>
            <a:r>
              <a:rPr lang="es-AR" altLang="en-US" sz="2200" b="1" dirty="0">
                <a:latin typeface="Arial" charset="0"/>
                <a:sym typeface="Wingdings" pitchFamily="2" charset="2"/>
              </a:rPr>
              <a:t> </a:t>
            </a:r>
            <a:r>
              <a:rPr lang="es-AR" altLang="en-US" sz="2200" b="1" dirty="0" err="1">
                <a:latin typeface="Arial" charset="0"/>
                <a:sym typeface="Wingdings" pitchFamily="2" charset="2"/>
              </a:rPr>
              <a:t>their</a:t>
            </a:r>
            <a:r>
              <a:rPr lang="es-AR" altLang="en-US" sz="2200" b="1" dirty="0">
                <a:latin typeface="Arial" charset="0"/>
                <a:sym typeface="Wingdings" pitchFamily="2" charset="2"/>
              </a:rPr>
              <a:t> </a:t>
            </a:r>
            <a:r>
              <a:rPr lang="es-AR" altLang="en-US" sz="2200" b="1" dirty="0" err="1">
                <a:latin typeface="Arial" charset="0"/>
                <a:sym typeface="Wingdings" pitchFamily="2" charset="2"/>
              </a:rPr>
              <a:t>motions</a:t>
            </a:r>
            <a:r>
              <a:rPr lang="es-AR" altLang="en-US" sz="2200" b="1" dirty="0">
                <a:latin typeface="Arial" charset="0"/>
                <a:sym typeface="Wingdings" pitchFamily="2" charset="2"/>
              </a:rPr>
              <a:t>  </a:t>
            </a:r>
            <a:r>
              <a:rPr lang="es-AR" altLang="en-US" sz="2200" b="1" dirty="0">
                <a:solidFill>
                  <a:srgbClr val="FF0000"/>
                </a:solidFill>
                <a:latin typeface="Arial" charset="0"/>
                <a:sym typeface="Wingdings" pitchFamily="2" charset="2"/>
              </a:rPr>
              <a:t>RELAXATION</a:t>
            </a:r>
            <a:endParaRPr lang="es-AR" altLang="en-US" sz="2200" b="1" dirty="0">
              <a:solidFill>
                <a:srgbClr val="FF0000"/>
              </a:solidFill>
              <a:latin typeface="Arial" charset="0"/>
            </a:endParaRPr>
          </a:p>
        </p:txBody>
      </p:sp>
      <p:sp>
        <p:nvSpPr>
          <p:cNvPr id="20502" name="Rectangle 22"/>
          <p:cNvSpPr>
            <a:spLocks noChangeArrowheads="1"/>
          </p:cNvSpPr>
          <p:nvPr/>
        </p:nvSpPr>
        <p:spPr bwMode="auto">
          <a:xfrm>
            <a:off x="2560947" y="571914"/>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3700" b="1" dirty="0">
                <a:latin typeface="Arial" charset="0"/>
                <a:cs typeface="Arial" charset="0"/>
              </a:rPr>
              <a:t>The 3 main signal features that are sensitive to structure and motions</a:t>
            </a:r>
          </a:p>
        </p:txBody>
      </p:sp>
      <p:sp>
        <p:nvSpPr>
          <p:cNvPr id="23" name="Rectangle 3">
            <a:extLst>
              <a:ext uri="{FF2B5EF4-FFF2-40B4-BE49-F238E27FC236}">
                <a16:creationId xmlns:a16="http://schemas.microsoft.com/office/drawing/2014/main" id="{AC37D1AA-0C98-4158-A28E-B37A144FFEFE}"/>
              </a:ext>
            </a:extLst>
          </p:cNvPr>
          <p:cNvSpPr>
            <a:spLocks noChangeArrowheads="1"/>
          </p:cNvSpPr>
          <p:nvPr/>
        </p:nvSpPr>
        <p:spPr bwMode="auto">
          <a:xfrm>
            <a:off x="525308" y="980150"/>
            <a:ext cx="12570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1400" b="1" dirty="0" err="1">
                <a:solidFill>
                  <a:schemeClr val="accent2"/>
                </a:solidFill>
                <a:latin typeface="Arial" charset="0"/>
              </a:rPr>
              <a:t>One</a:t>
            </a:r>
            <a:r>
              <a:rPr lang="es-ES_tradnl" altLang="en-US" sz="1400" b="1" dirty="0">
                <a:solidFill>
                  <a:schemeClr val="accent2"/>
                </a:solidFill>
                <a:latin typeface="Arial" charset="0"/>
              </a:rPr>
              <a:t> </a:t>
            </a:r>
            <a:r>
              <a:rPr lang="es-ES_tradnl" altLang="en-US" sz="1400" b="1" dirty="0" err="1">
                <a:solidFill>
                  <a:schemeClr val="accent2"/>
                </a:solidFill>
                <a:latin typeface="Arial" charset="0"/>
              </a:rPr>
              <a:t>nucleus</a:t>
            </a:r>
            <a:endParaRPr lang="es-ES_tradnl" altLang="en-US" sz="1400" b="1" dirty="0">
              <a:solidFill>
                <a:schemeClr val="accent2"/>
              </a:solidFill>
              <a:latin typeface="Arial" charset="0"/>
            </a:endParaRPr>
          </a:p>
        </p:txBody>
      </p:sp>
      <p:sp>
        <p:nvSpPr>
          <p:cNvPr id="24" name="Rectangle 9">
            <a:extLst>
              <a:ext uri="{FF2B5EF4-FFF2-40B4-BE49-F238E27FC236}">
                <a16:creationId xmlns:a16="http://schemas.microsoft.com/office/drawing/2014/main" id="{8015F5B9-DFC9-45EB-AFB8-C44324053E80}"/>
              </a:ext>
            </a:extLst>
          </p:cNvPr>
          <p:cNvSpPr>
            <a:spLocks noChangeArrowheads="1"/>
          </p:cNvSpPr>
          <p:nvPr/>
        </p:nvSpPr>
        <p:spPr bwMode="auto">
          <a:xfrm>
            <a:off x="390940" y="1840929"/>
            <a:ext cx="13914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_tradnl" altLang="en-US" sz="1400" b="1">
                <a:solidFill>
                  <a:schemeClr val="accent2"/>
                </a:solidFill>
                <a:latin typeface="Arial" charset="0"/>
              </a:rPr>
              <a:t>One signal (or “resonance”)</a:t>
            </a:r>
          </a:p>
        </p:txBody>
      </p:sp>
      <p:sp>
        <p:nvSpPr>
          <p:cNvPr id="25" name="Line 10">
            <a:extLst>
              <a:ext uri="{FF2B5EF4-FFF2-40B4-BE49-F238E27FC236}">
                <a16:creationId xmlns:a16="http://schemas.microsoft.com/office/drawing/2014/main" id="{53AE8241-82CF-4434-92CB-3320C33AF427}"/>
              </a:ext>
            </a:extLst>
          </p:cNvPr>
          <p:cNvSpPr>
            <a:spLocks noChangeShapeType="1"/>
          </p:cNvSpPr>
          <p:nvPr/>
        </p:nvSpPr>
        <p:spPr bwMode="auto">
          <a:xfrm>
            <a:off x="1124710" y="1297728"/>
            <a:ext cx="0" cy="533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b="1"/>
          </a:p>
        </p:txBody>
      </p:sp>
      <p:sp>
        <p:nvSpPr>
          <p:cNvPr id="2" name="Rectangle 1">
            <a:extLst>
              <a:ext uri="{FF2B5EF4-FFF2-40B4-BE49-F238E27FC236}">
                <a16:creationId xmlns:a16="http://schemas.microsoft.com/office/drawing/2014/main" id="{9F31DE53-85F1-49F8-BFD3-316516CBA6C6}"/>
              </a:ext>
            </a:extLst>
          </p:cNvPr>
          <p:cNvSpPr/>
          <p:nvPr/>
        </p:nvSpPr>
        <p:spPr>
          <a:xfrm>
            <a:off x="218661" y="864703"/>
            <a:ext cx="1779105" cy="1666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EE4C300E-15DA-4289-9C6D-C0C678188726}"/>
              </a:ext>
            </a:extLst>
          </p:cNvPr>
          <p:cNvSpPr/>
          <p:nvPr/>
        </p:nvSpPr>
        <p:spPr>
          <a:xfrm>
            <a:off x="0" y="0"/>
            <a:ext cx="1865832" cy="492443"/>
          </a:xfrm>
          <a:prstGeom prst="rect">
            <a:avLst/>
          </a:prstGeom>
        </p:spPr>
        <p:txBody>
          <a:bodyPr wrap="none">
            <a:spAutoFit/>
          </a:bodyPr>
          <a:lstStyle/>
          <a:p>
            <a:r>
              <a:rPr lang="en-US" sz="2600" b="1" i="1" dirty="0"/>
              <a:t>Recap 3 of 4</a:t>
            </a:r>
            <a:endParaRPr lang="LID4096" sz="26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2404162" y="187001"/>
            <a:ext cx="91440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 altLang="en-US" b="1" dirty="0">
                <a:latin typeface="Arial" charset="0"/>
              </a:rPr>
              <a:t>A </a:t>
            </a:r>
            <a:r>
              <a:rPr lang="es-ES" altLang="en-US" b="1" dirty="0" err="1">
                <a:latin typeface="Arial" charset="0"/>
              </a:rPr>
              <a:t>very</a:t>
            </a:r>
            <a:r>
              <a:rPr lang="es-ES" altLang="en-US" b="1" dirty="0">
                <a:latin typeface="Arial" charset="0"/>
              </a:rPr>
              <a:t> </a:t>
            </a:r>
            <a:r>
              <a:rPr lang="es-ES" altLang="en-US" b="1" dirty="0" err="1">
                <a:latin typeface="Arial" charset="0"/>
              </a:rPr>
              <a:t>important</a:t>
            </a:r>
            <a:r>
              <a:rPr lang="es-ES" altLang="en-US" b="1" dirty="0">
                <a:latin typeface="Arial" charset="0"/>
              </a:rPr>
              <a:t> 2D </a:t>
            </a:r>
            <a:r>
              <a:rPr lang="es-ES" altLang="en-US" b="1" dirty="0" err="1">
                <a:latin typeface="Arial" charset="0"/>
              </a:rPr>
              <a:t>spectrum</a:t>
            </a:r>
            <a:r>
              <a:rPr lang="es-ES" altLang="en-US" b="1" dirty="0">
                <a:latin typeface="Arial" charset="0"/>
              </a:rPr>
              <a:t>: </a:t>
            </a:r>
            <a:r>
              <a:rPr lang="es-ES" altLang="en-US" b="1" baseline="30000" dirty="0">
                <a:latin typeface="Arial" charset="0"/>
              </a:rPr>
              <a:t>1</a:t>
            </a:r>
            <a:r>
              <a:rPr lang="es-ES" altLang="en-US" b="1" dirty="0">
                <a:latin typeface="Arial" charset="0"/>
              </a:rPr>
              <a:t>H-</a:t>
            </a:r>
            <a:r>
              <a:rPr lang="es-ES" altLang="en-US" b="1" baseline="30000" dirty="0">
                <a:latin typeface="Arial" charset="0"/>
              </a:rPr>
              <a:t>15</a:t>
            </a:r>
            <a:r>
              <a:rPr lang="es-ES" altLang="en-US" b="1" dirty="0">
                <a:latin typeface="Arial" charset="0"/>
              </a:rPr>
              <a:t>N HSQC</a:t>
            </a:r>
          </a:p>
        </p:txBody>
      </p:sp>
      <p:sp>
        <p:nvSpPr>
          <p:cNvPr id="62468" name="Rectangle 4"/>
          <p:cNvSpPr>
            <a:spLocks noChangeArrowheads="1"/>
          </p:cNvSpPr>
          <p:nvPr/>
        </p:nvSpPr>
        <p:spPr bwMode="auto">
          <a:xfrm>
            <a:off x="7512876" y="5127468"/>
            <a:ext cx="3811519"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latin typeface="Helvetica" pitchFamily="34" charset="0"/>
              </a:rPr>
              <a:t>2D </a:t>
            </a:r>
            <a:r>
              <a:rPr lang="en-US" altLang="en-US" sz="2400" b="1" baseline="30000" dirty="0">
                <a:latin typeface="Helvetica" pitchFamily="34" charset="0"/>
              </a:rPr>
              <a:t>15</a:t>
            </a:r>
            <a:r>
              <a:rPr lang="en-US" altLang="en-US" sz="2400" b="1" dirty="0">
                <a:latin typeface="Helvetica" pitchFamily="34" charset="0"/>
              </a:rPr>
              <a:t>N / </a:t>
            </a:r>
            <a:r>
              <a:rPr lang="en-US" altLang="en-US" sz="2400" b="1" baseline="30000" dirty="0">
                <a:latin typeface="Helvetica" pitchFamily="34" charset="0"/>
              </a:rPr>
              <a:t>1</a:t>
            </a:r>
            <a:r>
              <a:rPr lang="en-US" altLang="en-US" sz="2400" b="1" dirty="0">
                <a:latin typeface="Helvetica" pitchFamily="34" charset="0"/>
              </a:rPr>
              <a:t>H correlation through a single bond, </a:t>
            </a:r>
          </a:p>
          <a:p>
            <a:pPr algn="ctr" eaLnBrk="1" hangingPunct="1">
              <a:spcBef>
                <a:spcPct val="0"/>
              </a:spcBef>
              <a:buFontTx/>
              <a:buNone/>
            </a:pPr>
            <a:endParaRPr lang="en-US" altLang="en-US" sz="2400" b="1" dirty="0">
              <a:latin typeface="Helvetica" pitchFamily="34" charset="0"/>
            </a:endParaRPr>
          </a:p>
          <a:p>
            <a:pPr algn="ctr" eaLnBrk="1" hangingPunct="1">
              <a:spcBef>
                <a:spcPct val="0"/>
              </a:spcBef>
              <a:buFontTx/>
              <a:buNone/>
            </a:pPr>
            <a:r>
              <a:rPr lang="en-US" altLang="en-US" sz="2400" b="1" dirty="0">
                <a:latin typeface="Helvetica" pitchFamily="34" charset="0"/>
              </a:rPr>
              <a:t>One</a:t>
            </a:r>
            <a:r>
              <a:rPr lang="en-US" altLang="en-US" sz="2400" b="1" baseline="30000" dirty="0">
                <a:latin typeface="Helvetica" pitchFamily="34" charset="0"/>
              </a:rPr>
              <a:t> 15</a:t>
            </a:r>
            <a:r>
              <a:rPr lang="en-US" altLang="en-US" sz="2400" b="1" dirty="0">
                <a:latin typeface="Helvetica" pitchFamily="34" charset="0"/>
              </a:rPr>
              <a:t>N-</a:t>
            </a:r>
            <a:r>
              <a:rPr lang="en-US" altLang="en-US" sz="2400" b="1" baseline="30000" dirty="0">
                <a:latin typeface="Helvetica" pitchFamily="34" charset="0"/>
              </a:rPr>
              <a:t>1</a:t>
            </a:r>
            <a:r>
              <a:rPr lang="en-US" altLang="en-US" sz="2400" b="1" dirty="0">
                <a:latin typeface="Helvetica" pitchFamily="34" charset="0"/>
              </a:rPr>
              <a:t>H per residue</a:t>
            </a:r>
          </a:p>
        </p:txBody>
      </p:sp>
      <p:grpSp>
        <p:nvGrpSpPr>
          <p:cNvPr id="62469" name="Group 5"/>
          <p:cNvGrpSpPr>
            <a:grpSpLocks/>
          </p:cNvGrpSpPr>
          <p:nvPr/>
        </p:nvGrpSpPr>
        <p:grpSpPr bwMode="auto">
          <a:xfrm>
            <a:off x="7763012" y="3429000"/>
            <a:ext cx="3273425" cy="1576388"/>
            <a:chOff x="290" y="1602"/>
            <a:chExt cx="2062" cy="993"/>
          </a:xfrm>
        </p:grpSpPr>
        <p:sp>
          <p:nvSpPr>
            <p:cNvPr id="62470" name="Rectangle 6"/>
            <p:cNvSpPr>
              <a:spLocks noChangeArrowheads="1"/>
            </p:cNvSpPr>
            <p:nvPr/>
          </p:nvSpPr>
          <p:spPr bwMode="auto">
            <a:xfrm>
              <a:off x="290" y="1938"/>
              <a:ext cx="2062"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0"/>
                </a:spcBef>
                <a:buFontTx/>
                <a:buNone/>
              </a:pPr>
              <a:r>
                <a:rPr lang="en-US" altLang="en-US" sz="2400" b="1" dirty="0">
                  <a:latin typeface="Helvetica" pitchFamily="34" charset="0"/>
                </a:rPr>
                <a:t>-</a:t>
              </a:r>
              <a:r>
                <a:rPr lang="en-US" altLang="en-US" sz="2400" b="1" baseline="40000" dirty="0">
                  <a:solidFill>
                    <a:srgbClr val="FF5050"/>
                  </a:solidFill>
                  <a:latin typeface="Helvetica" pitchFamily="34" charset="0"/>
                </a:rPr>
                <a:t>15</a:t>
              </a:r>
              <a:r>
                <a:rPr lang="en-US" altLang="en-US" sz="2400" b="1" dirty="0">
                  <a:solidFill>
                    <a:srgbClr val="FF5050"/>
                  </a:solidFill>
                  <a:latin typeface="Helvetica" pitchFamily="34" charset="0"/>
                </a:rPr>
                <a:t>N</a:t>
              </a:r>
              <a:r>
                <a:rPr lang="en-US" altLang="en-US" sz="2400" b="1" dirty="0">
                  <a:latin typeface="Helvetica" pitchFamily="34" charset="0"/>
                </a:rPr>
                <a:t> - C</a:t>
              </a:r>
              <a:r>
                <a:rPr lang="en-US" altLang="en-US" sz="2400" b="1" baseline="-20000" dirty="0">
                  <a:latin typeface="Symbol" pitchFamily="18" charset="2"/>
                </a:rPr>
                <a:t>a</a:t>
              </a:r>
              <a:r>
                <a:rPr lang="en-US" altLang="en-US" sz="2400" b="1" dirty="0">
                  <a:latin typeface="Helvetica" pitchFamily="34" charset="0"/>
                </a:rPr>
                <a:t>- CO -</a:t>
              </a:r>
              <a:r>
                <a:rPr lang="en-US" altLang="en-US" sz="2400" b="1" baseline="40000" dirty="0">
                  <a:solidFill>
                    <a:srgbClr val="FF5050"/>
                  </a:solidFill>
                  <a:latin typeface="Helvetica" pitchFamily="34" charset="0"/>
                </a:rPr>
                <a:t>15</a:t>
              </a:r>
              <a:r>
                <a:rPr lang="en-US" altLang="en-US" sz="2400" b="1" dirty="0">
                  <a:solidFill>
                    <a:srgbClr val="FF5050"/>
                  </a:solidFill>
                  <a:latin typeface="Helvetica" pitchFamily="34" charset="0"/>
                </a:rPr>
                <a:t>N</a:t>
              </a:r>
              <a:r>
                <a:rPr lang="en-US" altLang="en-US" sz="2400" b="1" dirty="0">
                  <a:latin typeface="Helvetica" pitchFamily="34" charset="0"/>
                </a:rPr>
                <a:t> - C</a:t>
              </a:r>
              <a:r>
                <a:rPr lang="en-US" altLang="en-US" sz="2400" b="1" baseline="-20000" dirty="0">
                  <a:latin typeface="Symbol" pitchFamily="18" charset="2"/>
                </a:rPr>
                <a:t>a</a:t>
              </a:r>
            </a:p>
          </p:txBody>
        </p:sp>
        <p:sp>
          <p:nvSpPr>
            <p:cNvPr id="62471" name="Line 7"/>
            <p:cNvSpPr>
              <a:spLocks noChangeShapeType="1"/>
            </p:cNvSpPr>
            <p:nvPr/>
          </p:nvSpPr>
          <p:spPr bwMode="auto">
            <a:xfrm>
              <a:off x="647" y="2193"/>
              <a:ext cx="0" cy="13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2" name="Rectangle 8"/>
            <p:cNvSpPr>
              <a:spLocks noChangeArrowheads="1"/>
            </p:cNvSpPr>
            <p:nvPr/>
          </p:nvSpPr>
          <p:spPr bwMode="auto">
            <a:xfrm>
              <a:off x="518" y="230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5050"/>
                  </a:solidFill>
                  <a:latin typeface="Helvetica" pitchFamily="34" charset="0"/>
                </a:rPr>
                <a:t>H</a:t>
              </a:r>
              <a:endParaRPr lang="en-US" altLang="en-US" sz="2400" b="1" baseline="-25000">
                <a:solidFill>
                  <a:srgbClr val="FF5050"/>
                </a:solidFill>
                <a:latin typeface="Helvetica" pitchFamily="34" charset="0"/>
              </a:endParaRPr>
            </a:p>
          </p:txBody>
        </p:sp>
        <p:grpSp>
          <p:nvGrpSpPr>
            <p:cNvPr id="62473" name="Group 9"/>
            <p:cNvGrpSpPr>
              <a:grpSpLocks/>
            </p:cNvGrpSpPr>
            <p:nvPr/>
          </p:nvGrpSpPr>
          <p:grpSpPr bwMode="auto">
            <a:xfrm>
              <a:off x="830" y="1602"/>
              <a:ext cx="255" cy="369"/>
              <a:chOff x="4055" y="1256"/>
              <a:chExt cx="255" cy="369"/>
            </a:xfrm>
          </p:grpSpPr>
          <p:sp>
            <p:nvSpPr>
              <p:cNvPr id="62479" name="Rectangle 10"/>
              <p:cNvSpPr>
                <a:spLocks noChangeArrowheads="1"/>
              </p:cNvSpPr>
              <p:nvPr/>
            </p:nvSpPr>
            <p:spPr bwMode="auto">
              <a:xfrm>
                <a:off x="4055" y="125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latin typeface="Helvetica" pitchFamily="34" charset="0"/>
                  </a:rPr>
                  <a:t>R</a:t>
                </a:r>
              </a:p>
            </p:txBody>
          </p:sp>
          <p:sp>
            <p:nvSpPr>
              <p:cNvPr id="62480" name="Line 11"/>
              <p:cNvSpPr>
                <a:spLocks noChangeShapeType="1"/>
              </p:cNvSpPr>
              <p:nvPr/>
            </p:nvSpPr>
            <p:spPr bwMode="auto">
              <a:xfrm>
                <a:off x="4176" y="1495"/>
                <a:ext cx="0" cy="1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474" name="Group 12"/>
            <p:cNvGrpSpPr>
              <a:grpSpLocks/>
            </p:cNvGrpSpPr>
            <p:nvPr/>
          </p:nvGrpSpPr>
          <p:grpSpPr bwMode="auto">
            <a:xfrm>
              <a:off x="2010" y="1602"/>
              <a:ext cx="255" cy="369"/>
              <a:chOff x="4055" y="1256"/>
              <a:chExt cx="255" cy="369"/>
            </a:xfrm>
          </p:grpSpPr>
          <p:sp>
            <p:nvSpPr>
              <p:cNvPr id="62477" name="Rectangle 13"/>
              <p:cNvSpPr>
                <a:spLocks noChangeArrowheads="1"/>
              </p:cNvSpPr>
              <p:nvPr/>
            </p:nvSpPr>
            <p:spPr bwMode="auto">
              <a:xfrm>
                <a:off x="4055" y="125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latin typeface="Helvetica" pitchFamily="34" charset="0"/>
                  </a:rPr>
                  <a:t>R</a:t>
                </a:r>
              </a:p>
            </p:txBody>
          </p:sp>
          <p:sp>
            <p:nvSpPr>
              <p:cNvPr id="62478" name="Line 14"/>
              <p:cNvSpPr>
                <a:spLocks noChangeShapeType="1"/>
              </p:cNvSpPr>
              <p:nvPr/>
            </p:nvSpPr>
            <p:spPr bwMode="auto">
              <a:xfrm>
                <a:off x="4176" y="1495"/>
                <a:ext cx="0" cy="1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75" name="Line 15"/>
            <p:cNvSpPr>
              <a:spLocks noChangeShapeType="1"/>
            </p:cNvSpPr>
            <p:nvPr/>
          </p:nvSpPr>
          <p:spPr bwMode="auto">
            <a:xfrm>
              <a:off x="1844" y="2193"/>
              <a:ext cx="0" cy="13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6" name="Rectangle 16"/>
            <p:cNvSpPr>
              <a:spLocks noChangeArrowheads="1"/>
            </p:cNvSpPr>
            <p:nvPr/>
          </p:nvSpPr>
          <p:spPr bwMode="auto">
            <a:xfrm>
              <a:off x="1715" y="2306"/>
              <a:ext cx="25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5050"/>
                  </a:solidFill>
                  <a:latin typeface="Helvetica" pitchFamily="34" charset="0"/>
                </a:rPr>
                <a:t>H</a:t>
              </a:r>
              <a:endParaRPr lang="en-US" altLang="en-US" sz="2400" b="1" baseline="-25000">
                <a:solidFill>
                  <a:srgbClr val="FF5050"/>
                </a:solidFill>
                <a:latin typeface="Helvetica" pitchFamily="34" charset="0"/>
              </a:endParaRPr>
            </a:p>
          </p:txBody>
        </p:sp>
      </p:grpSp>
      <p:pic>
        <p:nvPicPr>
          <p:cNvPr id="17" name="Picture 2" descr="Image result for assigned hsqc">
            <a:extLst>
              <a:ext uri="{FF2B5EF4-FFF2-40B4-BE49-F238E27FC236}">
                <a16:creationId xmlns:a16="http://schemas.microsoft.com/office/drawing/2014/main" id="{D7FE97CA-73B8-4A14-9C7C-69030B4FB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86" y="909694"/>
            <a:ext cx="5242891" cy="5164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2158B3-03E7-47CE-A4EE-45858A7FB9B8}"/>
              </a:ext>
            </a:extLst>
          </p:cNvPr>
          <p:cNvSpPr txBox="1"/>
          <p:nvPr/>
        </p:nvSpPr>
        <p:spPr>
          <a:xfrm>
            <a:off x="7670183" y="4297562"/>
            <a:ext cx="806446" cy="369332"/>
          </a:xfrm>
          <a:prstGeom prst="rect">
            <a:avLst/>
          </a:prstGeom>
          <a:noFill/>
        </p:spPr>
        <p:txBody>
          <a:bodyPr wrap="square" rtlCol="0">
            <a:spAutoFit/>
          </a:bodyPr>
          <a:lstStyle/>
          <a:p>
            <a:r>
              <a:rPr lang="en-US" i="1" dirty="0"/>
              <a:t>90Hz</a:t>
            </a:r>
            <a:endParaRPr lang="LID4096" i="1" dirty="0"/>
          </a:p>
        </p:txBody>
      </p:sp>
      <p:grpSp>
        <p:nvGrpSpPr>
          <p:cNvPr id="6" name="Group 5">
            <a:extLst>
              <a:ext uri="{FF2B5EF4-FFF2-40B4-BE49-F238E27FC236}">
                <a16:creationId xmlns:a16="http://schemas.microsoft.com/office/drawing/2014/main" id="{E7C4471F-3147-4C60-ACCE-6E56E70C7EDB}"/>
              </a:ext>
            </a:extLst>
          </p:cNvPr>
          <p:cNvGrpSpPr/>
          <p:nvPr/>
        </p:nvGrpSpPr>
        <p:grpSpPr>
          <a:xfrm>
            <a:off x="6976162" y="882764"/>
            <a:ext cx="4630750" cy="2380333"/>
            <a:chOff x="6976162" y="882764"/>
            <a:chExt cx="4630750" cy="2380333"/>
          </a:xfrm>
        </p:grpSpPr>
        <p:pic>
          <p:nvPicPr>
            <p:cNvPr id="3076" name="Picture 4" descr="TUTORIAL: Phase-sensitive 2D HSQC EXPERIMENT">
              <a:extLst>
                <a:ext uri="{FF2B5EF4-FFF2-40B4-BE49-F238E27FC236}">
                  <a16:creationId xmlns:a16="http://schemas.microsoft.com/office/drawing/2014/main" id="{CA07EFD0-3008-4E9B-8A68-25A389C55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99"/>
            <a:stretch/>
          </p:blipFill>
          <p:spPr bwMode="auto">
            <a:xfrm>
              <a:off x="7147338" y="1170716"/>
              <a:ext cx="4459574" cy="1581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4D05EF-E5C3-49FE-8EF1-5709BA15F2CF}"/>
                </a:ext>
              </a:extLst>
            </p:cNvPr>
            <p:cNvSpPr txBox="1"/>
            <p:nvPr/>
          </p:nvSpPr>
          <p:spPr>
            <a:xfrm>
              <a:off x="6976162" y="2544129"/>
              <a:ext cx="1152939" cy="276999"/>
            </a:xfrm>
            <a:prstGeom prst="rect">
              <a:avLst/>
            </a:prstGeom>
            <a:noFill/>
          </p:spPr>
          <p:txBody>
            <a:bodyPr wrap="square" rtlCol="0">
              <a:spAutoFit/>
            </a:bodyPr>
            <a:lstStyle/>
            <a:p>
              <a:r>
                <a:rPr lang="en-US" sz="1200" dirty="0"/>
                <a:t>(</a:t>
              </a:r>
              <a:r>
                <a:rPr lang="en-US" sz="1200" baseline="30000" dirty="0"/>
                <a:t>13</a:t>
              </a:r>
              <a:r>
                <a:rPr lang="en-US" sz="1200" dirty="0"/>
                <a:t>C,</a:t>
              </a:r>
              <a:r>
                <a:rPr lang="en-US" sz="1200" baseline="30000" dirty="0"/>
                <a:t>15</a:t>
              </a:r>
              <a:r>
                <a:rPr lang="en-US" sz="1200" dirty="0"/>
                <a:t>N…)</a:t>
              </a:r>
              <a:endParaRPr lang="LID4096" sz="1200" dirty="0"/>
            </a:p>
          </p:txBody>
        </p:sp>
        <p:sp>
          <p:nvSpPr>
            <p:cNvPr id="4" name="Right Brace 3">
              <a:extLst>
                <a:ext uri="{FF2B5EF4-FFF2-40B4-BE49-F238E27FC236}">
                  <a16:creationId xmlns:a16="http://schemas.microsoft.com/office/drawing/2014/main" id="{D1ABFADA-5B32-4773-83B0-36818811E151}"/>
                </a:ext>
              </a:extLst>
            </p:cNvPr>
            <p:cNvSpPr/>
            <p:nvPr/>
          </p:nvSpPr>
          <p:spPr>
            <a:xfrm rot="5400000">
              <a:off x="7989920" y="2497175"/>
              <a:ext cx="104861" cy="404813"/>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23" name="TextBox 22">
              <a:extLst>
                <a:ext uri="{FF2B5EF4-FFF2-40B4-BE49-F238E27FC236}">
                  <a16:creationId xmlns:a16="http://schemas.microsoft.com/office/drawing/2014/main" id="{2AA8AC6C-7327-456B-88C9-52E9037440A5}"/>
                </a:ext>
              </a:extLst>
            </p:cNvPr>
            <p:cNvSpPr txBox="1"/>
            <p:nvPr/>
          </p:nvSpPr>
          <p:spPr>
            <a:xfrm>
              <a:off x="7839945" y="2765267"/>
              <a:ext cx="404814" cy="307777"/>
            </a:xfrm>
            <a:prstGeom prst="rect">
              <a:avLst/>
            </a:prstGeom>
            <a:noFill/>
          </p:spPr>
          <p:txBody>
            <a:bodyPr wrap="square" rtlCol="0">
              <a:spAutoFit/>
            </a:bodyPr>
            <a:lstStyle/>
            <a:p>
              <a:pPr algn="ctr"/>
              <a:r>
                <a:rPr lang="en-US" sz="1400" dirty="0"/>
                <a:t>1/J</a:t>
              </a:r>
              <a:endParaRPr lang="LID4096" sz="1400" dirty="0"/>
            </a:p>
          </p:txBody>
        </p:sp>
        <p:sp>
          <p:nvSpPr>
            <p:cNvPr id="24" name="Right Brace 23">
              <a:extLst>
                <a:ext uri="{FF2B5EF4-FFF2-40B4-BE49-F238E27FC236}">
                  <a16:creationId xmlns:a16="http://schemas.microsoft.com/office/drawing/2014/main" id="{A9455DD7-3A75-40B4-AF72-6E14A1217092}"/>
                </a:ext>
              </a:extLst>
            </p:cNvPr>
            <p:cNvSpPr/>
            <p:nvPr/>
          </p:nvSpPr>
          <p:spPr>
            <a:xfrm rot="5400000">
              <a:off x="9100083" y="2333724"/>
              <a:ext cx="118116" cy="7449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25" name="TextBox 24">
              <a:extLst>
                <a:ext uri="{FF2B5EF4-FFF2-40B4-BE49-F238E27FC236}">
                  <a16:creationId xmlns:a16="http://schemas.microsoft.com/office/drawing/2014/main" id="{8BE6EC6D-2295-44F6-A507-D8796A8FA7E6}"/>
                </a:ext>
              </a:extLst>
            </p:cNvPr>
            <p:cNvSpPr txBox="1"/>
            <p:nvPr/>
          </p:nvSpPr>
          <p:spPr>
            <a:xfrm>
              <a:off x="8014888" y="2801432"/>
              <a:ext cx="2288505" cy="461665"/>
            </a:xfrm>
            <a:prstGeom prst="rect">
              <a:avLst/>
            </a:prstGeom>
            <a:noFill/>
          </p:spPr>
          <p:txBody>
            <a:bodyPr wrap="square" rtlCol="0">
              <a:spAutoFit/>
            </a:bodyPr>
            <a:lstStyle/>
            <a:p>
              <a:pPr algn="ctr"/>
              <a:r>
                <a:rPr lang="en-US" sz="1200" dirty="0"/>
                <a:t>X evolution</a:t>
              </a:r>
            </a:p>
            <a:p>
              <a:pPr algn="ctr"/>
              <a:r>
                <a:rPr lang="en-US" sz="1200" dirty="0"/>
                <a:t>(</a:t>
              </a:r>
              <a:r>
                <a:rPr lang="en-US" sz="1200" dirty="0" err="1"/>
                <a:t>frec</a:t>
              </a:r>
              <a:r>
                <a:rPr lang="en-US" sz="1200" dirty="0"/>
                <a:t> for indirect dimension)</a:t>
              </a:r>
              <a:endParaRPr lang="LID4096" sz="1200" dirty="0"/>
            </a:p>
          </p:txBody>
        </p:sp>
        <p:sp>
          <p:nvSpPr>
            <p:cNvPr id="26" name="Right Brace 25">
              <a:extLst>
                <a:ext uri="{FF2B5EF4-FFF2-40B4-BE49-F238E27FC236}">
                  <a16:creationId xmlns:a16="http://schemas.microsoft.com/office/drawing/2014/main" id="{DBC0CC2E-5338-40D3-8B09-2A23C3EC7FC0}"/>
                </a:ext>
              </a:extLst>
            </p:cNvPr>
            <p:cNvSpPr/>
            <p:nvPr/>
          </p:nvSpPr>
          <p:spPr>
            <a:xfrm rot="16200000">
              <a:off x="8222403" y="769488"/>
              <a:ext cx="104861" cy="102364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5" name="Rectangle 4">
              <a:extLst>
                <a:ext uri="{FF2B5EF4-FFF2-40B4-BE49-F238E27FC236}">
                  <a16:creationId xmlns:a16="http://schemas.microsoft.com/office/drawing/2014/main" id="{B25EA217-2B67-479E-983D-6C96A3D48703}"/>
                </a:ext>
              </a:extLst>
            </p:cNvPr>
            <p:cNvSpPr/>
            <p:nvPr/>
          </p:nvSpPr>
          <p:spPr>
            <a:xfrm>
              <a:off x="7534754" y="882764"/>
              <a:ext cx="1624718" cy="276999"/>
            </a:xfrm>
            <a:prstGeom prst="rect">
              <a:avLst/>
            </a:prstGeom>
          </p:spPr>
          <p:txBody>
            <a:bodyPr wrap="square">
              <a:spAutoFit/>
            </a:bodyPr>
            <a:lstStyle/>
            <a:p>
              <a:r>
                <a:rPr lang="en-US" sz="1200" dirty="0"/>
                <a:t>INEPT (</a:t>
              </a:r>
              <a:r>
                <a:rPr lang="en-US" sz="1200" dirty="0" err="1"/>
                <a:t>magn</a:t>
              </a:r>
              <a:r>
                <a:rPr lang="en-US" sz="1200" dirty="0"/>
                <a:t>. transfer)</a:t>
              </a:r>
              <a:endParaRPr lang="LID4096" sz="1200" dirty="0"/>
            </a:p>
          </p:txBody>
        </p:sp>
      </p:grpSp>
      <p:sp>
        <p:nvSpPr>
          <p:cNvPr id="7" name="Rectangle 6">
            <a:extLst>
              <a:ext uri="{FF2B5EF4-FFF2-40B4-BE49-F238E27FC236}">
                <a16:creationId xmlns:a16="http://schemas.microsoft.com/office/drawing/2014/main" id="{AF1EB441-13FD-49D4-90D1-8567CB5E1C9F}"/>
              </a:ext>
            </a:extLst>
          </p:cNvPr>
          <p:cNvSpPr/>
          <p:nvPr/>
        </p:nvSpPr>
        <p:spPr>
          <a:xfrm>
            <a:off x="108223" y="6235463"/>
            <a:ext cx="5987777" cy="461665"/>
          </a:xfrm>
          <a:prstGeom prst="rect">
            <a:avLst/>
          </a:prstGeom>
        </p:spPr>
        <p:txBody>
          <a:bodyPr wrap="square">
            <a:spAutoFit/>
          </a:bodyPr>
          <a:lstStyle/>
          <a:p>
            <a:pPr algn="ctr"/>
            <a:r>
              <a:rPr lang="en-US" altLang="en-US" sz="1200" b="1" dirty="0">
                <a:latin typeface="Helvetica" pitchFamily="34" charset="0"/>
              </a:rPr>
              <a:t>2-5 min in perfect sample (even seconds with special pulse sequence) to a couple of hours for diluted/bad samples</a:t>
            </a:r>
            <a:endParaRPr lang="LID4096" sz="1200" dirty="0"/>
          </a:p>
        </p:txBody>
      </p:sp>
      <p:sp>
        <p:nvSpPr>
          <p:cNvPr id="28" name="Rectangle 27">
            <a:extLst>
              <a:ext uri="{FF2B5EF4-FFF2-40B4-BE49-F238E27FC236}">
                <a16:creationId xmlns:a16="http://schemas.microsoft.com/office/drawing/2014/main" id="{887D4F51-FD0C-4BCA-B738-DC0F11A2A13C}"/>
              </a:ext>
            </a:extLst>
          </p:cNvPr>
          <p:cNvSpPr/>
          <p:nvPr/>
        </p:nvSpPr>
        <p:spPr>
          <a:xfrm>
            <a:off x="0" y="0"/>
            <a:ext cx="1865832" cy="492443"/>
          </a:xfrm>
          <a:prstGeom prst="rect">
            <a:avLst/>
          </a:prstGeom>
        </p:spPr>
        <p:txBody>
          <a:bodyPr wrap="none">
            <a:spAutoFit/>
          </a:bodyPr>
          <a:lstStyle/>
          <a:p>
            <a:r>
              <a:rPr lang="en-US" sz="2600" b="1" i="1" dirty="0"/>
              <a:t>Recap 4 of 4</a:t>
            </a:r>
            <a:endParaRPr lang="LID4096" sz="2600" i="1" dirty="0"/>
          </a:p>
        </p:txBody>
      </p:sp>
    </p:spTree>
    <p:extLst>
      <p:ext uri="{BB962C8B-B14F-4D97-AF65-F5344CB8AC3E}">
        <p14:creationId xmlns:p14="http://schemas.microsoft.com/office/powerpoint/2010/main" val="180592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01" t="14334"/>
          <a:stretch/>
        </p:blipFill>
        <p:spPr bwMode="auto">
          <a:xfrm>
            <a:off x="1650124" y="1119357"/>
            <a:ext cx="8390540" cy="502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6" name="Rectangle 2"/>
          <p:cNvSpPr>
            <a:spLocks noGrp="1" noChangeArrowheads="1"/>
          </p:cNvSpPr>
          <p:nvPr>
            <p:ph type="title"/>
          </p:nvPr>
        </p:nvSpPr>
        <p:spPr>
          <a:xfrm>
            <a:off x="1524000" y="1"/>
            <a:ext cx="9144000" cy="835572"/>
          </a:xfrm>
          <a:noFill/>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0487" tIns="44450" rIns="90487" bIns="44450" rtlCol="0" anchor="ctr">
            <a:normAutofit/>
          </a:bodyPr>
          <a:lstStyle/>
          <a:p>
            <a:pPr defTabSz="831850"/>
            <a:r>
              <a:rPr lang="en-GB" altLang="en-US" sz="4000" b="1" dirty="0"/>
              <a:t>Is protein well folded?</a:t>
            </a:r>
            <a:endParaRPr lang="en-GB" altLang="en-US" sz="4000" b="1" i="1" dirty="0"/>
          </a:p>
        </p:txBody>
      </p:sp>
      <p:sp>
        <p:nvSpPr>
          <p:cNvPr id="67588" name="Rectangle 4"/>
          <p:cNvSpPr>
            <a:spLocks noChangeArrowheads="1"/>
          </p:cNvSpPr>
          <p:nvPr/>
        </p:nvSpPr>
        <p:spPr bwMode="auto">
          <a:xfrm>
            <a:off x="5481747" y="581857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s-ES" altLang="en-US" sz="2400">
              <a:latin typeface="Helvetica" pitchFamily="34" charset="0"/>
            </a:endParaRPr>
          </a:p>
        </p:txBody>
      </p:sp>
      <p:sp>
        <p:nvSpPr>
          <p:cNvPr id="16" name="TextBox 15"/>
          <p:cNvSpPr txBox="1"/>
          <p:nvPr/>
        </p:nvSpPr>
        <p:spPr>
          <a:xfrm>
            <a:off x="9966038" y="1079151"/>
            <a:ext cx="701962" cy="430887"/>
          </a:xfrm>
          <a:prstGeom prst="rect">
            <a:avLst/>
          </a:prstGeom>
          <a:noFill/>
        </p:spPr>
        <p:txBody>
          <a:bodyPr wrap="square" rtlCol="0">
            <a:spAutoFit/>
          </a:bodyPr>
          <a:lstStyle/>
          <a:p>
            <a:r>
              <a:rPr lang="en-US" sz="2200" baseline="30000" dirty="0"/>
              <a:t>15</a:t>
            </a:r>
            <a:r>
              <a:rPr lang="en-US" sz="2200" dirty="0"/>
              <a:t>N</a:t>
            </a:r>
          </a:p>
        </p:txBody>
      </p:sp>
      <p:sp>
        <p:nvSpPr>
          <p:cNvPr id="17" name="TextBox 16"/>
          <p:cNvSpPr txBox="1"/>
          <p:nvPr/>
        </p:nvSpPr>
        <p:spPr>
          <a:xfrm>
            <a:off x="5123811" y="6113793"/>
            <a:ext cx="701962" cy="430887"/>
          </a:xfrm>
          <a:prstGeom prst="rect">
            <a:avLst/>
          </a:prstGeom>
          <a:noFill/>
        </p:spPr>
        <p:txBody>
          <a:bodyPr wrap="square" rtlCol="0">
            <a:spAutoFit/>
          </a:bodyPr>
          <a:lstStyle/>
          <a:p>
            <a:r>
              <a:rPr lang="en-US" sz="2200" baseline="30000" dirty="0"/>
              <a:t>1</a:t>
            </a:r>
            <a:r>
              <a:rPr lang="en-US" sz="2200" dirty="0"/>
              <a:t>H</a:t>
            </a:r>
          </a:p>
        </p:txBody>
      </p:sp>
      <p:sp>
        <p:nvSpPr>
          <p:cNvPr id="2" name="TextBox 1"/>
          <p:cNvSpPr txBox="1"/>
          <p:nvPr/>
        </p:nvSpPr>
        <p:spPr>
          <a:xfrm>
            <a:off x="1760483" y="1277012"/>
            <a:ext cx="2585545" cy="646331"/>
          </a:xfrm>
          <a:prstGeom prst="rect">
            <a:avLst/>
          </a:prstGeom>
          <a:noFill/>
        </p:spPr>
        <p:txBody>
          <a:bodyPr wrap="square" rtlCol="0">
            <a:spAutoFit/>
          </a:bodyPr>
          <a:lstStyle/>
          <a:p>
            <a:r>
              <a:rPr lang="en-US" b="1" dirty="0">
                <a:solidFill>
                  <a:srgbClr val="0070C0"/>
                </a:solidFill>
              </a:rPr>
              <a:t>Partially folded protein</a:t>
            </a:r>
          </a:p>
          <a:p>
            <a:r>
              <a:rPr lang="en-US" b="1" dirty="0">
                <a:solidFill>
                  <a:srgbClr val="FF0000"/>
                </a:solidFill>
              </a:rPr>
              <a:t>Well folded protein</a:t>
            </a:r>
          </a:p>
        </p:txBody>
      </p:sp>
      <p:sp>
        <p:nvSpPr>
          <p:cNvPr id="3" name="TextBox 2"/>
          <p:cNvSpPr txBox="1"/>
          <p:nvPr/>
        </p:nvSpPr>
        <p:spPr>
          <a:xfrm>
            <a:off x="7757311" y="6488668"/>
            <a:ext cx="4417454" cy="369332"/>
          </a:xfrm>
          <a:prstGeom prst="rect">
            <a:avLst/>
          </a:prstGeom>
          <a:noFill/>
        </p:spPr>
        <p:txBody>
          <a:bodyPr wrap="square" rtlCol="0">
            <a:spAutoFit/>
          </a:bodyPr>
          <a:lstStyle/>
          <a:p>
            <a:pPr algn="r"/>
            <a:r>
              <a:rPr lang="en-US" b="1" dirty="0"/>
              <a:t>F. </a:t>
            </a:r>
            <a:r>
              <a:rPr lang="en-US" b="1" dirty="0" err="1"/>
              <a:t>Sesterhenn</a:t>
            </a:r>
            <a:r>
              <a:rPr lang="en-US" b="1" dirty="0"/>
              <a:t> , C. Yang, B. </a:t>
            </a:r>
            <a:r>
              <a:rPr lang="en-US" b="1" dirty="0" err="1"/>
              <a:t>Correia</a:t>
            </a:r>
            <a:endParaRPr lang="en-US" b="1" dirty="0"/>
          </a:p>
        </p:txBody>
      </p:sp>
      <p:sp>
        <p:nvSpPr>
          <p:cNvPr id="4" name="Rectangle 3">
            <a:extLst>
              <a:ext uri="{FF2B5EF4-FFF2-40B4-BE49-F238E27FC236}">
                <a16:creationId xmlns:a16="http://schemas.microsoft.com/office/drawing/2014/main" id="{BB5ACE27-CAAC-4EB5-8CF9-1E1F560F491E}"/>
              </a:ext>
            </a:extLst>
          </p:cNvPr>
          <p:cNvSpPr/>
          <p:nvPr/>
        </p:nvSpPr>
        <p:spPr>
          <a:xfrm>
            <a:off x="1760483" y="1277012"/>
            <a:ext cx="2515682" cy="740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959390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Application Data\SSH\temp\blue-MIF-wt___red-MIF-N72CA103C.png"/>
          <p:cNvPicPr>
            <a:picLocks noChangeAspect="1" noChangeArrowheads="1"/>
          </p:cNvPicPr>
          <p:nvPr/>
        </p:nvPicPr>
        <p:blipFill rotWithShape="1">
          <a:blip r:embed="rId2">
            <a:extLst>
              <a:ext uri="{28A0092B-C50C-407E-A947-70E740481C1C}">
                <a14:useLocalDpi xmlns:a14="http://schemas.microsoft.com/office/drawing/2010/main" val="0"/>
              </a:ext>
            </a:extLst>
          </a:blip>
          <a:srcRect l="14394" t="16707"/>
          <a:stretch/>
        </p:blipFill>
        <p:spPr bwMode="auto">
          <a:xfrm>
            <a:off x="2022764" y="969818"/>
            <a:ext cx="7827818" cy="5355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7343" y="1299432"/>
            <a:ext cx="2327564" cy="923330"/>
          </a:xfrm>
          <a:prstGeom prst="rect">
            <a:avLst/>
          </a:prstGeom>
          <a:noFill/>
        </p:spPr>
        <p:txBody>
          <a:bodyPr wrap="square" rtlCol="0">
            <a:spAutoFit/>
          </a:bodyPr>
          <a:lstStyle/>
          <a:p>
            <a:r>
              <a:rPr lang="en-US" dirty="0">
                <a:solidFill>
                  <a:srgbClr val="0000FF"/>
                </a:solidFill>
              </a:rPr>
              <a:t>Blue = </a:t>
            </a:r>
            <a:r>
              <a:rPr lang="en-US" dirty="0" err="1">
                <a:solidFill>
                  <a:srgbClr val="0000FF"/>
                </a:solidFill>
              </a:rPr>
              <a:t>wt</a:t>
            </a:r>
            <a:r>
              <a:rPr lang="en-US" dirty="0">
                <a:solidFill>
                  <a:srgbClr val="0000FF"/>
                </a:solidFill>
              </a:rPr>
              <a:t> MIF</a:t>
            </a:r>
          </a:p>
          <a:p>
            <a:endParaRPr lang="en-US" dirty="0"/>
          </a:p>
          <a:p>
            <a:r>
              <a:rPr lang="en-US" dirty="0">
                <a:solidFill>
                  <a:srgbClr val="FF0000"/>
                </a:solidFill>
              </a:rPr>
              <a:t>Red = N72C/A103C</a:t>
            </a:r>
          </a:p>
        </p:txBody>
      </p:sp>
      <p:sp>
        <p:nvSpPr>
          <p:cNvPr id="5" name="Rectangle 2"/>
          <p:cNvSpPr>
            <a:spLocks noGrp="1" noChangeArrowheads="1"/>
          </p:cNvSpPr>
          <p:nvPr>
            <p:ph type="title"/>
          </p:nvPr>
        </p:nvSpPr>
        <p:spPr>
          <a:xfrm>
            <a:off x="1524000" y="1"/>
            <a:ext cx="9144000" cy="835572"/>
          </a:xfrm>
          <a:noFill/>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0487" tIns="44450" rIns="90487" bIns="44450" rtlCol="0" anchor="ctr">
            <a:normAutofit/>
          </a:bodyPr>
          <a:lstStyle/>
          <a:p>
            <a:pPr defTabSz="831850"/>
            <a:r>
              <a:rPr lang="en-GB" altLang="en-US" sz="3400" b="1" dirty="0"/>
              <a:t>Effect of mutations without re-solving structure</a:t>
            </a:r>
            <a:endParaRPr lang="en-GB" altLang="en-US" sz="3400" b="1" i="1" dirty="0"/>
          </a:p>
        </p:txBody>
      </p:sp>
      <p:sp>
        <p:nvSpPr>
          <p:cNvPr id="6" name="TextBox 5"/>
          <p:cNvSpPr txBox="1"/>
          <p:nvPr/>
        </p:nvSpPr>
        <p:spPr>
          <a:xfrm>
            <a:off x="9856854" y="1188335"/>
            <a:ext cx="701962" cy="430887"/>
          </a:xfrm>
          <a:prstGeom prst="rect">
            <a:avLst/>
          </a:prstGeom>
          <a:noFill/>
        </p:spPr>
        <p:txBody>
          <a:bodyPr wrap="square" rtlCol="0">
            <a:spAutoFit/>
          </a:bodyPr>
          <a:lstStyle/>
          <a:p>
            <a:r>
              <a:rPr lang="en-US" sz="2200" baseline="30000" dirty="0"/>
              <a:t>15</a:t>
            </a:r>
            <a:r>
              <a:rPr lang="en-US" sz="2200" dirty="0"/>
              <a:t>N</a:t>
            </a:r>
          </a:p>
        </p:txBody>
      </p:sp>
      <p:sp>
        <p:nvSpPr>
          <p:cNvPr id="7" name="TextBox 6"/>
          <p:cNvSpPr txBox="1"/>
          <p:nvPr/>
        </p:nvSpPr>
        <p:spPr>
          <a:xfrm>
            <a:off x="5014627" y="6222977"/>
            <a:ext cx="701962" cy="430887"/>
          </a:xfrm>
          <a:prstGeom prst="rect">
            <a:avLst/>
          </a:prstGeom>
          <a:noFill/>
        </p:spPr>
        <p:txBody>
          <a:bodyPr wrap="square" rtlCol="0">
            <a:spAutoFit/>
          </a:bodyPr>
          <a:lstStyle/>
          <a:p>
            <a:r>
              <a:rPr lang="en-US" sz="2200" baseline="30000" dirty="0"/>
              <a:t>1</a:t>
            </a:r>
            <a:r>
              <a:rPr lang="en-US" sz="2200" dirty="0"/>
              <a:t>H</a:t>
            </a:r>
          </a:p>
        </p:txBody>
      </p:sp>
      <p:sp>
        <p:nvSpPr>
          <p:cNvPr id="8" name="TextBox 7"/>
          <p:cNvSpPr txBox="1"/>
          <p:nvPr/>
        </p:nvSpPr>
        <p:spPr>
          <a:xfrm>
            <a:off x="8455572" y="6488668"/>
            <a:ext cx="3736428" cy="369332"/>
          </a:xfrm>
          <a:prstGeom prst="rect">
            <a:avLst/>
          </a:prstGeom>
          <a:noFill/>
        </p:spPr>
        <p:txBody>
          <a:bodyPr wrap="square" rtlCol="0">
            <a:spAutoFit/>
          </a:bodyPr>
          <a:lstStyle/>
          <a:p>
            <a:pPr algn="r"/>
            <a:r>
              <a:rPr lang="en-US" b="1" dirty="0"/>
              <a:t>N. Haj </a:t>
            </a:r>
            <a:r>
              <a:rPr lang="en-US" b="1" dirty="0" err="1"/>
              <a:t>Yahya</a:t>
            </a:r>
            <a:r>
              <a:rPr lang="en-US" b="1" dirty="0"/>
              <a:t>, H. Lashuel</a:t>
            </a:r>
          </a:p>
        </p:txBody>
      </p:sp>
    </p:spTree>
    <p:extLst>
      <p:ext uri="{BB962C8B-B14F-4D97-AF65-F5344CB8AC3E}">
        <p14:creationId xmlns:p14="http://schemas.microsoft.com/office/powerpoint/2010/main" val="171163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22444</TotalTime>
  <Words>3603</Words>
  <Application>Microsoft Office PowerPoint</Application>
  <PresentationFormat>Widescreen</PresentationFormat>
  <Paragraphs>584</Paragraphs>
  <Slides>58</Slides>
  <Notes>1</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Courier New</vt:lpstr>
      <vt:lpstr>Helvetica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protein well folded?</vt:lpstr>
      <vt:lpstr>Effect of mutations without re-solving structure</vt:lpstr>
      <vt:lpstr>PowerPoint Presentation</vt:lpstr>
      <vt:lpstr>PowerPoint Presentation</vt:lpstr>
      <vt:lpstr>PowerPoint Presentation</vt:lpstr>
      <vt:lpstr>PowerPoint Presentation</vt:lpstr>
      <vt:lpstr>Characterizing Protein Dynamics through the most common 15N relaxation parameters</vt:lpstr>
      <vt:lpstr>Characterizing Protein Dynamics</vt:lpstr>
      <vt:lpstr>PowerPoint Presentation</vt:lpstr>
      <vt:lpstr>Crazier studies of Protein Dynamics through 15N relaxation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and remember: NMR is much more than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key reviews about IDPs focusing on NMR (and there’s even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Disordered proteins &amp; peptides in solution</vt:lpstr>
      <vt:lpstr>PowerPoint Presentation</vt:lpstr>
      <vt:lpstr>PowerPoint Presentation</vt:lpstr>
      <vt:lpstr>PowerPoint Presentation</vt:lpstr>
      <vt:lpstr>PowerPoint Presentation</vt:lpstr>
      <vt:lpstr>Thank you and remember: NMR is much more than structures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Luciano</dc:creator>
  <cp:lastModifiedBy>Luciano Abriata</cp:lastModifiedBy>
  <cp:revision>86</cp:revision>
  <dcterms:created xsi:type="dcterms:W3CDTF">2022-03-08T06:59:05Z</dcterms:created>
  <dcterms:modified xsi:type="dcterms:W3CDTF">2025-04-30T13:44:11Z</dcterms:modified>
</cp:coreProperties>
</file>